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529" r:id="rId3"/>
    <p:sldId id="532" r:id="rId4"/>
    <p:sldId id="456" r:id="rId5"/>
    <p:sldId id="417" r:id="rId6"/>
    <p:sldId id="416" r:id="rId7"/>
    <p:sldId id="419" r:id="rId8"/>
    <p:sldId id="420" r:id="rId9"/>
    <p:sldId id="421" r:id="rId10"/>
    <p:sldId id="504" r:id="rId11"/>
    <p:sldId id="425" r:id="rId12"/>
    <p:sldId id="537" r:id="rId13"/>
    <p:sldId id="538" r:id="rId14"/>
    <p:sldId id="539" r:id="rId15"/>
    <p:sldId id="540" r:id="rId16"/>
    <p:sldId id="545" r:id="rId17"/>
    <p:sldId id="544" r:id="rId18"/>
    <p:sldId id="547" r:id="rId19"/>
    <p:sldId id="541" r:id="rId20"/>
    <p:sldId id="535" r:id="rId21"/>
    <p:sldId id="536" r:id="rId22"/>
    <p:sldId id="312" r:id="rId23"/>
    <p:sldId id="542" r:id="rId24"/>
    <p:sldId id="546" r:id="rId25"/>
    <p:sldId id="548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2727" autoAdjust="0"/>
  </p:normalViewPr>
  <p:slideViewPr>
    <p:cSldViewPr snapToGrid="0">
      <p:cViewPr varScale="1">
        <p:scale>
          <a:sx n="64" d="100"/>
          <a:sy n="64" d="100"/>
        </p:scale>
        <p:origin x="88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3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3.%20&#1044;&#1086;&#1082;&#1091;&#1084;&#1077;&#1085;&#1090;&#1099;_2020\&#1042;&#1043;&#1044;_&#1044;&#1044;\&#1076;&#1080;&#1089;_&#1076;&#1088;&#1072;&#1092;&#1090;\4.%20&#1047;&#1072;&#1097;&#1080;&#1090;&#1072;_18.12.2020\&#1069;&#1082;&#1089;&#1077;&#1083;&#1100;%20&#1073;&#1072;&#1079;&#1099;%20&#1076;&#1083;&#1103;%20&#1076;&#1086;&#1087;&#1086;&#1083;&#1085;&#1077;&#1085;&#1080;&#1103;\&#1044;&#1080;&#1072;&#1075;&#1088;&#1072;&#1084;&#1084;&#1099;%20&#1076;&#1083;&#1103;%20&#1087;&#1088;&#1077;&#1079;&#1077;&#1085;&#1090;&#1072;&#1094;&#1080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3.%20&#1044;&#1086;&#1082;&#1091;&#1084;&#1077;&#1085;&#1090;&#1099;_2020\&#1042;&#1043;&#1044;_&#1044;&#1044;\&#1076;&#1080;&#1089;_&#1076;&#1088;&#1072;&#1092;&#1090;\4.%20&#1047;&#1072;&#1097;&#1080;&#1090;&#1072;_18.12.2020\&#1069;&#1082;&#1089;&#1077;&#1083;&#1100;%20&#1073;&#1072;&#1079;&#1099;%20&#1076;&#1083;&#1103;%20&#1076;&#1086;&#1087;&#1086;&#1083;&#1085;&#1077;&#1085;&#1080;&#1103;\&#1044;&#1080;&#1072;&#1075;&#1088;&#1072;&#1084;&#1084;&#1099;%20&#1076;&#1083;&#1103;%20&#1087;&#1088;&#1077;&#1079;&#1077;&#1085;&#1090;&#1072;&#1094;&#1080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3.%20&#1044;&#1086;&#1082;&#1091;&#1084;&#1077;&#1085;&#1090;&#1099;_2020\&#1042;&#1043;&#1044;_&#1044;&#1044;\&#1076;&#1080;&#1089;_&#1076;&#1088;&#1072;&#1092;&#1090;\4.%20&#1047;&#1072;&#1097;&#1080;&#1090;&#1072;_18.12.2020\&#1069;&#1082;&#1089;&#1077;&#1083;&#1100;%20&#1073;&#1072;&#1079;&#1099;%20&#1076;&#1083;&#1103;%20&#1076;&#1086;&#1087;&#1086;&#1083;&#1085;&#1077;&#1085;&#1080;&#1103;\&#1044;&#1080;&#1072;&#1075;&#1088;&#1072;&#1084;&#1084;&#1099;%20&#1076;&#1083;&#1103;%20&#1087;&#1088;&#1077;&#1079;&#1077;&#1085;&#1090;&#1072;&#1094;&#1080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1;&#1089;&#1091;&#1083;&#1091;&#1091;\Desktop\&#1047;&#105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E:\3.%20&#1044;&#1086;&#1082;&#1091;&#1084;&#1077;&#1085;&#1090;&#1099;_2020\&#1042;&#1043;&#1044;_&#1044;&#1044;\&#1076;&#1080;&#1089;_&#1076;&#1088;&#1072;&#1092;&#1090;\&#1101;&#1083;%20&#1073;&#1072;&#1079;&#1099;\&#1055;&#1062;&#1056;_&#1057;&#1055;&#1041;_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E:\3.%20&#1044;&#1086;&#1082;&#1091;&#1084;&#1077;&#1085;&#1090;&#1099;_2020\&#1042;&#1043;&#1044;_&#1044;&#1044;\&#1076;&#1080;&#1089;_&#1076;&#1088;&#1072;&#1092;&#1090;\&#1101;&#1083;%20&#1073;&#1072;&#1079;&#1099;\&#1055;&#1062;&#1056;_&#1057;&#1055;&#1041;_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17410497644056"/>
          <c:y val="0.20789427045092046"/>
          <c:w val="0.40980823719102727"/>
          <c:h val="0.662808820923109"/>
        </c:manualLayout>
      </c:layout>
      <c:pieChart>
        <c:varyColors val="1"/>
        <c:ser>
          <c:idx val="0"/>
          <c:order val="0"/>
          <c:tx>
            <c:strRef>
              <c:f>диаграммы!$D$3</c:f>
              <c:strCache>
                <c:ptCount val="1"/>
                <c:pt idx="0">
                  <c:v>Всего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3E-4BB3-B3BE-C4E701FB05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3E-4BB3-B3BE-C4E701FB0538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3E-4BB3-B3BE-C4E701FB0538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E3E-4BB3-B3BE-C4E701FB05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accent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E3E-4BB3-B3BE-C4E701FB0538}"/>
              </c:ext>
            </c:extLst>
          </c:dPt>
          <c:dPt>
            <c:idx val="5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E3E-4BB3-B3BE-C4E701FB0538}"/>
              </c:ext>
            </c:extLst>
          </c:dPt>
          <c:dLbls>
            <c:dLbl>
              <c:idx val="0"/>
              <c:layout>
                <c:manualLayout>
                  <c:x val="-5.5555555555555558E-3"/>
                  <c:y val="-0.143518518518518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E3E-4BB3-B3BE-C4E701FB0538}"/>
                </c:ext>
              </c:extLst>
            </c:dLbl>
            <c:dLbl>
              <c:idx val="1"/>
              <c:layout>
                <c:manualLayout>
                  <c:x val="0.11654593175853051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E3E-4BB3-B3BE-C4E701FB0538}"/>
                </c:ext>
              </c:extLst>
            </c:dLbl>
            <c:dLbl>
              <c:idx val="2"/>
              <c:layout>
                <c:manualLayout>
                  <c:x val="0.2"/>
                  <c:y val="0.285102048811062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E3E-4BB3-B3BE-C4E701FB0538}"/>
                </c:ext>
              </c:extLst>
            </c:dLbl>
            <c:dLbl>
              <c:idx val="3"/>
              <c:layout/>
              <c:tx>
                <c:rich>
                  <a:bodyPr rot="0" vert="horz"/>
                  <a:lstStyle/>
                  <a:p>
                    <a:pPr>
                      <a:defRPr/>
                    </a:pPr>
                    <a:fld id="{829B36CD-0ED7-4049-A42F-DDBE6BF0F377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en-US"/>
                      <a:t>
</a:t>
                    </a:r>
                    <a:fld id="{78F04A02-E4BB-467A-AD71-75C50240CB03}" type="PERCENTAGE">
                      <a:rPr lang="en-US"/>
                      <a:pPr>
                        <a:defRPr/>
                      </a:pPr>
                      <a:t>[ПРОЦЕНТ]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E3E-4BB3-B3BE-C4E701FB0538}"/>
                </c:ext>
              </c:extLst>
            </c:dLbl>
            <c:dLbl>
              <c:idx val="4"/>
              <c:layout>
                <c:manualLayout>
                  <c:x val="-0.10217414127581918"/>
                  <c:y val="0.273977096146563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E3E-4BB3-B3BE-C4E701FB0538}"/>
                </c:ext>
              </c:extLst>
            </c:dLbl>
            <c:dLbl>
              <c:idx val="5"/>
              <c:layout>
                <c:manualLayout>
                  <c:x val="-0.1445651032751344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E3E-4BB3-B3BE-C4E701FB053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диаграммы!$A$4:$A$9</c:f>
              <c:strCache>
                <c:ptCount val="6"/>
                <c:pt idx="0">
                  <c:v>0-14 лет, n=12</c:v>
                </c:pt>
                <c:pt idx="1">
                  <c:v>15-17 лет, n=4</c:v>
                </c:pt>
                <c:pt idx="2">
                  <c:v>18-24 года, n=45</c:v>
                </c:pt>
                <c:pt idx="3">
                  <c:v>25-44 года, n=189</c:v>
                </c:pt>
                <c:pt idx="4">
                  <c:v>45-59 лет, n=77</c:v>
                </c:pt>
                <c:pt idx="5">
                  <c:v>60 лет и старше, n=16</c:v>
                </c:pt>
              </c:strCache>
            </c:strRef>
          </c:cat>
          <c:val>
            <c:numRef>
              <c:f>диаграммы!$D$4:$D$9</c:f>
              <c:numCache>
                <c:formatCode>General</c:formatCode>
                <c:ptCount val="6"/>
                <c:pt idx="0">
                  <c:v>12</c:v>
                </c:pt>
                <c:pt idx="1">
                  <c:v>4</c:v>
                </c:pt>
                <c:pt idx="2">
                  <c:v>45</c:v>
                </c:pt>
                <c:pt idx="3">
                  <c:v>189</c:v>
                </c:pt>
                <c:pt idx="4">
                  <c:v>77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E3E-4BB3-B3BE-C4E701FB053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12700" cap="flat" cmpd="sng" algn="ctr">
      <a:solidFill>
        <a:schemeClr val="accent5"/>
      </a:solidFill>
      <a:prstDash val="solid"/>
      <a:miter lim="800000"/>
    </a:ln>
    <a:effectLst/>
  </c:spPr>
  <c:txPr>
    <a:bodyPr/>
    <a:lstStyle/>
    <a:p>
      <a:pPr>
        <a:defRPr sz="200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Лист1!$N$103</c:f>
              <c:strCache>
                <c:ptCount val="1"/>
                <c:pt idx="0">
                  <c:v>Без активности, n=118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Лист1!$M$104:$M$109</c:f>
              <c:strCache>
                <c:ptCount val="6"/>
                <c:pt idx="0">
                  <c:v>Астения</c:v>
                </c:pt>
                <c:pt idx="1">
                  <c:v>Головная боль</c:v>
                </c:pt>
                <c:pt idx="2">
                  <c:v>Плохой сон</c:v>
                </c:pt>
                <c:pt idx="3">
                  <c:v>Эмоциональная лабильность</c:v>
                </c:pt>
                <c:pt idx="4">
                  <c:v>Миалгии</c:v>
                </c:pt>
                <c:pt idx="5">
                  <c:v>Артралгии </c:v>
                </c:pt>
              </c:strCache>
            </c:strRef>
          </c:cat>
          <c:val>
            <c:numRef>
              <c:f>Лист1!$N$104:$N$109</c:f>
              <c:numCache>
                <c:formatCode>General</c:formatCode>
                <c:ptCount val="6"/>
                <c:pt idx="0">
                  <c:v>56</c:v>
                </c:pt>
                <c:pt idx="1">
                  <c:v>20</c:v>
                </c:pt>
                <c:pt idx="2">
                  <c:v>18</c:v>
                </c:pt>
                <c:pt idx="3">
                  <c:v>7</c:v>
                </c:pt>
                <c:pt idx="4">
                  <c:v>8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CE-4EBD-A32F-65D3EDC714B1}"/>
            </c:ext>
          </c:extLst>
        </c:ser>
        <c:ser>
          <c:idx val="1"/>
          <c:order val="1"/>
          <c:tx>
            <c:strRef>
              <c:f>Лист1!$O$103</c:f>
              <c:strCache>
                <c:ptCount val="1"/>
                <c:pt idx="0">
                  <c:v>С активностью, n=209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Лист1!$M$104:$M$109</c:f>
              <c:strCache>
                <c:ptCount val="6"/>
                <c:pt idx="0">
                  <c:v>Астения</c:v>
                </c:pt>
                <c:pt idx="1">
                  <c:v>Головная боль</c:v>
                </c:pt>
                <c:pt idx="2">
                  <c:v>Плохой сон</c:v>
                </c:pt>
                <c:pt idx="3">
                  <c:v>Эмоциональная лабильность</c:v>
                </c:pt>
                <c:pt idx="4">
                  <c:v>Миалгии</c:v>
                </c:pt>
                <c:pt idx="5">
                  <c:v>Артралгии </c:v>
                </c:pt>
              </c:strCache>
            </c:strRef>
          </c:cat>
          <c:val>
            <c:numRef>
              <c:f>Лист1!$O$104:$O$109</c:f>
              <c:numCache>
                <c:formatCode>General</c:formatCode>
                <c:ptCount val="6"/>
                <c:pt idx="0">
                  <c:v>98</c:v>
                </c:pt>
                <c:pt idx="1">
                  <c:v>74</c:v>
                </c:pt>
                <c:pt idx="2">
                  <c:v>62</c:v>
                </c:pt>
                <c:pt idx="3">
                  <c:v>46</c:v>
                </c:pt>
                <c:pt idx="4">
                  <c:v>41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CE-4EBD-A32F-65D3EDC7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3203328"/>
        <c:axId val="223204864"/>
      </c:barChart>
      <c:catAx>
        <c:axId val="223203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204864"/>
        <c:crosses val="autoZero"/>
        <c:auto val="1"/>
        <c:lblAlgn val="ctr"/>
        <c:lblOffset val="100"/>
        <c:noMultiLvlLbl val="0"/>
      </c:catAx>
      <c:valAx>
        <c:axId val="223204864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20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5"/>
      </a:solidFill>
      <a:prstDash val="solid"/>
      <a:miter lim="800000"/>
    </a:ln>
    <a:effectLst/>
  </c:spPr>
  <c:txPr>
    <a:bodyPr/>
    <a:lstStyle/>
    <a:p>
      <a:pPr>
        <a:defRPr sz="200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Лист1!$N$114</c:f>
              <c:strCache>
                <c:ptCount val="1"/>
                <c:pt idx="0">
                  <c:v>Без активности, n=118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Лист1!$M$115:$M$123</c:f>
              <c:strCache>
                <c:ptCount val="9"/>
                <c:pt idx="0">
                  <c:v>Сниженный аппетит</c:v>
                </c:pt>
                <c:pt idx="1">
                  <c:v>Боли/тяжесть в правом подреберье</c:v>
                </c:pt>
                <c:pt idx="2">
                  <c:v>Метеоризм</c:v>
                </c:pt>
                <c:pt idx="3">
                  <c:v>Тошнота</c:v>
                </c:pt>
                <c:pt idx="4">
                  <c:v>Снижение толерантности к пище</c:v>
                </c:pt>
                <c:pt idx="5">
                  <c:v>Неустойчивость стула</c:v>
                </c:pt>
                <c:pt idx="6">
                  <c:v>Рвота</c:v>
                </c:pt>
                <c:pt idx="7">
                  <c:v>Гепатомегалия по УЗИ</c:v>
                </c:pt>
                <c:pt idx="8">
                  <c:v>Спленомегалия по УЗИ</c:v>
                </c:pt>
              </c:strCache>
            </c:strRef>
          </c:cat>
          <c:val>
            <c:numRef>
              <c:f>Лист1!$N$115:$N$123</c:f>
              <c:numCache>
                <c:formatCode>General</c:formatCode>
                <c:ptCount val="9"/>
                <c:pt idx="0">
                  <c:v>14</c:v>
                </c:pt>
                <c:pt idx="1">
                  <c:v>29</c:v>
                </c:pt>
                <c:pt idx="2">
                  <c:v>15</c:v>
                </c:pt>
                <c:pt idx="3">
                  <c:v>9</c:v>
                </c:pt>
                <c:pt idx="4">
                  <c:v>17</c:v>
                </c:pt>
                <c:pt idx="5">
                  <c:v>13</c:v>
                </c:pt>
                <c:pt idx="7">
                  <c:v>56</c:v>
                </c:pt>
                <c:pt idx="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D8-4BFE-A52E-0A59A8EEEBC6}"/>
            </c:ext>
          </c:extLst>
        </c:ser>
        <c:ser>
          <c:idx val="1"/>
          <c:order val="1"/>
          <c:tx>
            <c:strRef>
              <c:f>Лист1!$O$114</c:f>
              <c:strCache>
                <c:ptCount val="1"/>
                <c:pt idx="0">
                  <c:v>С активностью, n=209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Лист1!$M$115:$M$123</c:f>
              <c:strCache>
                <c:ptCount val="9"/>
                <c:pt idx="0">
                  <c:v>Сниженный аппетит</c:v>
                </c:pt>
                <c:pt idx="1">
                  <c:v>Боли/тяжесть в правом подреберье</c:v>
                </c:pt>
                <c:pt idx="2">
                  <c:v>Метеоризм</c:v>
                </c:pt>
                <c:pt idx="3">
                  <c:v>Тошнота</c:v>
                </c:pt>
                <c:pt idx="4">
                  <c:v>Снижение толерантности к пище</c:v>
                </c:pt>
                <c:pt idx="5">
                  <c:v>Неустойчивость стула</c:v>
                </c:pt>
                <c:pt idx="6">
                  <c:v>Рвота</c:v>
                </c:pt>
                <c:pt idx="7">
                  <c:v>Гепатомегалия по УЗИ</c:v>
                </c:pt>
                <c:pt idx="8">
                  <c:v>Спленомегалия по УЗИ</c:v>
                </c:pt>
              </c:strCache>
            </c:strRef>
          </c:cat>
          <c:val>
            <c:numRef>
              <c:f>Лист1!$O$115:$O$123</c:f>
              <c:numCache>
                <c:formatCode>General</c:formatCode>
                <c:ptCount val="9"/>
                <c:pt idx="0">
                  <c:v>91</c:v>
                </c:pt>
                <c:pt idx="1">
                  <c:v>73</c:v>
                </c:pt>
                <c:pt idx="2">
                  <c:v>71</c:v>
                </c:pt>
                <c:pt idx="3">
                  <c:v>57</c:v>
                </c:pt>
                <c:pt idx="4">
                  <c:v>56</c:v>
                </c:pt>
                <c:pt idx="5">
                  <c:v>57</c:v>
                </c:pt>
                <c:pt idx="6">
                  <c:v>23</c:v>
                </c:pt>
                <c:pt idx="7">
                  <c:v>55</c:v>
                </c:pt>
                <c:pt idx="8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D8-4BFE-A52E-0A59A8EEE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3253632"/>
        <c:axId val="223255168"/>
      </c:barChart>
      <c:catAx>
        <c:axId val="223253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255168"/>
        <c:crosses val="autoZero"/>
        <c:auto val="1"/>
        <c:lblAlgn val="ctr"/>
        <c:lblOffset val="100"/>
        <c:noMultiLvlLbl val="0"/>
      </c:catAx>
      <c:valAx>
        <c:axId val="223255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25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5"/>
      </a:solidFill>
      <a:prstDash val="solid"/>
      <a:miter lim="800000"/>
    </a:ln>
    <a:effectLst/>
  </c:spPr>
  <c:txPr>
    <a:bodyPr/>
    <a:lstStyle/>
    <a:p>
      <a:pPr>
        <a:defRPr sz="200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Лист1!$N$125</c:f>
              <c:strCache>
                <c:ptCount val="1"/>
                <c:pt idx="0">
                  <c:v>Без активности, n=118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Лист1!$M$126:$M$131</c:f>
              <c:strCache>
                <c:ptCount val="6"/>
                <c:pt idx="0">
                  <c:v>Субиктеричность склер</c:v>
                </c:pt>
                <c:pt idx="1">
                  <c:v>Холурия</c:v>
                </c:pt>
                <c:pt idx="2">
                  <c:v>Кровоточивость десен</c:v>
                </c:pt>
                <c:pt idx="3">
                  <c:v>Кожный зуд</c:v>
                </c:pt>
                <c:pt idx="4">
                  <c:v>Носовые кровотечения</c:v>
                </c:pt>
                <c:pt idx="5">
                  <c:v>Субиктеричность кожи</c:v>
                </c:pt>
              </c:strCache>
            </c:strRef>
          </c:cat>
          <c:val>
            <c:numRef>
              <c:f>Лист1!$N$126:$N$131</c:f>
              <c:numCache>
                <c:formatCode>General</c:formatCode>
                <c:ptCount val="6"/>
                <c:pt idx="0">
                  <c:v>20</c:v>
                </c:pt>
                <c:pt idx="1">
                  <c:v>9</c:v>
                </c:pt>
                <c:pt idx="2">
                  <c:v>8</c:v>
                </c:pt>
                <c:pt idx="3">
                  <c:v>2</c:v>
                </c:pt>
                <c:pt idx="4">
                  <c:v>12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13-4535-A052-C6005222915A}"/>
            </c:ext>
          </c:extLst>
        </c:ser>
        <c:ser>
          <c:idx val="1"/>
          <c:order val="1"/>
          <c:tx>
            <c:strRef>
              <c:f>Лист1!$O$125</c:f>
              <c:strCache>
                <c:ptCount val="1"/>
                <c:pt idx="0">
                  <c:v>С активностью, n=209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Лист1!$M$126:$M$131</c:f>
              <c:strCache>
                <c:ptCount val="6"/>
                <c:pt idx="0">
                  <c:v>Субиктеричность склер</c:v>
                </c:pt>
                <c:pt idx="1">
                  <c:v>Холурия</c:v>
                </c:pt>
                <c:pt idx="2">
                  <c:v>Кровоточивость десен</c:v>
                </c:pt>
                <c:pt idx="3">
                  <c:v>Кожный зуд</c:v>
                </c:pt>
                <c:pt idx="4">
                  <c:v>Носовые кровотечения</c:v>
                </c:pt>
                <c:pt idx="5">
                  <c:v>Субиктеричность кожи</c:v>
                </c:pt>
              </c:strCache>
            </c:strRef>
          </c:cat>
          <c:val>
            <c:numRef>
              <c:f>Лист1!$O$126:$O$131</c:f>
              <c:numCache>
                <c:formatCode>General</c:formatCode>
                <c:ptCount val="6"/>
                <c:pt idx="0">
                  <c:v>75</c:v>
                </c:pt>
                <c:pt idx="1">
                  <c:v>71</c:v>
                </c:pt>
                <c:pt idx="2">
                  <c:v>67</c:v>
                </c:pt>
                <c:pt idx="3">
                  <c:v>57</c:v>
                </c:pt>
                <c:pt idx="4">
                  <c:v>50</c:v>
                </c:pt>
                <c:pt idx="5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13-4535-A052-C60052229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3635712"/>
        <c:axId val="223637504"/>
      </c:barChart>
      <c:catAx>
        <c:axId val="223635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637504"/>
        <c:crosses val="autoZero"/>
        <c:auto val="1"/>
        <c:lblAlgn val="ctr"/>
        <c:lblOffset val="100"/>
        <c:noMultiLvlLbl val="0"/>
      </c:catAx>
      <c:valAx>
        <c:axId val="223637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63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5"/>
      </a:solidFill>
      <a:prstDash val="solid"/>
      <a:miter lim="800000"/>
    </a:ln>
    <a:effectLst/>
  </c:spPr>
  <c:txPr>
    <a:bodyPr/>
    <a:lstStyle/>
    <a:p>
      <a:pPr>
        <a:defRPr sz="200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22703412073491E-2"/>
          <c:y val="2.5428331875182269E-2"/>
          <c:w val="0.87232174103237092"/>
          <c:h val="0.7357713619130942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Лист2!$N$14</c:f>
              <c:strCache>
                <c:ptCount val="1"/>
                <c:pt idx="0">
                  <c:v> F 0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Лист2!$O$13:$P$13</c:f>
              <c:strCache>
                <c:ptCount val="2"/>
                <c:pt idx="0">
                  <c:v>Не активный гепатит, n=79</c:v>
                </c:pt>
                <c:pt idx="1">
                  <c:v>Активный гепатит, n=117</c:v>
                </c:pt>
              </c:strCache>
            </c:strRef>
          </c:cat>
          <c:val>
            <c:numRef>
              <c:f>Лист2!$O$14:$P$14</c:f>
              <c:numCache>
                <c:formatCode>General</c:formatCode>
                <c:ptCount val="2"/>
                <c:pt idx="0">
                  <c:v>13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D-4CA2-BEF2-49E654BB1C04}"/>
            </c:ext>
          </c:extLst>
        </c:ser>
        <c:ser>
          <c:idx val="1"/>
          <c:order val="1"/>
          <c:tx>
            <c:strRef>
              <c:f>Лист2!$N$15</c:f>
              <c:strCache>
                <c:ptCount val="1"/>
                <c:pt idx="0">
                  <c:v>F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Лист2!$O$13:$P$13</c:f>
              <c:strCache>
                <c:ptCount val="2"/>
                <c:pt idx="0">
                  <c:v>Не активный гепатит, n=79</c:v>
                </c:pt>
                <c:pt idx="1">
                  <c:v>Активный гепатит, n=117</c:v>
                </c:pt>
              </c:strCache>
            </c:strRef>
          </c:cat>
          <c:val>
            <c:numRef>
              <c:f>Лист2!$O$15:$P$15</c:f>
              <c:numCache>
                <c:formatCode>General</c:formatCode>
                <c:ptCount val="2"/>
                <c:pt idx="0">
                  <c:v>18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D-4CA2-BEF2-49E654BB1C04}"/>
            </c:ext>
          </c:extLst>
        </c:ser>
        <c:ser>
          <c:idx val="2"/>
          <c:order val="2"/>
          <c:tx>
            <c:strRef>
              <c:f>Лист2!$N$16</c:f>
              <c:strCache>
                <c:ptCount val="1"/>
                <c:pt idx="0">
                  <c:v>F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Лист2!$O$13:$P$13</c:f>
              <c:strCache>
                <c:ptCount val="2"/>
                <c:pt idx="0">
                  <c:v>Не активный гепатит, n=79</c:v>
                </c:pt>
                <c:pt idx="1">
                  <c:v>Активный гепатит, n=117</c:v>
                </c:pt>
              </c:strCache>
            </c:strRef>
          </c:cat>
          <c:val>
            <c:numRef>
              <c:f>Лист2!$O$16:$P$16</c:f>
              <c:numCache>
                <c:formatCode>General</c:formatCode>
                <c:ptCount val="2"/>
                <c:pt idx="0">
                  <c:v>19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BD-4CA2-BEF2-49E654BB1C04}"/>
            </c:ext>
          </c:extLst>
        </c:ser>
        <c:ser>
          <c:idx val="3"/>
          <c:order val="3"/>
          <c:tx>
            <c:strRef>
              <c:f>Лист2!$N$17</c:f>
              <c:strCache>
                <c:ptCount val="1"/>
                <c:pt idx="0">
                  <c:v>F 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Лист2!$O$13:$P$13</c:f>
              <c:strCache>
                <c:ptCount val="2"/>
                <c:pt idx="0">
                  <c:v>Не активный гепатит, n=79</c:v>
                </c:pt>
                <c:pt idx="1">
                  <c:v>Активный гепатит, n=117</c:v>
                </c:pt>
              </c:strCache>
            </c:strRef>
          </c:cat>
          <c:val>
            <c:numRef>
              <c:f>Лист2!$O$17:$P$17</c:f>
              <c:numCache>
                <c:formatCode>General</c:formatCode>
                <c:ptCount val="2"/>
                <c:pt idx="0">
                  <c:v>16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BD-4CA2-BEF2-49E654BB1C04}"/>
            </c:ext>
          </c:extLst>
        </c:ser>
        <c:ser>
          <c:idx val="4"/>
          <c:order val="4"/>
          <c:tx>
            <c:strRef>
              <c:f>Лист2!$N$18</c:f>
              <c:strCache>
                <c:ptCount val="1"/>
                <c:pt idx="0">
                  <c:v>F 4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Лист2!$O$13:$P$13</c:f>
              <c:strCache>
                <c:ptCount val="2"/>
                <c:pt idx="0">
                  <c:v>Не активный гепатит, n=79</c:v>
                </c:pt>
                <c:pt idx="1">
                  <c:v>Активный гепатит, n=117</c:v>
                </c:pt>
              </c:strCache>
            </c:strRef>
          </c:cat>
          <c:val>
            <c:numRef>
              <c:f>Лист2!$O$18:$P$18</c:f>
              <c:numCache>
                <c:formatCode>General</c:formatCode>
                <c:ptCount val="2"/>
                <c:pt idx="0">
                  <c:v>13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BD-4CA2-BEF2-49E654BB1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069800"/>
        <c:axId val="387065208"/>
      </c:barChart>
      <c:catAx>
        <c:axId val="38706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065208"/>
        <c:crosses val="autoZero"/>
        <c:auto val="1"/>
        <c:lblAlgn val="ctr"/>
        <c:lblOffset val="100"/>
        <c:noMultiLvlLbl val="0"/>
      </c:catAx>
      <c:valAx>
        <c:axId val="3870652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069800"/>
        <c:crosses val="autoZero"/>
        <c:crossBetween val="between"/>
      </c:valAx>
      <c:spPr>
        <a:noFill/>
        <a:ln>
          <a:solidFill>
            <a:schemeClr val="accent5">
              <a:lumMod val="20000"/>
              <a:lumOff val="8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cap="all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1360762663011804"/>
          <c:y val="0.16195748379708205"/>
          <c:w val="0.38898427920306672"/>
          <c:h val="0.668427336165209"/>
        </c:manualLayout>
      </c:layout>
      <c:pieChart>
        <c:varyColors val="1"/>
        <c:ser>
          <c:idx val="0"/>
          <c:order val="0"/>
          <c:tx>
            <c:strRef>
              <c:f>'субтипы ВГВ_43'!$F$21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F6F-44AF-A28D-D0251A15C66C}"/>
              </c:ext>
            </c:extLst>
          </c:dPt>
          <c:dPt>
            <c:idx val="1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F6F-44AF-A28D-D0251A15C66C}"/>
              </c:ext>
            </c:extLst>
          </c:dPt>
          <c:dPt>
            <c:idx val="2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F6F-44AF-A28D-D0251A15C66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F6F-44AF-A28D-D0251A15C66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F6F-44AF-A28D-D0251A15C66C}"/>
                </c:ext>
              </c:extLst>
            </c:dLbl>
            <c:dLbl>
              <c:idx val="2"/>
              <c:layout>
                <c:manualLayout>
                  <c:x val="4.7069371287683515E-2"/>
                  <c:y val="-6.55737704918032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F6F-44AF-A28D-D0251A15C66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5B9BD5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'субтипы ВГВ_43'!$G$13:$I$13</c:f>
              <c:strCache>
                <c:ptCount val="3"/>
                <c:pt idx="0">
                  <c:v>HВV - D1</c:v>
                </c:pt>
                <c:pt idx="1">
                  <c:v>HBV - D2</c:v>
                </c:pt>
                <c:pt idx="2">
                  <c:v>HBV - D3</c:v>
                </c:pt>
              </c:strCache>
            </c:strRef>
          </c:cat>
          <c:val>
            <c:numRef>
              <c:f>'субтипы ВГВ_43'!$G$21:$I$21</c:f>
              <c:numCache>
                <c:formatCode>General</c:formatCode>
                <c:ptCount val="3"/>
                <c:pt idx="0">
                  <c:v>44</c:v>
                </c:pt>
                <c:pt idx="1">
                  <c:v>13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6F-44AF-A28D-D0251A15C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12700" cap="flat" cmpd="sng" algn="ctr">
      <a:solidFill>
        <a:srgbClr val="4472C4"/>
      </a:solidFill>
      <a:prstDash val="solid"/>
      <a:miter lim="800000"/>
    </a:ln>
    <a:effectLst/>
  </c:spPr>
  <c:txPr>
    <a:bodyPr/>
    <a:lstStyle/>
    <a:p>
      <a:pPr>
        <a:defRPr sz="2400"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8726949844074451"/>
          <c:y val="0.21334192372930938"/>
          <c:w val="0.36865013087588389"/>
          <c:h val="0.55377407926676903"/>
        </c:manualLayout>
      </c:layout>
      <c:pieChart>
        <c:varyColors val="1"/>
        <c:ser>
          <c:idx val="0"/>
          <c:order val="0"/>
          <c:tx>
            <c:strRef>
              <c:f>'субтипы ВГВ_43'!$M$21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B6-4689-AB51-1B46BF85C684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B6-4689-AB51-1B46BF85C68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CB6-4689-AB51-1B46BF85C68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CB6-4689-AB51-1B46BF85C684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5B9BD5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'субтипы ВГВ_43'!$N$13:$O$13</c:f>
              <c:strCache>
                <c:ptCount val="2"/>
                <c:pt idx="0">
                  <c:v>HDV - 2</c:v>
                </c:pt>
                <c:pt idx="1">
                  <c:v>HDV -1</c:v>
                </c:pt>
              </c:strCache>
            </c:strRef>
          </c:cat>
          <c:val>
            <c:numRef>
              <c:f>'субтипы ВГВ_43'!$N$21:$O$21</c:f>
              <c:numCache>
                <c:formatCode>General</c:formatCode>
                <c:ptCount val="2"/>
                <c:pt idx="0">
                  <c:v>2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B6-4689-AB51-1B46BF85C6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ysClr val="window" lastClr="FFFFFF"/>
    </a:solidFill>
    <a:ln w="12700" cap="flat" cmpd="sng" algn="ctr">
      <a:solidFill>
        <a:srgbClr val="4472C4"/>
      </a:solidFill>
      <a:prstDash val="solid"/>
      <a:miter lim="800000"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734AD6-8A3F-4968-89C8-A710E5D91190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FFB114-E62D-41FA-9694-5D9D339A472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Мутации </a:t>
          </a:r>
          <a:r>
            <a:rPr lang="en-US" sz="2400" dirty="0" smtClean="0">
              <a:solidFill>
                <a:schemeClr val="tx1"/>
              </a:solidFill>
            </a:rPr>
            <a:t>HBV</a:t>
          </a:r>
          <a:endParaRPr lang="ru-RU" sz="2400" dirty="0">
            <a:solidFill>
              <a:schemeClr val="tx1"/>
            </a:solidFill>
          </a:endParaRPr>
        </a:p>
      </dgm:t>
    </dgm:pt>
    <dgm:pt modelId="{2F002511-EE0C-4658-B441-6A4508AEF6C0}" type="parTrans" cxnId="{9E34A015-03BA-4E9E-BDA4-3606DD8942AA}">
      <dgm:prSet/>
      <dgm:spPr/>
      <dgm:t>
        <a:bodyPr/>
        <a:lstStyle/>
        <a:p>
          <a:endParaRPr lang="ru-RU"/>
        </a:p>
      </dgm:t>
    </dgm:pt>
    <dgm:pt modelId="{874CCC9B-73C3-496D-8292-B15FC8BEED2B}" type="sibTrans" cxnId="{9E34A015-03BA-4E9E-BDA4-3606DD8942AA}">
      <dgm:prSet/>
      <dgm:spPr/>
      <dgm:t>
        <a:bodyPr/>
        <a:lstStyle/>
        <a:p>
          <a:endParaRPr lang="ru-RU"/>
        </a:p>
      </dgm:t>
    </dgm:pt>
    <dgm:pt modelId="{694B39E9-FF7D-476A-9AEE-7B1BB504C231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400" dirty="0" smtClean="0">
              <a:solidFill>
                <a:schemeClr val="tx1"/>
              </a:solidFill>
            </a:rPr>
            <a:t>обеспечивающие препятствие выявлению вируса, ограничивающие возможность терапии и позволяющие вирусу реплицироваться несмотря на вакцинацию</a:t>
          </a:r>
          <a:r>
            <a:rPr lang="en-US" sz="2400" dirty="0" smtClean="0">
              <a:solidFill>
                <a:schemeClr val="tx1"/>
              </a:solidFill>
            </a:rPr>
            <a:t>, n=8</a:t>
          </a:r>
          <a:endParaRPr lang="ru-RU" sz="2400" dirty="0"/>
        </a:p>
      </dgm:t>
    </dgm:pt>
    <dgm:pt modelId="{B8FA3D25-C7CF-4EF8-ADE7-58DEDC78095F}" type="parTrans" cxnId="{5BCF0A47-7CD8-49F1-9DB5-6C493046105F}">
      <dgm:prSet/>
      <dgm:spPr/>
      <dgm:t>
        <a:bodyPr/>
        <a:lstStyle/>
        <a:p>
          <a:endParaRPr lang="ru-RU"/>
        </a:p>
      </dgm:t>
    </dgm:pt>
    <dgm:pt modelId="{1981D015-EBFD-4DFF-BBE1-D3306057AB23}" type="sibTrans" cxnId="{5BCF0A47-7CD8-49F1-9DB5-6C493046105F}">
      <dgm:prSet/>
      <dgm:spPr/>
      <dgm:t>
        <a:bodyPr/>
        <a:lstStyle/>
        <a:p>
          <a:endParaRPr lang="ru-RU"/>
        </a:p>
      </dgm:t>
    </dgm:pt>
    <dgm:pt modelId="{97079D27-FA50-4AD1-9D6C-2D67A5332365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400" dirty="0" smtClean="0">
              <a:solidFill>
                <a:schemeClr val="tx1"/>
              </a:solidFill>
            </a:rPr>
            <a:t>отвечающие за ранее развитие рака печени</a:t>
          </a:r>
          <a:r>
            <a:rPr lang="en-US" sz="2400" dirty="0" smtClean="0">
              <a:solidFill>
                <a:schemeClr val="tx1"/>
              </a:solidFill>
            </a:rPr>
            <a:t>, n=6</a:t>
          </a:r>
          <a:endParaRPr lang="ru-RU" sz="2400" dirty="0">
            <a:solidFill>
              <a:schemeClr val="tx1"/>
            </a:solidFill>
          </a:endParaRPr>
        </a:p>
      </dgm:t>
    </dgm:pt>
    <dgm:pt modelId="{78A6E298-51D0-41B1-B950-8C0565E34582}" type="parTrans" cxnId="{9A44C362-0943-465B-924A-46EED697C91E}">
      <dgm:prSet/>
      <dgm:spPr/>
      <dgm:t>
        <a:bodyPr/>
        <a:lstStyle/>
        <a:p>
          <a:endParaRPr lang="ru-RU"/>
        </a:p>
      </dgm:t>
    </dgm:pt>
    <dgm:pt modelId="{83E3D25D-2418-46C1-97AE-B687105FC5B3}" type="sibTrans" cxnId="{9A44C362-0943-465B-924A-46EED697C91E}">
      <dgm:prSet/>
      <dgm:spPr/>
      <dgm:t>
        <a:bodyPr/>
        <a:lstStyle/>
        <a:p>
          <a:endParaRPr lang="ru-RU"/>
        </a:p>
      </dgm:t>
    </dgm:pt>
    <dgm:pt modelId="{7917ECA4-ACF0-4DAA-8EF9-FEB2EDDFB80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400" dirty="0" smtClean="0">
              <a:solidFill>
                <a:schemeClr val="tx1"/>
              </a:solidFill>
            </a:rPr>
            <a:t>отвечающие за ранее развитие рака и цирроза печени</a:t>
          </a:r>
          <a:r>
            <a:rPr lang="en-US" sz="2400" dirty="0" smtClean="0">
              <a:solidFill>
                <a:schemeClr val="tx1"/>
              </a:solidFill>
            </a:rPr>
            <a:t>, n=2</a:t>
          </a:r>
          <a:endParaRPr lang="ru-RU" sz="2400" dirty="0">
            <a:solidFill>
              <a:schemeClr val="tx1"/>
            </a:solidFill>
          </a:endParaRPr>
        </a:p>
      </dgm:t>
    </dgm:pt>
    <dgm:pt modelId="{02F80BB7-0C4F-4E35-A01F-4BD3B410DB1D}" type="parTrans" cxnId="{E0E9E898-C22C-4D63-85D9-0C5941346549}">
      <dgm:prSet/>
      <dgm:spPr/>
      <dgm:t>
        <a:bodyPr/>
        <a:lstStyle/>
        <a:p>
          <a:endParaRPr lang="ru-RU"/>
        </a:p>
      </dgm:t>
    </dgm:pt>
    <dgm:pt modelId="{FC93FA07-6E99-40E3-BA79-947D388347E7}" type="sibTrans" cxnId="{E0E9E898-C22C-4D63-85D9-0C5941346549}">
      <dgm:prSet/>
      <dgm:spPr/>
      <dgm:t>
        <a:bodyPr/>
        <a:lstStyle/>
        <a:p>
          <a:endParaRPr lang="ru-RU"/>
        </a:p>
      </dgm:t>
    </dgm:pt>
    <dgm:pt modelId="{2EA701E7-9A60-43BA-AF19-D0E836725EAF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400" dirty="0" smtClean="0">
              <a:solidFill>
                <a:schemeClr val="tx1"/>
              </a:solidFill>
            </a:rPr>
            <a:t>лекарственной устойчивости P-области, связанные с развитием резистентности к адефовиру, тенофовиру, </a:t>
          </a:r>
          <a:r>
            <a:rPr lang="ru-RU" sz="2400" dirty="0" err="1" smtClean="0">
              <a:solidFill>
                <a:schemeClr val="tx1"/>
              </a:solidFill>
            </a:rPr>
            <a:t>энтекавиру</a:t>
          </a:r>
          <a:r>
            <a:rPr lang="en-US" sz="2400" dirty="0" smtClean="0">
              <a:solidFill>
                <a:schemeClr val="tx1"/>
              </a:solidFill>
            </a:rPr>
            <a:t>, n=</a:t>
          </a:r>
          <a:r>
            <a:rPr lang="ru-RU" sz="2400" dirty="0" smtClean="0">
              <a:solidFill>
                <a:schemeClr val="tx1"/>
              </a:solidFill>
            </a:rPr>
            <a:t>1</a:t>
          </a:r>
          <a:endParaRPr lang="ru-RU" sz="2400" dirty="0">
            <a:solidFill>
              <a:schemeClr val="tx1"/>
            </a:solidFill>
          </a:endParaRPr>
        </a:p>
      </dgm:t>
    </dgm:pt>
    <dgm:pt modelId="{1136C718-A136-4E45-A2D5-CE5D74E59B7B}" type="parTrans" cxnId="{F472FC57-84B4-46C8-81A7-91C65ED2ECE4}">
      <dgm:prSet/>
      <dgm:spPr/>
      <dgm:t>
        <a:bodyPr/>
        <a:lstStyle/>
        <a:p>
          <a:endParaRPr lang="ru-RU"/>
        </a:p>
      </dgm:t>
    </dgm:pt>
    <dgm:pt modelId="{CBCC2905-4F41-4832-BE40-A0430E8B1FE0}" type="sibTrans" cxnId="{F472FC57-84B4-46C8-81A7-91C65ED2ECE4}">
      <dgm:prSet/>
      <dgm:spPr/>
      <dgm:t>
        <a:bodyPr/>
        <a:lstStyle/>
        <a:p>
          <a:endParaRPr lang="ru-RU"/>
        </a:p>
      </dgm:t>
    </dgm:pt>
    <dgm:pt modelId="{6E4F3427-1E97-4B3D-B6BB-49191F6E4F41}" type="pres">
      <dgm:prSet presAssocID="{28734AD6-8A3F-4968-89C8-A710E5D9119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DDA272-CDEF-4329-83B7-67759A77268B}" type="pres">
      <dgm:prSet presAssocID="{3EFFB114-E62D-41FA-9694-5D9D339A4724}" presName="root1" presStyleCnt="0"/>
      <dgm:spPr/>
    </dgm:pt>
    <dgm:pt modelId="{8AA979A1-44BC-49F1-B759-C8DA90D9F165}" type="pres">
      <dgm:prSet presAssocID="{3EFFB114-E62D-41FA-9694-5D9D339A4724}" presName="LevelOneTextNode" presStyleLbl="node0" presStyleIdx="0" presStyleCnt="1" custLinFactX="-100000" custLinFactNeighborX="-148413" custLinFactNeighborY="-5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8C6915-03EF-48AC-8713-AACE50EF0A98}" type="pres">
      <dgm:prSet presAssocID="{3EFFB114-E62D-41FA-9694-5D9D339A4724}" presName="level2hierChild" presStyleCnt="0"/>
      <dgm:spPr/>
    </dgm:pt>
    <dgm:pt modelId="{6261D162-DEF0-44C2-A54D-71DBE7FF173F}" type="pres">
      <dgm:prSet presAssocID="{B8FA3D25-C7CF-4EF8-ADE7-58DEDC78095F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3863C2F7-D8E5-4AEA-AD6D-E8A533F159D1}" type="pres">
      <dgm:prSet presAssocID="{B8FA3D25-C7CF-4EF8-ADE7-58DEDC78095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063A3497-CD52-44D5-A75C-E9C44DA29900}" type="pres">
      <dgm:prSet presAssocID="{694B39E9-FF7D-476A-9AEE-7B1BB504C231}" presName="root2" presStyleCnt="0"/>
      <dgm:spPr/>
    </dgm:pt>
    <dgm:pt modelId="{8B050FE0-0435-460E-B9DC-248D0A574A98}" type="pres">
      <dgm:prSet presAssocID="{694B39E9-FF7D-476A-9AEE-7B1BB504C231}" presName="LevelTwoTextNode" presStyleLbl="node2" presStyleIdx="0" presStyleCnt="4" custScaleX="325950" custScaleY="1204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B39715-42F8-4106-A73D-CA899F858454}" type="pres">
      <dgm:prSet presAssocID="{694B39E9-FF7D-476A-9AEE-7B1BB504C231}" presName="level3hierChild" presStyleCnt="0"/>
      <dgm:spPr/>
    </dgm:pt>
    <dgm:pt modelId="{609BE93E-A429-457A-90AC-5CEC9FFFF6EF}" type="pres">
      <dgm:prSet presAssocID="{78A6E298-51D0-41B1-B950-8C0565E34582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1D96F82-DA84-403D-A09E-6F73DB21D0E2}" type="pres">
      <dgm:prSet presAssocID="{78A6E298-51D0-41B1-B950-8C0565E3458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9E0C1A98-868F-4D9F-9AE5-F2F22C6ABD28}" type="pres">
      <dgm:prSet presAssocID="{97079D27-FA50-4AD1-9D6C-2D67A5332365}" presName="root2" presStyleCnt="0"/>
      <dgm:spPr/>
    </dgm:pt>
    <dgm:pt modelId="{418ADF55-1442-461B-A322-F1B4BAFF97A8}" type="pres">
      <dgm:prSet presAssocID="{97079D27-FA50-4AD1-9D6C-2D67A5332365}" presName="LevelTwoTextNode" presStyleLbl="node2" presStyleIdx="1" presStyleCnt="4" custScaleX="323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3F7850-997A-49F7-B0EE-EA6B680A2A3A}" type="pres">
      <dgm:prSet presAssocID="{97079D27-FA50-4AD1-9D6C-2D67A5332365}" presName="level3hierChild" presStyleCnt="0"/>
      <dgm:spPr/>
    </dgm:pt>
    <dgm:pt modelId="{84C617E3-D38C-4C4E-A88F-8DF76C1BFEEC}" type="pres">
      <dgm:prSet presAssocID="{02F80BB7-0C4F-4E35-A01F-4BD3B410DB1D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70695477-2B19-439F-BD45-7788E27CC5BC}" type="pres">
      <dgm:prSet presAssocID="{02F80BB7-0C4F-4E35-A01F-4BD3B410DB1D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114281B-ABD9-4B63-920D-398C1F613F9C}" type="pres">
      <dgm:prSet presAssocID="{7917ECA4-ACF0-4DAA-8EF9-FEB2EDDFB800}" presName="root2" presStyleCnt="0"/>
      <dgm:spPr/>
    </dgm:pt>
    <dgm:pt modelId="{EECE127E-7E6B-4932-9B67-666CDB3CDC38}" type="pres">
      <dgm:prSet presAssocID="{7917ECA4-ACF0-4DAA-8EF9-FEB2EDDFB800}" presName="LevelTwoTextNode" presStyleLbl="node2" presStyleIdx="2" presStyleCnt="4" custScaleX="323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FEC359-CD15-4148-BA6A-BBE5C92189E3}" type="pres">
      <dgm:prSet presAssocID="{7917ECA4-ACF0-4DAA-8EF9-FEB2EDDFB800}" presName="level3hierChild" presStyleCnt="0"/>
      <dgm:spPr/>
    </dgm:pt>
    <dgm:pt modelId="{59E058D1-5878-477C-A565-8ACC29A27CBC}" type="pres">
      <dgm:prSet presAssocID="{1136C718-A136-4E45-A2D5-CE5D74E59B7B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5734AAB7-ADB0-4950-9275-908806B7B59A}" type="pres">
      <dgm:prSet presAssocID="{1136C718-A136-4E45-A2D5-CE5D74E59B7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0B7CC5C-A527-4DB9-82F6-2E53DABB4A36}" type="pres">
      <dgm:prSet presAssocID="{2EA701E7-9A60-43BA-AF19-D0E836725EAF}" presName="root2" presStyleCnt="0"/>
      <dgm:spPr/>
    </dgm:pt>
    <dgm:pt modelId="{B181AFF6-EFEE-4F25-97A5-B3D67D6BEF8D}" type="pres">
      <dgm:prSet presAssocID="{2EA701E7-9A60-43BA-AF19-D0E836725EAF}" presName="LevelTwoTextNode" presStyleLbl="node2" presStyleIdx="3" presStyleCnt="4" custScaleX="3259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229E9F-5636-4253-A1D5-1D72F416E574}" type="pres">
      <dgm:prSet presAssocID="{2EA701E7-9A60-43BA-AF19-D0E836725EAF}" presName="level3hierChild" presStyleCnt="0"/>
      <dgm:spPr/>
    </dgm:pt>
  </dgm:ptLst>
  <dgm:cxnLst>
    <dgm:cxn modelId="{2B933458-7B13-421F-A457-1E04B3C6E67D}" type="presOf" srcId="{7917ECA4-ACF0-4DAA-8EF9-FEB2EDDFB800}" destId="{EECE127E-7E6B-4932-9B67-666CDB3CDC38}" srcOrd="0" destOrd="0" presId="urn:microsoft.com/office/officeart/2008/layout/HorizontalMultiLevelHierarchy"/>
    <dgm:cxn modelId="{6F4F745F-8962-425D-9DF9-B0F1581C5597}" type="presOf" srcId="{02F80BB7-0C4F-4E35-A01F-4BD3B410DB1D}" destId="{70695477-2B19-439F-BD45-7788E27CC5BC}" srcOrd="1" destOrd="0" presId="urn:microsoft.com/office/officeart/2008/layout/HorizontalMultiLevelHierarchy"/>
    <dgm:cxn modelId="{5C233FC8-54AB-4CA1-8B9B-BB36E7D96776}" type="presOf" srcId="{B8FA3D25-C7CF-4EF8-ADE7-58DEDC78095F}" destId="{3863C2F7-D8E5-4AEA-AD6D-E8A533F159D1}" srcOrd="1" destOrd="0" presId="urn:microsoft.com/office/officeart/2008/layout/HorizontalMultiLevelHierarchy"/>
    <dgm:cxn modelId="{271DFB9A-A628-4F00-BA55-F885C5447D54}" type="presOf" srcId="{28734AD6-8A3F-4968-89C8-A710E5D91190}" destId="{6E4F3427-1E97-4B3D-B6BB-49191F6E4F41}" srcOrd="0" destOrd="0" presId="urn:microsoft.com/office/officeart/2008/layout/HorizontalMultiLevelHierarchy"/>
    <dgm:cxn modelId="{21206E9D-B3CE-411C-BDE8-BDDDD00BF4B7}" type="presOf" srcId="{B8FA3D25-C7CF-4EF8-ADE7-58DEDC78095F}" destId="{6261D162-DEF0-44C2-A54D-71DBE7FF173F}" srcOrd="0" destOrd="0" presId="urn:microsoft.com/office/officeart/2008/layout/HorizontalMultiLevelHierarchy"/>
    <dgm:cxn modelId="{C1BE227D-BE63-4AE1-B379-F586C9D45554}" type="presOf" srcId="{02F80BB7-0C4F-4E35-A01F-4BD3B410DB1D}" destId="{84C617E3-D38C-4C4E-A88F-8DF76C1BFEEC}" srcOrd="0" destOrd="0" presId="urn:microsoft.com/office/officeart/2008/layout/HorizontalMultiLevelHierarchy"/>
    <dgm:cxn modelId="{0BDC6940-8F83-476F-B784-E51B9CF03C00}" type="presOf" srcId="{78A6E298-51D0-41B1-B950-8C0565E34582}" destId="{609BE93E-A429-457A-90AC-5CEC9FFFF6EF}" srcOrd="0" destOrd="0" presId="urn:microsoft.com/office/officeart/2008/layout/HorizontalMultiLevelHierarchy"/>
    <dgm:cxn modelId="{5BCF0A47-7CD8-49F1-9DB5-6C493046105F}" srcId="{3EFFB114-E62D-41FA-9694-5D9D339A4724}" destId="{694B39E9-FF7D-476A-9AEE-7B1BB504C231}" srcOrd="0" destOrd="0" parTransId="{B8FA3D25-C7CF-4EF8-ADE7-58DEDC78095F}" sibTransId="{1981D015-EBFD-4DFF-BBE1-D3306057AB23}"/>
    <dgm:cxn modelId="{FC1EB657-EC27-4517-A0FF-BB2403B274B7}" type="presOf" srcId="{1136C718-A136-4E45-A2D5-CE5D74E59B7B}" destId="{59E058D1-5878-477C-A565-8ACC29A27CBC}" srcOrd="0" destOrd="0" presId="urn:microsoft.com/office/officeart/2008/layout/HorizontalMultiLevelHierarchy"/>
    <dgm:cxn modelId="{9A44C362-0943-465B-924A-46EED697C91E}" srcId="{3EFFB114-E62D-41FA-9694-5D9D339A4724}" destId="{97079D27-FA50-4AD1-9D6C-2D67A5332365}" srcOrd="1" destOrd="0" parTransId="{78A6E298-51D0-41B1-B950-8C0565E34582}" sibTransId="{83E3D25D-2418-46C1-97AE-B687105FC5B3}"/>
    <dgm:cxn modelId="{9E34A015-03BA-4E9E-BDA4-3606DD8942AA}" srcId="{28734AD6-8A3F-4968-89C8-A710E5D91190}" destId="{3EFFB114-E62D-41FA-9694-5D9D339A4724}" srcOrd="0" destOrd="0" parTransId="{2F002511-EE0C-4658-B441-6A4508AEF6C0}" sibTransId="{874CCC9B-73C3-496D-8292-B15FC8BEED2B}"/>
    <dgm:cxn modelId="{810DEFBD-CEE6-41D4-9D20-E76BBD5BEF81}" type="presOf" srcId="{3EFFB114-E62D-41FA-9694-5D9D339A4724}" destId="{8AA979A1-44BC-49F1-B759-C8DA90D9F165}" srcOrd="0" destOrd="0" presId="urn:microsoft.com/office/officeart/2008/layout/HorizontalMultiLevelHierarchy"/>
    <dgm:cxn modelId="{E0E9E898-C22C-4D63-85D9-0C5941346549}" srcId="{3EFFB114-E62D-41FA-9694-5D9D339A4724}" destId="{7917ECA4-ACF0-4DAA-8EF9-FEB2EDDFB800}" srcOrd="2" destOrd="0" parTransId="{02F80BB7-0C4F-4E35-A01F-4BD3B410DB1D}" sibTransId="{FC93FA07-6E99-40E3-BA79-947D388347E7}"/>
    <dgm:cxn modelId="{0F278D0C-DFAE-4D4D-B420-0C3D2F1FBE61}" type="presOf" srcId="{78A6E298-51D0-41B1-B950-8C0565E34582}" destId="{F1D96F82-DA84-403D-A09E-6F73DB21D0E2}" srcOrd="1" destOrd="0" presId="urn:microsoft.com/office/officeart/2008/layout/HorizontalMultiLevelHierarchy"/>
    <dgm:cxn modelId="{82EBFD53-A1E7-4CB9-B0E3-06BBC4A3BE7A}" type="presOf" srcId="{694B39E9-FF7D-476A-9AEE-7B1BB504C231}" destId="{8B050FE0-0435-460E-B9DC-248D0A574A98}" srcOrd="0" destOrd="0" presId="urn:microsoft.com/office/officeart/2008/layout/HorizontalMultiLevelHierarchy"/>
    <dgm:cxn modelId="{2F9874BD-D44A-4096-9680-097D0EF6BAE6}" type="presOf" srcId="{2EA701E7-9A60-43BA-AF19-D0E836725EAF}" destId="{B181AFF6-EFEE-4F25-97A5-B3D67D6BEF8D}" srcOrd="0" destOrd="0" presId="urn:microsoft.com/office/officeart/2008/layout/HorizontalMultiLevelHierarchy"/>
    <dgm:cxn modelId="{E00B80F9-CFE7-478B-9CD0-097DE8C2C68B}" type="presOf" srcId="{97079D27-FA50-4AD1-9D6C-2D67A5332365}" destId="{418ADF55-1442-461B-A322-F1B4BAFF97A8}" srcOrd="0" destOrd="0" presId="urn:microsoft.com/office/officeart/2008/layout/HorizontalMultiLevelHierarchy"/>
    <dgm:cxn modelId="{33099E4A-BBD8-4BA1-B353-E3AE3B2AAFEA}" type="presOf" srcId="{1136C718-A136-4E45-A2D5-CE5D74E59B7B}" destId="{5734AAB7-ADB0-4950-9275-908806B7B59A}" srcOrd="1" destOrd="0" presId="urn:microsoft.com/office/officeart/2008/layout/HorizontalMultiLevelHierarchy"/>
    <dgm:cxn modelId="{F472FC57-84B4-46C8-81A7-91C65ED2ECE4}" srcId="{3EFFB114-E62D-41FA-9694-5D9D339A4724}" destId="{2EA701E7-9A60-43BA-AF19-D0E836725EAF}" srcOrd="3" destOrd="0" parTransId="{1136C718-A136-4E45-A2D5-CE5D74E59B7B}" sibTransId="{CBCC2905-4F41-4832-BE40-A0430E8B1FE0}"/>
    <dgm:cxn modelId="{3E395B1E-385F-4E64-A38B-2D000E22C6B5}" type="presParOf" srcId="{6E4F3427-1E97-4B3D-B6BB-49191F6E4F41}" destId="{62DDA272-CDEF-4329-83B7-67759A77268B}" srcOrd="0" destOrd="0" presId="urn:microsoft.com/office/officeart/2008/layout/HorizontalMultiLevelHierarchy"/>
    <dgm:cxn modelId="{0A9EFE68-6A1A-43C2-9504-E9E87F7BB8FA}" type="presParOf" srcId="{62DDA272-CDEF-4329-83B7-67759A77268B}" destId="{8AA979A1-44BC-49F1-B759-C8DA90D9F165}" srcOrd="0" destOrd="0" presId="urn:microsoft.com/office/officeart/2008/layout/HorizontalMultiLevelHierarchy"/>
    <dgm:cxn modelId="{6F6CF1B6-E514-4D03-8531-07B099373B3E}" type="presParOf" srcId="{62DDA272-CDEF-4329-83B7-67759A77268B}" destId="{438C6915-03EF-48AC-8713-AACE50EF0A98}" srcOrd="1" destOrd="0" presId="urn:microsoft.com/office/officeart/2008/layout/HorizontalMultiLevelHierarchy"/>
    <dgm:cxn modelId="{9AB89F68-A84C-4243-B40B-4DF6BA738720}" type="presParOf" srcId="{438C6915-03EF-48AC-8713-AACE50EF0A98}" destId="{6261D162-DEF0-44C2-A54D-71DBE7FF173F}" srcOrd="0" destOrd="0" presId="urn:microsoft.com/office/officeart/2008/layout/HorizontalMultiLevelHierarchy"/>
    <dgm:cxn modelId="{118D6539-0B7D-402A-A2C7-CD0B926FA21C}" type="presParOf" srcId="{6261D162-DEF0-44C2-A54D-71DBE7FF173F}" destId="{3863C2F7-D8E5-4AEA-AD6D-E8A533F159D1}" srcOrd="0" destOrd="0" presId="urn:microsoft.com/office/officeart/2008/layout/HorizontalMultiLevelHierarchy"/>
    <dgm:cxn modelId="{D14E0901-13A0-45A4-A56B-0B2CD1BFF400}" type="presParOf" srcId="{438C6915-03EF-48AC-8713-AACE50EF0A98}" destId="{063A3497-CD52-44D5-A75C-E9C44DA29900}" srcOrd="1" destOrd="0" presId="urn:microsoft.com/office/officeart/2008/layout/HorizontalMultiLevelHierarchy"/>
    <dgm:cxn modelId="{0B5F4F57-EDD9-4056-8417-7314850D8801}" type="presParOf" srcId="{063A3497-CD52-44D5-A75C-E9C44DA29900}" destId="{8B050FE0-0435-460E-B9DC-248D0A574A98}" srcOrd="0" destOrd="0" presId="urn:microsoft.com/office/officeart/2008/layout/HorizontalMultiLevelHierarchy"/>
    <dgm:cxn modelId="{1AB1602A-E996-4C17-96C2-DC5720FDB264}" type="presParOf" srcId="{063A3497-CD52-44D5-A75C-E9C44DA29900}" destId="{4AB39715-42F8-4106-A73D-CA899F858454}" srcOrd="1" destOrd="0" presId="urn:microsoft.com/office/officeart/2008/layout/HorizontalMultiLevelHierarchy"/>
    <dgm:cxn modelId="{8EB6D7DF-6B09-4191-8B5E-D24CB71E917A}" type="presParOf" srcId="{438C6915-03EF-48AC-8713-AACE50EF0A98}" destId="{609BE93E-A429-457A-90AC-5CEC9FFFF6EF}" srcOrd="2" destOrd="0" presId="urn:microsoft.com/office/officeart/2008/layout/HorizontalMultiLevelHierarchy"/>
    <dgm:cxn modelId="{055CE97F-051C-4F62-9CED-7F9E5B7EC98B}" type="presParOf" srcId="{609BE93E-A429-457A-90AC-5CEC9FFFF6EF}" destId="{F1D96F82-DA84-403D-A09E-6F73DB21D0E2}" srcOrd="0" destOrd="0" presId="urn:microsoft.com/office/officeart/2008/layout/HorizontalMultiLevelHierarchy"/>
    <dgm:cxn modelId="{6A31EA20-E3EB-4736-8E61-A69A1B8465A9}" type="presParOf" srcId="{438C6915-03EF-48AC-8713-AACE50EF0A98}" destId="{9E0C1A98-868F-4D9F-9AE5-F2F22C6ABD28}" srcOrd="3" destOrd="0" presId="urn:microsoft.com/office/officeart/2008/layout/HorizontalMultiLevelHierarchy"/>
    <dgm:cxn modelId="{A70F0617-7E51-4125-8BC7-27E12EB066EC}" type="presParOf" srcId="{9E0C1A98-868F-4D9F-9AE5-F2F22C6ABD28}" destId="{418ADF55-1442-461B-A322-F1B4BAFF97A8}" srcOrd="0" destOrd="0" presId="urn:microsoft.com/office/officeart/2008/layout/HorizontalMultiLevelHierarchy"/>
    <dgm:cxn modelId="{F443CE6E-AA63-4F35-9914-EE321ABAF2F0}" type="presParOf" srcId="{9E0C1A98-868F-4D9F-9AE5-F2F22C6ABD28}" destId="{613F7850-997A-49F7-B0EE-EA6B680A2A3A}" srcOrd="1" destOrd="0" presId="urn:microsoft.com/office/officeart/2008/layout/HorizontalMultiLevelHierarchy"/>
    <dgm:cxn modelId="{196C5FF3-AFD1-4202-9EE7-0B08DAE43C55}" type="presParOf" srcId="{438C6915-03EF-48AC-8713-AACE50EF0A98}" destId="{84C617E3-D38C-4C4E-A88F-8DF76C1BFEEC}" srcOrd="4" destOrd="0" presId="urn:microsoft.com/office/officeart/2008/layout/HorizontalMultiLevelHierarchy"/>
    <dgm:cxn modelId="{AC89CF05-40C3-4970-A1C6-89A6850BB011}" type="presParOf" srcId="{84C617E3-D38C-4C4E-A88F-8DF76C1BFEEC}" destId="{70695477-2B19-439F-BD45-7788E27CC5BC}" srcOrd="0" destOrd="0" presId="urn:microsoft.com/office/officeart/2008/layout/HorizontalMultiLevelHierarchy"/>
    <dgm:cxn modelId="{5C6A7B42-9A54-451C-B909-3B4DB2C4B06D}" type="presParOf" srcId="{438C6915-03EF-48AC-8713-AACE50EF0A98}" destId="{2114281B-ABD9-4B63-920D-398C1F613F9C}" srcOrd="5" destOrd="0" presId="urn:microsoft.com/office/officeart/2008/layout/HorizontalMultiLevelHierarchy"/>
    <dgm:cxn modelId="{2835D9D7-F273-4AA8-8823-5C54874D0A44}" type="presParOf" srcId="{2114281B-ABD9-4B63-920D-398C1F613F9C}" destId="{EECE127E-7E6B-4932-9B67-666CDB3CDC38}" srcOrd="0" destOrd="0" presId="urn:microsoft.com/office/officeart/2008/layout/HorizontalMultiLevelHierarchy"/>
    <dgm:cxn modelId="{A71BDFCC-9D5B-45DD-9FE6-7CCE292AEC51}" type="presParOf" srcId="{2114281B-ABD9-4B63-920D-398C1F613F9C}" destId="{94FEC359-CD15-4148-BA6A-BBE5C92189E3}" srcOrd="1" destOrd="0" presId="urn:microsoft.com/office/officeart/2008/layout/HorizontalMultiLevelHierarchy"/>
    <dgm:cxn modelId="{9C5B71BD-9773-4A0B-BD0A-ECBC623E8C03}" type="presParOf" srcId="{438C6915-03EF-48AC-8713-AACE50EF0A98}" destId="{59E058D1-5878-477C-A565-8ACC29A27CBC}" srcOrd="6" destOrd="0" presId="urn:microsoft.com/office/officeart/2008/layout/HorizontalMultiLevelHierarchy"/>
    <dgm:cxn modelId="{C4D9D0EB-8963-4B21-96A7-C79A65E0FA53}" type="presParOf" srcId="{59E058D1-5878-477C-A565-8ACC29A27CBC}" destId="{5734AAB7-ADB0-4950-9275-908806B7B59A}" srcOrd="0" destOrd="0" presId="urn:microsoft.com/office/officeart/2008/layout/HorizontalMultiLevelHierarchy"/>
    <dgm:cxn modelId="{EC755AB9-CF94-4FF1-9AA5-B88E89EAE9B8}" type="presParOf" srcId="{438C6915-03EF-48AC-8713-AACE50EF0A98}" destId="{D0B7CC5C-A527-4DB9-82F6-2E53DABB4A36}" srcOrd="7" destOrd="0" presId="urn:microsoft.com/office/officeart/2008/layout/HorizontalMultiLevelHierarchy"/>
    <dgm:cxn modelId="{1D656338-9C23-444D-AE22-D545693758B2}" type="presParOf" srcId="{D0B7CC5C-A527-4DB9-82F6-2E53DABB4A36}" destId="{B181AFF6-EFEE-4F25-97A5-B3D67D6BEF8D}" srcOrd="0" destOrd="0" presId="urn:microsoft.com/office/officeart/2008/layout/HorizontalMultiLevelHierarchy"/>
    <dgm:cxn modelId="{3C45C5FE-5DF5-44F3-95FB-9E318D070791}" type="presParOf" srcId="{D0B7CC5C-A527-4DB9-82F6-2E53DABB4A36}" destId="{4A229E9F-5636-4253-A1D5-1D72F416E57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058D1-5878-477C-A565-8ACC29A27CBC}">
      <dsp:nvSpPr>
        <dsp:cNvPr id="0" name=""/>
        <dsp:cNvSpPr/>
      </dsp:nvSpPr>
      <dsp:spPr>
        <a:xfrm>
          <a:off x="869153" y="2287246"/>
          <a:ext cx="909441" cy="1723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4720" y="0"/>
              </a:lnTo>
              <a:lnTo>
                <a:pt x="454720" y="1723186"/>
              </a:lnTo>
              <a:lnTo>
                <a:pt x="909441" y="17231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275163" y="3100128"/>
        <a:ext cx="97422" cy="97422"/>
      </dsp:txXfrm>
    </dsp:sp>
    <dsp:sp modelId="{84C617E3-D38C-4C4E-A88F-8DF76C1BFEEC}">
      <dsp:nvSpPr>
        <dsp:cNvPr id="0" name=""/>
        <dsp:cNvSpPr/>
      </dsp:nvSpPr>
      <dsp:spPr>
        <a:xfrm>
          <a:off x="869153" y="2287246"/>
          <a:ext cx="909441" cy="636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4720" y="0"/>
              </a:lnTo>
              <a:lnTo>
                <a:pt x="454720" y="636744"/>
              </a:lnTo>
              <a:lnTo>
                <a:pt x="909441" y="6367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96119" y="2577863"/>
        <a:ext cx="55509" cy="55509"/>
      </dsp:txXfrm>
    </dsp:sp>
    <dsp:sp modelId="{609BE93E-A429-457A-90AC-5CEC9FFFF6EF}">
      <dsp:nvSpPr>
        <dsp:cNvPr id="0" name=""/>
        <dsp:cNvSpPr/>
      </dsp:nvSpPr>
      <dsp:spPr>
        <a:xfrm>
          <a:off x="869153" y="1837548"/>
          <a:ext cx="909441" cy="449698"/>
        </a:xfrm>
        <a:custGeom>
          <a:avLst/>
          <a:gdLst/>
          <a:ahLst/>
          <a:cxnLst/>
          <a:rect l="0" t="0" r="0" b="0"/>
          <a:pathLst>
            <a:path>
              <a:moveTo>
                <a:pt x="0" y="449698"/>
              </a:moveTo>
              <a:lnTo>
                <a:pt x="454720" y="449698"/>
              </a:lnTo>
              <a:lnTo>
                <a:pt x="454720" y="0"/>
              </a:lnTo>
              <a:lnTo>
                <a:pt x="90944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98510" y="2037033"/>
        <a:ext cx="50727" cy="50727"/>
      </dsp:txXfrm>
    </dsp:sp>
    <dsp:sp modelId="{6261D162-DEF0-44C2-A54D-71DBE7FF173F}">
      <dsp:nvSpPr>
        <dsp:cNvPr id="0" name=""/>
        <dsp:cNvSpPr/>
      </dsp:nvSpPr>
      <dsp:spPr>
        <a:xfrm>
          <a:off x="869153" y="662057"/>
          <a:ext cx="909441" cy="1625189"/>
        </a:xfrm>
        <a:custGeom>
          <a:avLst/>
          <a:gdLst/>
          <a:ahLst/>
          <a:cxnLst/>
          <a:rect l="0" t="0" r="0" b="0"/>
          <a:pathLst>
            <a:path>
              <a:moveTo>
                <a:pt x="0" y="1625189"/>
              </a:moveTo>
              <a:lnTo>
                <a:pt x="454720" y="1625189"/>
              </a:lnTo>
              <a:lnTo>
                <a:pt x="454720" y="0"/>
              </a:lnTo>
              <a:lnTo>
                <a:pt x="90944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277316" y="1428093"/>
        <a:ext cx="93117" cy="93117"/>
      </dsp:txXfrm>
    </dsp:sp>
    <dsp:sp modelId="{8AA979A1-44BC-49F1-B759-C8DA90D9F165}">
      <dsp:nvSpPr>
        <dsp:cNvPr id="0" name=""/>
        <dsp:cNvSpPr/>
      </dsp:nvSpPr>
      <dsp:spPr>
        <a:xfrm rot="16200000">
          <a:off x="-1852669" y="1852669"/>
          <a:ext cx="4574493" cy="86915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Мутации </a:t>
          </a:r>
          <a:r>
            <a:rPr lang="en-US" sz="2400" kern="1200" dirty="0" smtClean="0">
              <a:solidFill>
                <a:schemeClr val="tx1"/>
              </a:solidFill>
            </a:rPr>
            <a:t>HBV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-1852669" y="1852669"/>
        <a:ext cx="4574493" cy="869153"/>
      </dsp:txXfrm>
    </dsp:sp>
    <dsp:sp modelId="{8B050FE0-0435-460E-B9DC-248D0A574A98}">
      <dsp:nvSpPr>
        <dsp:cNvPr id="0" name=""/>
        <dsp:cNvSpPr/>
      </dsp:nvSpPr>
      <dsp:spPr>
        <a:xfrm>
          <a:off x="1778595" y="138431"/>
          <a:ext cx="9292261" cy="104725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обеспечивающие препятствие выявлению вируса, ограничивающие возможность терапии и позволяющие вирусу реплицироваться несмотря на вакцинацию</a:t>
          </a:r>
          <a:r>
            <a:rPr lang="en-US" sz="2400" kern="1200" dirty="0" smtClean="0">
              <a:solidFill>
                <a:schemeClr val="tx1"/>
              </a:solidFill>
            </a:rPr>
            <a:t>, n=8</a:t>
          </a:r>
          <a:endParaRPr lang="ru-RU" sz="2400" kern="1200" dirty="0"/>
        </a:p>
      </dsp:txBody>
      <dsp:txXfrm>
        <a:off x="1778595" y="138431"/>
        <a:ext cx="9292261" cy="1047252"/>
      </dsp:txXfrm>
    </dsp:sp>
    <dsp:sp modelId="{418ADF55-1442-461B-A322-F1B4BAFF97A8}">
      <dsp:nvSpPr>
        <dsp:cNvPr id="0" name=""/>
        <dsp:cNvSpPr/>
      </dsp:nvSpPr>
      <dsp:spPr>
        <a:xfrm>
          <a:off x="1778595" y="1402971"/>
          <a:ext cx="9220050" cy="86915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отвечающие за ранее развитие рака печени</a:t>
          </a:r>
          <a:r>
            <a:rPr lang="en-US" sz="2400" kern="1200" dirty="0" smtClean="0">
              <a:solidFill>
                <a:schemeClr val="tx1"/>
              </a:solidFill>
            </a:rPr>
            <a:t>, n=6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778595" y="1402971"/>
        <a:ext cx="9220050" cy="869153"/>
      </dsp:txXfrm>
    </dsp:sp>
    <dsp:sp modelId="{EECE127E-7E6B-4932-9B67-666CDB3CDC38}">
      <dsp:nvSpPr>
        <dsp:cNvPr id="0" name=""/>
        <dsp:cNvSpPr/>
      </dsp:nvSpPr>
      <dsp:spPr>
        <a:xfrm>
          <a:off x="1778595" y="2489413"/>
          <a:ext cx="9236071" cy="86915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отвечающие за ранее развитие рака и цирроза печени</a:t>
          </a:r>
          <a:r>
            <a:rPr lang="en-US" sz="2400" kern="1200" dirty="0" smtClean="0">
              <a:solidFill>
                <a:schemeClr val="tx1"/>
              </a:solidFill>
            </a:rPr>
            <a:t>, n=2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778595" y="2489413"/>
        <a:ext cx="9236071" cy="869153"/>
      </dsp:txXfrm>
    </dsp:sp>
    <dsp:sp modelId="{B181AFF6-EFEE-4F25-97A5-B3D67D6BEF8D}">
      <dsp:nvSpPr>
        <dsp:cNvPr id="0" name=""/>
        <dsp:cNvSpPr/>
      </dsp:nvSpPr>
      <dsp:spPr>
        <a:xfrm>
          <a:off x="1778595" y="3575856"/>
          <a:ext cx="9292261" cy="86915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лекарственной устойчивости P-области, связанные с развитием резистентности к адефовиру, тенофовиру, </a:t>
          </a:r>
          <a:r>
            <a:rPr lang="ru-RU" sz="2400" kern="1200" dirty="0" err="1" smtClean="0">
              <a:solidFill>
                <a:schemeClr val="tx1"/>
              </a:solidFill>
            </a:rPr>
            <a:t>энтекавиру</a:t>
          </a:r>
          <a:r>
            <a:rPr lang="en-US" sz="2400" kern="1200" dirty="0" smtClean="0">
              <a:solidFill>
                <a:schemeClr val="tx1"/>
              </a:solidFill>
            </a:rPr>
            <a:t>, n=</a:t>
          </a:r>
          <a:r>
            <a:rPr lang="ru-RU" sz="2400" kern="1200" dirty="0" smtClean="0">
              <a:solidFill>
                <a:schemeClr val="tx1"/>
              </a:solidFill>
            </a:rPr>
            <a:t>1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778595" y="3575856"/>
        <a:ext cx="9292261" cy="869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70326-C3AC-4BA9-9705-CFE0D32D2AD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BB399-2E50-4712-B7CB-F2BF60640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316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388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Молекулярно-генетические</a:t>
            </a:r>
            <a:r>
              <a:rPr lang="ru-RU" baseline="0" dirty="0" smtClean="0"/>
              <a:t> исследование вируса гепатита В показало, наличие циркуляции на территории страны трех </a:t>
            </a:r>
            <a:r>
              <a:rPr lang="ru-RU" baseline="0" dirty="0" err="1" smtClean="0"/>
              <a:t>субтипов</a:t>
            </a:r>
            <a:r>
              <a:rPr lang="ru-RU" baseline="0" dirty="0" smtClean="0"/>
              <a:t> генотипа Д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6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Сравнение образцов вируса гепатит В с данными международного базы </a:t>
            </a:r>
            <a:r>
              <a:rPr lang="en-US" dirty="0" err="1" smtClean="0"/>
              <a:t>GenBank</a:t>
            </a:r>
            <a:r>
              <a:rPr lang="ru-RU" dirty="0" smtClean="0"/>
              <a:t>, показало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сходство наших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изолятов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образцами характерными для Монголии, Судана, Китая,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Казахстана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Узбекистана.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397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Установлено наличие</a:t>
            </a:r>
            <a:r>
              <a:rPr lang="ru-RU" baseline="0" dirty="0" smtClean="0"/>
              <a:t> двух генотипов вируса гепатита </a:t>
            </a:r>
            <a:r>
              <a:rPr lang="en-US" baseline="0" dirty="0" smtClean="0"/>
              <a:t>D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230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 было выявлено сходство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изолятов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вируса гепатит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образцами характерными 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Ирана, Турции, Монголии, Китая,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Пакистана,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Израиля, Камеруна, Румыния, Эфиопия,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Тавань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786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ходе исследования, у 8</a:t>
            </a:r>
            <a:r>
              <a:rPr lang="ru-RU" baseline="0" dirty="0" smtClean="0"/>
              <a:t> больных были выявлены мутации, </a:t>
            </a:r>
            <a:r>
              <a:rPr lang="ru-RU" sz="1200" dirty="0" smtClean="0">
                <a:solidFill>
                  <a:schemeClr val="tx1"/>
                </a:solidFill>
              </a:rPr>
              <a:t>обеспечивающие препятствие выявлению вируса, ограничивающие возможность терапии и позволяющие вирусу реплицироваться несмотря на вакцинацию.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У 6 больных были определены мутации,</a:t>
            </a:r>
            <a:r>
              <a:rPr lang="ru-RU" sz="1200" baseline="0" dirty="0" smtClean="0">
                <a:solidFill>
                  <a:schemeClr val="tx1"/>
                </a:solidFill>
              </a:rPr>
              <a:t> отвечающие за ранее </a:t>
            </a:r>
            <a:r>
              <a:rPr lang="ru-RU" sz="1200" dirty="0" smtClean="0">
                <a:solidFill>
                  <a:schemeClr val="tx1"/>
                </a:solidFill>
              </a:rPr>
              <a:t>развитие рака печени, в 2 случаях – за раннее развитие раки и цирроза</a:t>
            </a:r>
            <a:r>
              <a:rPr lang="ru-RU" sz="1200" baseline="0" dirty="0" smtClean="0">
                <a:solidFill>
                  <a:schemeClr val="tx1"/>
                </a:solidFill>
              </a:rPr>
              <a:t> печени, в одном случае- развитие резистентности к аналогам нуклеозидов</a:t>
            </a:r>
            <a:endParaRPr lang="ru-R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2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Клинически выраженные мутации также более чаще были выявлены среди </a:t>
            </a:r>
            <a:r>
              <a:rPr lang="ru-RU" baseline="0" dirty="0" smtClean="0"/>
              <a:t>пациентов с сочетанием </a:t>
            </a:r>
            <a:r>
              <a:rPr lang="ru-RU" dirty="0" smtClean="0"/>
              <a:t>1 генотипа В</a:t>
            </a:r>
            <a:r>
              <a:rPr lang="en-US" dirty="0" smtClean="0"/>
              <a:t>D </a:t>
            </a:r>
            <a:r>
              <a:rPr lang="ru-RU" dirty="0" smtClean="0"/>
              <a:t>с 1 </a:t>
            </a:r>
            <a:r>
              <a:rPr lang="ru-RU" dirty="0" err="1" smtClean="0"/>
              <a:t>субтипом</a:t>
            </a:r>
            <a:r>
              <a:rPr lang="ru-RU" baseline="0" dirty="0" smtClean="0"/>
              <a:t> вируса В.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52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Более продвинутая стадия болезни в виде цирроза</a:t>
            </a:r>
            <a:r>
              <a:rPr lang="ru-RU" baseline="0" dirty="0" smtClean="0"/>
              <a:t> и рака печени встречались среди пациентов с сочетанием </a:t>
            </a:r>
            <a:r>
              <a:rPr lang="ru-RU" dirty="0" smtClean="0"/>
              <a:t>1 генотипа В</a:t>
            </a:r>
            <a:r>
              <a:rPr lang="en-US" dirty="0" smtClean="0"/>
              <a:t>D </a:t>
            </a:r>
            <a:r>
              <a:rPr lang="ru-RU" dirty="0" smtClean="0"/>
              <a:t>с 1 </a:t>
            </a:r>
            <a:r>
              <a:rPr lang="ru-RU" dirty="0" err="1" smtClean="0"/>
              <a:t>субтипом</a:t>
            </a:r>
            <a:r>
              <a:rPr lang="ru-RU" baseline="0" dirty="0" smtClean="0"/>
              <a:t> вируса 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727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0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17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30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58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7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074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240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69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Независимо от активности гепатита у превалирующего числа больных, отмечалась вирусная нагрузка ВГ</a:t>
            </a:r>
            <a:r>
              <a:rPr lang="en-US" dirty="0" smtClean="0"/>
              <a:t>D </a:t>
            </a:r>
            <a:r>
              <a:rPr lang="ru-RU" dirty="0" smtClean="0"/>
              <a:t>в</a:t>
            </a:r>
            <a:r>
              <a:rPr lang="ru-RU" baseline="0" dirty="0" smtClean="0"/>
              <a:t> пределах 4-6 логарифм, на фоне низкой вирусной нагрузки вируса гепатита В до 1000 копий/в 1 мл крови.</a:t>
            </a:r>
          </a:p>
          <a:p>
            <a:r>
              <a:rPr lang="ru-RU" baseline="0" dirty="0" smtClean="0"/>
              <a:t>При этом, имело место достоверное увеличение числа больных с более миллионом копий вируса Г</a:t>
            </a:r>
            <a:r>
              <a:rPr lang="en-US" baseline="0" dirty="0" smtClean="0"/>
              <a:t>D</a:t>
            </a:r>
            <a:r>
              <a:rPr lang="ru-RU" baseline="0" dirty="0" smtClean="0"/>
              <a:t> в 1 мл крови и на фоне низкой вирусной нагрузки вируса гепатита 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26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Данные </a:t>
            </a:r>
            <a:r>
              <a:rPr lang="ru-RU" dirty="0" err="1" smtClean="0"/>
              <a:t>Фиброскан</a:t>
            </a:r>
            <a:r>
              <a:rPr lang="ru-RU" baseline="0" dirty="0" smtClean="0"/>
              <a:t> показали, что почти 80% больных имели плотность печени более </a:t>
            </a:r>
            <a:r>
              <a:rPr lang="en-US" baseline="0" dirty="0" smtClean="0"/>
              <a:t>1 </a:t>
            </a:r>
            <a:r>
              <a:rPr lang="ru-RU" baseline="0" dirty="0" smtClean="0"/>
              <a:t>степени. При этом, у 96% случаев с активностью наблюдался фиброз, и наиболее часто </a:t>
            </a:r>
            <a:r>
              <a:rPr lang="en-US" baseline="0" dirty="0" smtClean="0"/>
              <a:t>F</a:t>
            </a:r>
            <a:r>
              <a:rPr lang="ru-RU" baseline="0" dirty="0" smtClean="0"/>
              <a:t>3 и </a:t>
            </a:r>
            <a:r>
              <a:rPr lang="en-US" baseline="0" dirty="0" smtClean="0"/>
              <a:t>F</a:t>
            </a:r>
            <a:r>
              <a:rPr lang="ru-RU" baseline="0" dirty="0" smtClean="0"/>
              <a:t>4 .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B399-2E50-4712-B7CB-F2BF6064008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90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68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12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67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4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2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18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3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3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51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0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5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F702-5DF1-4E33-B94A-9D525263248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8304-4D7C-42A2-AFB2-D74A697A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71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library.ru/contents.asp?issueid=1427856&amp;selid=24037424" TargetMode="External"/><Relationship Id="rId5" Type="http://schemas.openxmlformats.org/officeDocument/2006/relationships/hyperlink" Target="https://elibrary.ru/contents.asp?issueid=1427856" TargetMode="External"/><Relationship Id="rId4" Type="http://schemas.openxmlformats.org/officeDocument/2006/relationships/hyperlink" Target="https://elibrary.ru/item.asp?id=240374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library.ru/contents.asp?issueid=1427856&amp;selid=24037424" TargetMode="External"/><Relationship Id="rId5" Type="http://schemas.openxmlformats.org/officeDocument/2006/relationships/hyperlink" Target="https://elibrary.ru/contents.asp?issueid=1427856" TargetMode="External"/><Relationship Id="rId4" Type="http://schemas.openxmlformats.org/officeDocument/2006/relationships/hyperlink" Target="https://elibrary.ru/item.asp?id=2403742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3390/v1407146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hyperlink" Target="https://elibrary.ru/item.asp?id=41800766" TargetMode="External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7.png"/><Relationship Id="rId5" Type="http://schemas.openxmlformats.org/officeDocument/2006/relationships/hyperlink" Target="https://elibrary.ru/contents.asp?id=41800756&amp;selid=41800766" TargetMode="External"/><Relationship Id="rId10" Type="http://schemas.microsoft.com/office/2007/relationships/diagramDrawing" Target="../diagrams/drawing1.xml"/><Relationship Id="rId4" Type="http://schemas.openxmlformats.org/officeDocument/2006/relationships/hyperlink" Target="https://elibrary.ru/contents.asp?id=41800756" TargetMode="External"/><Relationship Id="rId9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1498" y="1253192"/>
            <a:ext cx="9766075" cy="2018581"/>
          </a:xfrm>
        </p:spPr>
        <p:txBody>
          <a:bodyPr>
            <a:noAutofit/>
          </a:bodyPr>
          <a:lstStyle/>
          <a:p>
            <a:r>
              <a:rPr lang="ky-KG" sz="4800" b="1" dirty="0" smtClean="0">
                <a:solidFill>
                  <a:srgbClr val="7030A0"/>
                </a:solidFill>
              </a:rPr>
              <a:t>Вирусный гепатит В с дельта агентом, </a:t>
            </a:r>
            <a:br>
              <a:rPr lang="ky-KG" sz="4800" b="1" dirty="0" smtClean="0">
                <a:solidFill>
                  <a:srgbClr val="7030A0"/>
                </a:solidFill>
              </a:rPr>
            </a:br>
            <a:r>
              <a:rPr lang="ky-KG" sz="4800" b="1" dirty="0" smtClean="0">
                <a:solidFill>
                  <a:srgbClr val="7030A0"/>
                </a:solidFill>
              </a:rPr>
              <a:t>Кыргызская Республика 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8840" y="3942413"/>
            <a:ext cx="11593409" cy="1633928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Ногойбаева</a:t>
            </a:r>
            <a:r>
              <a:rPr lang="ru-RU" sz="3600" dirty="0" smtClean="0"/>
              <a:t> </a:t>
            </a:r>
            <a:r>
              <a:rPr lang="ru-RU" sz="3600" dirty="0" err="1" smtClean="0"/>
              <a:t>Калыс</a:t>
            </a:r>
            <a:r>
              <a:rPr lang="ru-RU" sz="3600" dirty="0" smtClean="0"/>
              <a:t> </a:t>
            </a:r>
            <a:r>
              <a:rPr lang="ru-RU" sz="3600" dirty="0" err="1" smtClean="0"/>
              <a:t>Асанбековна</a:t>
            </a:r>
            <a:endParaRPr lang="ru-RU" sz="3600" dirty="0" smtClean="0"/>
          </a:p>
          <a:p>
            <a:r>
              <a:rPr lang="ru-RU" sz="2000" dirty="0" smtClean="0"/>
              <a:t>Д.м.н., зав кафедрой «Менеджмент научных исследований</a:t>
            </a:r>
            <a:r>
              <a:rPr lang="ru-RU" sz="2000" dirty="0" smtClean="0"/>
              <a:t>» им И.К. </a:t>
            </a:r>
            <a:r>
              <a:rPr lang="ru-RU" sz="2000" dirty="0" err="1" smtClean="0"/>
              <a:t>Ахунбаева</a:t>
            </a:r>
            <a:endParaRPr lang="ru-RU" sz="2000" dirty="0" smtClean="0"/>
          </a:p>
          <a:p>
            <a:r>
              <a:rPr lang="ky-KG" sz="2000" dirty="0" smtClean="0"/>
              <a:t>Доцент профессорского курса инфекционных болезеней КГМИПиПК </a:t>
            </a:r>
            <a:r>
              <a:rPr lang="ky-KG" sz="2000" dirty="0" smtClean="0"/>
              <a:t>им</a:t>
            </a:r>
            <a:r>
              <a:rPr lang="ky-KG" sz="2000" dirty="0" smtClean="0"/>
              <a:t>. С.Б. Даниярова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23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9057" y="0"/>
            <a:ext cx="12335838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Показатели вирусной нагрузки </a:t>
            </a:r>
            <a:r>
              <a:rPr lang="en-US" sz="4000" b="1" dirty="0">
                <a:solidFill>
                  <a:srgbClr val="7030A0"/>
                </a:solidFill>
              </a:rPr>
              <a:t>HBV </a:t>
            </a:r>
            <a:r>
              <a:rPr lang="ru-RU" sz="4000" b="1" dirty="0">
                <a:solidFill>
                  <a:srgbClr val="7030A0"/>
                </a:solidFill>
              </a:rPr>
              <a:t>и </a:t>
            </a:r>
            <a:r>
              <a:rPr lang="en-US" sz="4000" b="1" dirty="0">
                <a:solidFill>
                  <a:srgbClr val="7030A0"/>
                </a:solidFill>
              </a:rPr>
              <a:t>HDV</a:t>
            </a:r>
            <a:r>
              <a:rPr lang="ru-RU" sz="4000" b="1" dirty="0">
                <a:solidFill>
                  <a:srgbClr val="7030A0"/>
                </a:solidFill>
              </a:rPr>
              <a:t>, </a:t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>хронический </a:t>
            </a:r>
            <a:r>
              <a:rPr lang="ky-KG" sz="4000" b="1" dirty="0">
                <a:solidFill>
                  <a:srgbClr val="7030A0"/>
                </a:solidFill>
              </a:rPr>
              <a:t>гепатит </a:t>
            </a:r>
            <a:r>
              <a:rPr lang="en-US" sz="4000" b="1" dirty="0">
                <a:solidFill>
                  <a:srgbClr val="7030A0"/>
                </a:solidFill>
              </a:rPr>
              <a:t>D</a:t>
            </a:r>
            <a:r>
              <a:rPr lang="ky-KG" sz="4000" b="1" dirty="0">
                <a:solidFill>
                  <a:srgbClr val="7030A0"/>
                </a:solidFill>
              </a:rPr>
              <a:t>, </a:t>
            </a:r>
            <a:r>
              <a:rPr lang="en-US" sz="4000" b="1" dirty="0">
                <a:solidFill>
                  <a:srgbClr val="7030A0"/>
                </a:solidFill>
              </a:rPr>
              <a:t>n</a:t>
            </a:r>
            <a:r>
              <a:rPr lang="ru-RU" sz="4000" b="1" dirty="0">
                <a:solidFill>
                  <a:srgbClr val="7030A0"/>
                </a:solidFill>
              </a:rPr>
              <a:t>=278, </a:t>
            </a:r>
            <a:r>
              <a:rPr lang="ru-RU" sz="4000" b="1" dirty="0">
                <a:solidFill>
                  <a:srgbClr val="7030A0"/>
                </a:solidFill>
              </a:rPr>
              <a:t>2000-2018 гг.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531967"/>
              </p:ext>
            </p:extLst>
          </p:nvPr>
        </p:nvGraphicFramePr>
        <p:xfrm>
          <a:off x="594362" y="1075546"/>
          <a:ext cx="11049000" cy="4710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158">
                  <a:extLst>
                    <a:ext uri="{9D8B030D-6E8A-4147-A177-3AD203B41FA5}">
                      <a16:colId xmlns:a16="http://schemas.microsoft.com/office/drawing/2014/main" val="682192853"/>
                    </a:ext>
                  </a:extLst>
                </a:gridCol>
                <a:gridCol w="2860964">
                  <a:extLst>
                    <a:ext uri="{9D8B030D-6E8A-4147-A177-3AD203B41FA5}">
                      <a16:colId xmlns:a16="http://schemas.microsoft.com/office/drawing/2014/main" val="3932587848"/>
                    </a:ext>
                  </a:extLst>
                </a:gridCol>
                <a:gridCol w="1263534">
                  <a:extLst>
                    <a:ext uri="{9D8B030D-6E8A-4147-A177-3AD203B41FA5}">
                      <a16:colId xmlns:a16="http://schemas.microsoft.com/office/drawing/2014/main" val="1775064441"/>
                    </a:ext>
                  </a:extLst>
                </a:gridCol>
                <a:gridCol w="1330037">
                  <a:extLst>
                    <a:ext uri="{9D8B030D-6E8A-4147-A177-3AD203B41FA5}">
                      <a16:colId xmlns:a16="http://schemas.microsoft.com/office/drawing/2014/main" val="797629239"/>
                    </a:ext>
                  </a:extLst>
                </a:gridCol>
                <a:gridCol w="1147156">
                  <a:extLst>
                    <a:ext uri="{9D8B030D-6E8A-4147-A177-3AD203B41FA5}">
                      <a16:colId xmlns:a16="http://schemas.microsoft.com/office/drawing/2014/main" val="3108447470"/>
                    </a:ext>
                  </a:extLst>
                </a:gridCol>
                <a:gridCol w="1230284">
                  <a:extLst>
                    <a:ext uri="{9D8B030D-6E8A-4147-A177-3AD203B41FA5}">
                      <a16:colId xmlns:a16="http://schemas.microsoft.com/office/drawing/2014/main" val="2579701291"/>
                    </a:ext>
                  </a:extLst>
                </a:gridCol>
                <a:gridCol w="1230283">
                  <a:extLst>
                    <a:ext uri="{9D8B030D-6E8A-4147-A177-3AD203B41FA5}">
                      <a16:colId xmlns:a16="http://schemas.microsoft.com/office/drawing/2014/main" val="3835675898"/>
                    </a:ext>
                  </a:extLst>
                </a:gridCol>
                <a:gridCol w="1468584">
                  <a:extLst>
                    <a:ext uri="{9D8B030D-6E8A-4147-A177-3AD203B41FA5}">
                      <a16:colId xmlns:a16="http://schemas.microsoft.com/office/drawing/2014/main" val="3362495358"/>
                    </a:ext>
                  </a:extLst>
                </a:gridCol>
              </a:tblGrid>
              <a:tr h="864303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r>
                        <a:rPr lang="ru-RU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пп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</a:rPr>
                        <a:t>Показатели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7030A0"/>
                          </a:solidFill>
                          <a:effectLst/>
                        </a:rPr>
                        <a:t>Без активности,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7030A0"/>
                          </a:solidFill>
                          <a:effectLst/>
                        </a:rPr>
                        <a:t>n=</a:t>
                      </a:r>
                      <a:r>
                        <a:rPr lang="en-US" sz="2200" dirty="0">
                          <a:solidFill>
                            <a:srgbClr val="7030A0"/>
                          </a:solidFill>
                          <a:effectLst/>
                        </a:rPr>
                        <a:t>110</a:t>
                      </a:r>
                      <a:r>
                        <a:rPr lang="ru-RU" sz="2200" dirty="0">
                          <a:solidFill>
                            <a:srgbClr val="7030A0"/>
                          </a:solidFill>
                          <a:effectLst/>
                        </a:rPr>
                        <a:t> (1)</a:t>
                      </a:r>
                      <a:endParaRPr lang="ru-RU" sz="2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С активностью,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n=1</a:t>
                      </a:r>
                      <a:r>
                        <a:rPr lang="en-US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68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(2)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941462"/>
                  </a:ext>
                </a:extLst>
              </a:tr>
              <a:tr h="419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solidFill>
                            <a:srgbClr val="7030A0"/>
                          </a:solidFill>
                          <a:effectLst/>
                        </a:rPr>
                        <a:t>P</a:t>
                      </a:r>
                      <a:r>
                        <a:rPr lang="en-US" sz="2200" baseline="-25000" dirty="0">
                          <a:solidFill>
                            <a:srgbClr val="7030A0"/>
                          </a:solidFill>
                          <a:effectLst/>
                        </a:rPr>
                        <a:t>%</a:t>
                      </a:r>
                      <a:r>
                        <a:rPr lang="ru-RU" sz="2200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sz="2200" dirty="0">
                          <a:solidFill>
                            <a:srgbClr val="7030A0"/>
                          </a:solidFill>
                          <a:effectLst/>
                        </a:rPr>
                        <a:t>m</a:t>
                      </a:r>
                      <a:endParaRPr lang="ru-RU" sz="2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solidFill>
                            <a:srgbClr val="7030A0"/>
                          </a:solidFill>
                          <a:effectLst/>
                        </a:rPr>
                        <a:t>P</a:t>
                      </a:r>
                      <a:r>
                        <a:rPr lang="en-US" sz="2200" baseline="-25000" dirty="0">
                          <a:solidFill>
                            <a:srgbClr val="7030A0"/>
                          </a:solidFill>
                          <a:effectLst/>
                        </a:rPr>
                        <a:t>%</a:t>
                      </a:r>
                      <a:r>
                        <a:rPr lang="ru-RU" sz="2200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sz="2200" dirty="0">
                          <a:solidFill>
                            <a:srgbClr val="7030A0"/>
                          </a:solidFill>
                          <a:effectLst/>
                        </a:rPr>
                        <a:t>m</a:t>
                      </a:r>
                      <a:endParaRPr lang="ru-RU" sz="2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solidFill>
                            <a:srgbClr val="7030A0"/>
                          </a:solidFill>
                          <a:effectLst/>
                        </a:rPr>
                        <a:t>P</a:t>
                      </a:r>
                      <a:r>
                        <a:rPr lang="en-US" sz="2200" baseline="-25000" dirty="0">
                          <a:solidFill>
                            <a:srgbClr val="7030A0"/>
                          </a:solidFill>
                          <a:effectLst/>
                        </a:rPr>
                        <a:t>%</a:t>
                      </a:r>
                      <a:r>
                        <a:rPr lang="ru-RU" sz="2200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sz="2200" dirty="0">
                          <a:solidFill>
                            <a:srgbClr val="7030A0"/>
                          </a:solidFill>
                          <a:effectLst/>
                        </a:rPr>
                        <a:t>m</a:t>
                      </a:r>
                      <a:endParaRPr lang="ru-RU" sz="2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</a:t>
                      </a:r>
                      <a:r>
                        <a:rPr lang="en-US" sz="2200" baseline="-25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±</a:t>
                      </a:r>
                      <a:r>
                        <a:rPr lang="en-US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</a:t>
                      </a:r>
                      <a:r>
                        <a:rPr lang="en-US" sz="2200" baseline="-25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±</a:t>
                      </a:r>
                      <a:r>
                        <a:rPr lang="en-US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</a:t>
                      </a:r>
                      <a:r>
                        <a:rPr lang="en-US" sz="2200" baseline="-25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±</a:t>
                      </a:r>
                      <a:r>
                        <a:rPr lang="en-US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498180"/>
                  </a:ext>
                </a:extLst>
              </a:tr>
              <a:tr h="419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effectLst/>
                        </a:rPr>
                        <a:t>Вирусная нагрузка, </a:t>
                      </a:r>
                      <a:r>
                        <a:rPr lang="ru-RU" sz="2200" b="1" dirty="0">
                          <a:effectLst/>
                        </a:rPr>
                        <a:t>РНК HDV</a:t>
                      </a:r>
                      <a:r>
                        <a:rPr lang="ru-RU" sz="2200" dirty="0">
                          <a:effectLst/>
                        </a:rPr>
                        <a:t>, копий/мл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011686"/>
                  </a:ext>
                </a:extLst>
              </a:tr>
              <a:tr h="1309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Вирусная нагрузка,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ДНК HBV</a:t>
                      </a:r>
                      <a:r>
                        <a:rPr lang="ru-RU" sz="2200" dirty="0" smtClean="0">
                          <a:effectLst/>
                        </a:rPr>
                        <a:t>, копий/мл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solidFill>
                            <a:srgbClr val="7030A0"/>
                          </a:solidFill>
                          <a:effectLst/>
                        </a:rPr>
                        <a:t>≤</a:t>
                      </a:r>
                      <a:r>
                        <a:rPr lang="ru-RU" sz="2200" dirty="0">
                          <a:solidFill>
                            <a:srgbClr val="7030A0"/>
                          </a:solidFill>
                          <a:effectLst/>
                        </a:rPr>
                        <a:t>10 </a:t>
                      </a:r>
                      <a:r>
                        <a:rPr lang="ru-RU" sz="2200" baseline="30000" dirty="0">
                          <a:solidFill>
                            <a:srgbClr val="7030A0"/>
                          </a:solidFill>
                          <a:effectLst/>
                        </a:rPr>
                        <a:t>3</a:t>
                      </a:r>
                      <a:endParaRPr lang="ru-RU" sz="2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7030A0"/>
                          </a:solidFill>
                          <a:effectLst/>
                        </a:rPr>
                        <a:t>10</a:t>
                      </a:r>
                      <a:r>
                        <a:rPr lang="ru-RU" sz="2200" baseline="30000" dirty="0">
                          <a:solidFill>
                            <a:srgbClr val="7030A0"/>
                          </a:solidFill>
                          <a:effectLst/>
                        </a:rPr>
                        <a:t>4</a:t>
                      </a:r>
                      <a:r>
                        <a:rPr lang="ru-RU" sz="2200" dirty="0">
                          <a:solidFill>
                            <a:srgbClr val="7030A0"/>
                          </a:solidFill>
                          <a:effectLst/>
                        </a:rPr>
                        <a:t>-10</a:t>
                      </a:r>
                      <a:r>
                        <a:rPr lang="ru-RU" sz="2200" baseline="30000" dirty="0">
                          <a:solidFill>
                            <a:srgbClr val="7030A0"/>
                          </a:solidFill>
                          <a:effectLst/>
                        </a:rPr>
                        <a:t>6</a:t>
                      </a:r>
                      <a:endParaRPr lang="ru-RU" sz="2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7030A0"/>
                          </a:solidFill>
                          <a:effectLst/>
                        </a:rPr>
                        <a:t>≥10</a:t>
                      </a:r>
                      <a:r>
                        <a:rPr lang="ru-RU" sz="2200" baseline="30000" dirty="0">
                          <a:solidFill>
                            <a:srgbClr val="7030A0"/>
                          </a:solidFill>
                          <a:effectLst/>
                        </a:rPr>
                        <a:t>7</a:t>
                      </a:r>
                      <a:endParaRPr lang="ru-RU" sz="2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≤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 </a:t>
                      </a:r>
                      <a:r>
                        <a:rPr lang="ru-RU" sz="2200" baseline="30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r>
                        <a:rPr lang="ru-RU" sz="2200" baseline="30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-10</a:t>
                      </a:r>
                      <a:r>
                        <a:rPr lang="ru-RU" sz="2200" baseline="30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≥10</a:t>
                      </a:r>
                      <a:r>
                        <a:rPr lang="ru-RU" sz="2200" baseline="30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225716"/>
                  </a:ext>
                </a:extLst>
              </a:tr>
              <a:tr h="8643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2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ky-KG" sz="22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effectLst/>
                        </a:rPr>
                        <a:t>≤</a:t>
                      </a:r>
                      <a:r>
                        <a:rPr lang="ru-RU" sz="2200" dirty="0">
                          <a:effectLst/>
                        </a:rPr>
                        <a:t>10 </a:t>
                      </a:r>
                      <a:r>
                        <a:rPr lang="ru-RU" sz="2200" baseline="30000" dirty="0">
                          <a:effectLst/>
                        </a:rPr>
                        <a:t>3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7030A0"/>
                          </a:solidFill>
                          <a:effectLst/>
                        </a:rPr>
                        <a:t>7,3±2.5</a:t>
                      </a:r>
                      <a:endParaRPr lang="ru-RU" sz="22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</a:rPr>
                        <a:t>68,2±4.4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</a:rPr>
                        <a:t>15,5±3.4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4,2±1.5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</a:rPr>
                        <a:t>64,9±3.7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</a:rPr>
                        <a:t>26,2±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3.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089505"/>
                  </a:ext>
                </a:extLst>
              </a:tr>
              <a:tr h="833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2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ky-KG" sz="22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effectLst/>
                        </a:rPr>
                        <a:t>10</a:t>
                      </a:r>
                      <a:r>
                        <a:rPr lang="ru-RU" sz="2200" baseline="30000">
                          <a:effectLst/>
                        </a:rPr>
                        <a:t>4</a:t>
                      </a:r>
                      <a:r>
                        <a:rPr lang="ru-RU" sz="2200">
                          <a:effectLst/>
                        </a:rPr>
                        <a:t>-10</a:t>
                      </a:r>
                      <a:r>
                        <a:rPr lang="ru-RU" sz="2200" baseline="30000">
                          <a:effectLst/>
                        </a:rPr>
                        <a:t>6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7030A0"/>
                          </a:solidFill>
                          <a:effectLst/>
                        </a:rPr>
                        <a:t>3,6±</a:t>
                      </a:r>
                      <a:r>
                        <a:rPr lang="en-US" sz="2200">
                          <a:solidFill>
                            <a:srgbClr val="7030A0"/>
                          </a:solidFill>
                          <a:effectLst/>
                        </a:rPr>
                        <a:t>1.</a:t>
                      </a:r>
                      <a:r>
                        <a:rPr lang="ru-RU" sz="2200">
                          <a:solidFill>
                            <a:srgbClr val="7030A0"/>
                          </a:solidFill>
                          <a:effectLst/>
                        </a:rPr>
                        <a:t>8</a:t>
                      </a:r>
                      <a:endParaRPr lang="ru-RU" sz="22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7030A0"/>
                          </a:solidFill>
                          <a:effectLst/>
                        </a:rPr>
                        <a:t>5,5±2,1</a:t>
                      </a:r>
                      <a:endParaRPr lang="ru-RU" sz="22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solidFill>
                            <a:srgbClr val="7030A0"/>
                          </a:solidFill>
                          <a:effectLst/>
                        </a:rPr>
                        <a:t>-</a:t>
                      </a:r>
                      <a:endParaRPr lang="ru-RU" sz="2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2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4,8±</a:t>
                      </a:r>
                      <a:r>
                        <a:rPr lang="en-US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10276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01434" y="5916204"/>
            <a:ext cx="1094093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Хронический гепатит В без и с дельта агентом в Кыргызстане (эпидемическая ситуация, клинические особенности). </a:t>
            </a:r>
          </a:p>
          <a:p>
            <a:pPr algn="r">
              <a:lnSpc>
                <a:spcPct val="115000"/>
              </a:lnSpc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Ногойбаева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К.А.,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Тобокалова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С.Т.,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Д.С. </a:t>
            </a:r>
          </a:p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Инфекция и иммунитет.  Санкт Петербург, 2019. – Т.9. – №3 –4.  – С.577–582</a:t>
            </a:r>
          </a:p>
        </p:txBody>
      </p:sp>
    </p:spTree>
    <p:extLst>
      <p:ext uri="{BB962C8B-B14F-4D97-AF65-F5344CB8AC3E}">
        <p14:creationId xmlns:p14="http://schemas.microsoft.com/office/powerpoint/2010/main" val="38046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2193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Плотность печени по </a:t>
            </a:r>
            <a:r>
              <a:rPr lang="ru-RU" sz="4000" b="1" dirty="0" err="1">
                <a:solidFill>
                  <a:srgbClr val="7030A0"/>
                </a:solidFill>
              </a:rPr>
              <a:t>фиброэластографии</a:t>
            </a:r>
            <a:r>
              <a:rPr lang="ru-RU" sz="4000" b="1" dirty="0">
                <a:solidFill>
                  <a:srgbClr val="7030A0"/>
                </a:solidFill>
              </a:rPr>
              <a:t>, </a:t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>хронический </a:t>
            </a:r>
            <a:r>
              <a:rPr lang="ky-KG" sz="4000" b="1" dirty="0">
                <a:solidFill>
                  <a:srgbClr val="7030A0"/>
                </a:solidFill>
              </a:rPr>
              <a:t>гепатит </a:t>
            </a:r>
            <a:r>
              <a:rPr lang="en-US" sz="4000" b="1" dirty="0">
                <a:solidFill>
                  <a:srgbClr val="7030A0"/>
                </a:solidFill>
              </a:rPr>
              <a:t>D</a:t>
            </a:r>
            <a:r>
              <a:rPr lang="ky-KG" sz="4000" b="1" dirty="0">
                <a:solidFill>
                  <a:srgbClr val="7030A0"/>
                </a:solidFill>
              </a:rPr>
              <a:t>, </a:t>
            </a:r>
            <a:r>
              <a:rPr lang="en-US" sz="4000" b="1" dirty="0">
                <a:solidFill>
                  <a:srgbClr val="7030A0"/>
                </a:solidFill>
              </a:rPr>
              <a:t>n</a:t>
            </a:r>
            <a:r>
              <a:rPr lang="ru-RU" sz="4000" b="1" dirty="0">
                <a:solidFill>
                  <a:srgbClr val="7030A0"/>
                </a:solidFill>
              </a:rPr>
              <a:t>=</a:t>
            </a:r>
            <a:r>
              <a:rPr lang="en-US" sz="4000" b="1" dirty="0">
                <a:solidFill>
                  <a:srgbClr val="7030A0"/>
                </a:solidFill>
              </a:rPr>
              <a:t>196</a:t>
            </a:r>
            <a:r>
              <a:rPr lang="ru-RU" sz="4000" b="1" dirty="0">
                <a:solidFill>
                  <a:srgbClr val="7030A0"/>
                </a:solidFill>
              </a:rPr>
              <a:t>, </a:t>
            </a:r>
            <a:r>
              <a:rPr lang="ru-RU" sz="4000" b="1" dirty="0">
                <a:solidFill>
                  <a:srgbClr val="7030A0"/>
                </a:solidFill>
              </a:rPr>
              <a:t>2000-2018 гг.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3536" y="5916204"/>
            <a:ext cx="11856271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Хронический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гепатит В без и с дельта агентом в Кыргызстане (эпидемическая ситуация, клинические особенности). 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ru-RU" sz="1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Ногойбаева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К.А.,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Тобокалова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С.Т.,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Д.С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r">
              <a:lnSpc>
                <a:spcPct val="115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Инфекция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 иммунитет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 Санкт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Петербург, 2019. – Т.9. – №3 –4.  – С.577–582.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160990"/>
              </p:ext>
            </p:extLst>
          </p:nvPr>
        </p:nvGraphicFramePr>
        <p:xfrm>
          <a:off x="2113614" y="1325563"/>
          <a:ext cx="7345180" cy="447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07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92" y="202490"/>
            <a:ext cx="12167208" cy="804377"/>
          </a:xfrm>
        </p:spPr>
        <p:txBody>
          <a:bodyPr>
            <a:noAutofit/>
          </a:bodyPr>
          <a:lstStyle/>
          <a:p>
            <a:pPr algn="ctr"/>
            <a:r>
              <a:rPr lang="ky-KG" sz="4000" b="1" dirty="0">
                <a:solidFill>
                  <a:srgbClr val="7030A0"/>
                </a:solidFill>
              </a:rPr>
              <a:t>Генотипическая характеристика вируса гепатита </a:t>
            </a:r>
            <a:r>
              <a:rPr lang="ru-RU" sz="4000" b="1" dirty="0">
                <a:solidFill>
                  <a:srgbClr val="7030A0"/>
                </a:solidFill>
              </a:rPr>
              <a:t>В (</a:t>
            </a:r>
            <a:r>
              <a:rPr lang="en-US" sz="4000" b="1" dirty="0">
                <a:solidFill>
                  <a:srgbClr val="7030A0"/>
                </a:solidFill>
              </a:rPr>
              <a:t>HBV</a:t>
            </a:r>
            <a:r>
              <a:rPr lang="ru-RU" sz="4000" b="1" dirty="0">
                <a:solidFill>
                  <a:srgbClr val="7030A0"/>
                </a:solidFill>
              </a:rPr>
              <a:t>), </a:t>
            </a:r>
            <a:r>
              <a:rPr lang="en-US" sz="4000" b="1" dirty="0">
                <a:solidFill>
                  <a:srgbClr val="7030A0"/>
                </a:solidFill>
              </a:rPr>
              <a:t/>
            </a:r>
            <a:br>
              <a:rPr lang="en-US" sz="4000" b="1" dirty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>Кыргызстан, </a:t>
            </a:r>
            <a:r>
              <a:rPr lang="en-US" sz="4000" b="1" dirty="0">
                <a:solidFill>
                  <a:srgbClr val="7030A0"/>
                </a:solidFill>
              </a:rPr>
              <a:t>n=64</a:t>
            </a:r>
            <a:endParaRPr lang="ru-RU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12" name="Объект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843051" y="1239624"/>
          <a:ext cx="8125097" cy="4728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60831" y="5967939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hlinkClick r:id="rId4"/>
              </a:rPr>
              <a:t>К ВОПРОСУ О МОЛЕКУЛЯРНОЙ ЭПИДЕМИОЛОГИИ ГЕПАТИТА D В КЫРГЫЗСТАНЕ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 err="1"/>
              <a:t>Останкова</a:t>
            </a:r>
            <a:r>
              <a:rPr lang="ru-RU" sz="1400" i="1" dirty="0"/>
              <a:t> Ю.В., </a:t>
            </a:r>
            <a:r>
              <a:rPr lang="ru-RU" sz="1400" i="1" dirty="0" err="1"/>
              <a:t>Ногойбаева</a:t>
            </a:r>
            <a:r>
              <a:rPr lang="ru-RU" sz="1400" i="1" dirty="0"/>
              <a:t> К.А., Семенов А.В., </a:t>
            </a:r>
            <a:r>
              <a:rPr lang="ru-RU" sz="1400" i="1" dirty="0" err="1"/>
              <a:t>Тотолян</a:t>
            </a:r>
            <a:r>
              <a:rPr lang="ru-RU" sz="1400" i="1" dirty="0"/>
              <a:t> А.А</a:t>
            </a:r>
            <a:r>
              <a:rPr lang="ru-RU" sz="1400" i="1" dirty="0" smtClean="0"/>
              <a:t>.</a:t>
            </a:r>
          </a:p>
          <a:p>
            <a:pPr algn="r"/>
            <a:r>
              <a:rPr lang="en-US" sz="1400" i="1" dirty="0" smtClean="0"/>
              <a:t> </a:t>
            </a:r>
            <a:r>
              <a:rPr lang="ru-RU" sz="1400" dirty="0" smtClean="0">
                <a:hlinkClick r:id="rId5"/>
              </a:rPr>
              <a:t>Медицинский </a:t>
            </a:r>
            <a:r>
              <a:rPr lang="ru-RU" sz="1400" dirty="0">
                <a:hlinkClick r:id="rId5"/>
              </a:rPr>
              <a:t>академический </a:t>
            </a:r>
            <a:r>
              <a:rPr lang="ru-RU" sz="1400" dirty="0" smtClean="0">
                <a:hlinkClick r:id="rId5"/>
              </a:rPr>
              <a:t>журнал</a:t>
            </a:r>
            <a:r>
              <a:rPr lang="ru-RU" sz="1400" dirty="0" smtClean="0"/>
              <a:t>. 2015</a:t>
            </a:r>
            <a:r>
              <a:rPr lang="ru-RU" sz="1400" dirty="0"/>
              <a:t>. Т. 15. </a:t>
            </a:r>
            <a:r>
              <a:rPr lang="ru-RU" sz="1400" dirty="0">
                <a:hlinkClick r:id="rId6"/>
              </a:rPr>
              <a:t>№ 2</a:t>
            </a:r>
            <a:r>
              <a:rPr lang="ru-RU" sz="1400" dirty="0"/>
              <a:t>. С. 73-78.</a:t>
            </a:r>
          </a:p>
        </p:txBody>
      </p:sp>
    </p:spTree>
    <p:extLst>
      <p:ext uri="{BB962C8B-B14F-4D97-AF65-F5344CB8AC3E}">
        <p14:creationId xmlns:p14="http://schemas.microsoft.com/office/powerpoint/2010/main" val="19864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Останкова Рисунок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248" y="1109811"/>
            <a:ext cx="6188532" cy="45414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92" y="202490"/>
            <a:ext cx="12167208" cy="63680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Расположение </a:t>
            </a:r>
            <a:r>
              <a:rPr lang="ru-RU" sz="4000" b="1" dirty="0" err="1">
                <a:solidFill>
                  <a:srgbClr val="7030A0"/>
                </a:solidFill>
              </a:rPr>
              <a:t>изолятов</a:t>
            </a:r>
            <a:r>
              <a:rPr lang="en-US" sz="4000" b="1" dirty="0">
                <a:solidFill>
                  <a:srgbClr val="7030A0"/>
                </a:solidFill>
              </a:rPr>
              <a:t> HBV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>
                <a:solidFill>
                  <a:srgbClr val="7030A0"/>
                </a:solidFill>
              </a:rPr>
              <a:t>из Кыргызстана </a:t>
            </a:r>
            <a:r>
              <a:rPr lang="en-US" sz="4000" b="1" dirty="0">
                <a:solidFill>
                  <a:srgbClr val="7030A0"/>
                </a:solidFill>
              </a:rPr>
              <a:t/>
            </a:r>
            <a:br>
              <a:rPr lang="en-US" sz="4000" b="1" dirty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>в международной базе </a:t>
            </a:r>
            <a:r>
              <a:rPr lang="ru-RU" sz="4000" b="1" dirty="0" err="1">
                <a:solidFill>
                  <a:srgbClr val="7030A0"/>
                </a:solidFill>
              </a:rPr>
              <a:t>GenBank</a:t>
            </a:r>
            <a:r>
              <a:rPr lang="ru-RU" sz="4000" b="1" dirty="0">
                <a:solidFill>
                  <a:srgbClr val="7030A0"/>
                </a:solidFill>
              </a:rPr>
              <a:t>, </a:t>
            </a:r>
            <a:r>
              <a:rPr lang="en-US" sz="4000" b="1" dirty="0">
                <a:solidFill>
                  <a:srgbClr val="7030A0"/>
                </a:solidFill>
              </a:rPr>
              <a:t>n=64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39017" y="5281960"/>
            <a:ext cx="99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HBV-D1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9706" y="5281960"/>
            <a:ext cx="110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HBV-D2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6712" y="1419076"/>
            <a:ext cx="110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HBV-D3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8349" y="5769410"/>
            <a:ext cx="9473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Особенности </a:t>
            </a:r>
            <a:r>
              <a:rPr lang="ru-RU" dirty="0" smtClean="0"/>
              <a:t>молекулярной</a:t>
            </a:r>
            <a:r>
              <a:rPr lang="en-US" dirty="0" smtClean="0"/>
              <a:t> </a:t>
            </a:r>
            <a:r>
              <a:rPr lang="ru-RU" dirty="0" smtClean="0"/>
              <a:t>эпидемиологии сочетанной</a:t>
            </a:r>
            <a:r>
              <a:rPr lang="en-US" dirty="0" smtClean="0"/>
              <a:t> </a:t>
            </a:r>
            <a:r>
              <a:rPr lang="ru-RU" dirty="0" smtClean="0"/>
              <a:t>инфекции </a:t>
            </a:r>
            <a:r>
              <a:rPr lang="ru-RU" dirty="0"/>
              <a:t>ВГВ/ BГD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Кыргызстане.</a:t>
            </a:r>
            <a:r>
              <a:rPr lang="en-US" dirty="0" smtClean="0"/>
              <a:t> </a:t>
            </a:r>
          </a:p>
          <a:p>
            <a:pPr algn="r"/>
            <a:r>
              <a:rPr lang="ru-RU" dirty="0" smtClean="0"/>
              <a:t>Семенов </a:t>
            </a:r>
            <a:r>
              <a:rPr lang="ru-RU" dirty="0"/>
              <a:t>А.В</a:t>
            </a:r>
            <a:r>
              <a:rPr lang="ru-RU" dirty="0" smtClean="0"/>
              <a:t>.,</a:t>
            </a:r>
            <a:r>
              <a:rPr lang="en-US" dirty="0" smtClean="0"/>
              <a:t> </a:t>
            </a:r>
            <a:r>
              <a:rPr lang="ru-RU" dirty="0" err="1" smtClean="0"/>
              <a:t>Останкова</a:t>
            </a:r>
            <a:r>
              <a:rPr lang="ru-RU" dirty="0" smtClean="0"/>
              <a:t> </a:t>
            </a:r>
            <a:r>
              <a:rPr lang="ru-RU" dirty="0"/>
              <a:t>Ю.В</a:t>
            </a:r>
            <a:r>
              <a:rPr lang="ru-RU" dirty="0" smtClean="0"/>
              <a:t>.,</a:t>
            </a:r>
            <a:r>
              <a:rPr lang="en-US" dirty="0" smtClean="0"/>
              <a:t> </a:t>
            </a:r>
            <a:r>
              <a:rPr lang="ru-RU" dirty="0" err="1" smtClean="0"/>
              <a:t>Ногойбаева</a:t>
            </a:r>
            <a:r>
              <a:rPr lang="ru-RU" dirty="0" smtClean="0"/>
              <a:t> </a:t>
            </a:r>
            <a:r>
              <a:rPr lang="ru-RU" dirty="0"/>
              <a:t>К.А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err="1" smtClean="0"/>
              <a:t>Тобокалова</a:t>
            </a:r>
            <a:r>
              <a:rPr lang="ru-RU" dirty="0" smtClean="0"/>
              <a:t> </a:t>
            </a:r>
            <a:r>
              <a:rPr lang="ru-RU" dirty="0"/>
              <a:t>С.Т.</a:t>
            </a:r>
            <a:endParaRPr lang="en-US" dirty="0" smtClean="0"/>
          </a:p>
          <a:p>
            <a:pPr algn="r"/>
            <a:r>
              <a:rPr lang="ru-RU" dirty="0"/>
              <a:t>Инфекция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иммунитет</a:t>
            </a:r>
            <a:r>
              <a:rPr lang="ru-RU" dirty="0"/>
              <a:t>.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Санкт </a:t>
            </a:r>
            <a:r>
              <a:rPr lang="ru-RU" dirty="0"/>
              <a:t>Петербург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2016</a:t>
            </a:r>
            <a:r>
              <a:rPr lang="ru-RU" dirty="0"/>
              <a:t>. – Т.6.– №2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ru-RU" dirty="0"/>
              <a:t>С.141-150.</a:t>
            </a:r>
          </a:p>
        </p:txBody>
      </p:sp>
    </p:spTree>
    <p:extLst>
      <p:ext uri="{BB962C8B-B14F-4D97-AF65-F5344CB8AC3E}">
        <p14:creationId xmlns:p14="http://schemas.microsoft.com/office/powerpoint/2010/main" val="22557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92" y="202490"/>
            <a:ext cx="12167208" cy="1325563"/>
          </a:xfrm>
        </p:spPr>
        <p:txBody>
          <a:bodyPr>
            <a:noAutofit/>
          </a:bodyPr>
          <a:lstStyle/>
          <a:p>
            <a:pPr algn="ctr"/>
            <a:r>
              <a:rPr lang="ky-KG" sz="4000" b="1" dirty="0">
                <a:solidFill>
                  <a:srgbClr val="7030A0"/>
                </a:solidFill>
              </a:rPr>
              <a:t>Генотипическая характеристика вируса гепатита </a:t>
            </a:r>
            <a:r>
              <a:rPr lang="en-US" sz="4000" b="1" dirty="0">
                <a:solidFill>
                  <a:srgbClr val="7030A0"/>
                </a:solidFill>
              </a:rPr>
              <a:t>D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>
                <a:solidFill>
                  <a:srgbClr val="7030A0"/>
                </a:solidFill>
              </a:rPr>
              <a:t>(</a:t>
            </a:r>
            <a:r>
              <a:rPr lang="en-US" sz="4000" b="1" dirty="0">
                <a:solidFill>
                  <a:srgbClr val="7030A0"/>
                </a:solidFill>
              </a:rPr>
              <a:t>HDV</a:t>
            </a:r>
            <a:r>
              <a:rPr lang="ru-RU" sz="4000" b="1" dirty="0">
                <a:solidFill>
                  <a:srgbClr val="7030A0"/>
                </a:solidFill>
              </a:rPr>
              <a:t>), Кыргызстан, </a:t>
            </a:r>
            <a:r>
              <a:rPr lang="en-US" sz="4000" b="1" dirty="0">
                <a:solidFill>
                  <a:srgbClr val="7030A0"/>
                </a:solidFill>
              </a:rPr>
              <a:t>n=64</a:t>
            </a:r>
            <a:endParaRPr lang="ru-RU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12" name="Объект 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829325" y="1528053"/>
          <a:ext cx="6105669" cy="390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60831" y="5735182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hlinkClick r:id="rId4"/>
              </a:rPr>
              <a:t>К ВОПРОСУ О МОЛЕКУЛЯРНОЙ ЭПИДЕМИОЛОГИИ ГЕПАТИТА D В КЫРГЫЗСТАНЕ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 err="1"/>
              <a:t>Останкова</a:t>
            </a:r>
            <a:r>
              <a:rPr lang="ru-RU" sz="1400" i="1" dirty="0"/>
              <a:t> Ю.В., </a:t>
            </a:r>
            <a:r>
              <a:rPr lang="ru-RU" sz="1400" i="1" dirty="0" err="1"/>
              <a:t>Ногойбаева</a:t>
            </a:r>
            <a:r>
              <a:rPr lang="ru-RU" sz="1400" i="1" dirty="0"/>
              <a:t> К.А., Семенов А.В., </a:t>
            </a:r>
            <a:r>
              <a:rPr lang="ru-RU" sz="1400" i="1" dirty="0" err="1"/>
              <a:t>Тотолян</a:t>
            </a:r>
            <a:r>
              <a:rPr lang="ru-RU" sz="1400" i="1" dirty="0"/>
              <a:t> А.А</a:t>
            </a:r>
            <a:r>
              <a:rPr lang="ru-RU" sz="1400" i="1" dirty="0" smtClean="0"/>
              <a:t>.</a:t>
            </a:r>
          </a:p>
          <a:p>
            <a:pPr algn="r"/>
            <a:r>
              <a:rPr lang="en-US" sz="1400" i="1" dirty="0" smtClean="0"/>
              <a:t> </a:t>
            </a:r>
            <a:r>
              <a:rPr lang="ru-RU" sz="1400" dirty="0" smtClean="0">
                <a:hlinkClick r:id="rId5"/>
              </a:rPr>
              <a:t>Медицинский </a:t>
            </a:r>
            <a:r>
              <a:rPr lang="ru-RU" sz="1400" dirty="0">
                <a:hlinkClick r:id="rId5"/>
              </a:rPr>
              <a:t>академический </a:t>
            </a:r>
            <a:r>
              <a:rPr lang="ru-RU" sz="1400" dirty="0" smtClean="0">
                <a:hlinkClick r:id="rId5"/>
              </a:rPr>
              <a:t>журнал</a:t>
            </a:r>
            <a:r>
              <a:rPr lang="ru-RU" sz="1400" dirty="0" smtClean="0"/>
              <a:t>. 2015</a:t>
            </a:r>
            <a:r>
              <a:rPr lang="ru-RU" sz="1400" dirty="0"/>
              <a:t>. Т. 15. </a:t>
            </a:r>
            <a:r>
              <a:rPr lang="ru-RU" sz="1400" dirty="0">
                <a:hlinkClick r:id="rId6"/>
              </a:rPr>
              <a:t>№ 2</a:t>
            </a:r>
            <a:r>
              <a:rPr lang="ru-RU" sz="1400" dirty="0"/>
              <a:t>. С. 73-78.</a:t>
            </a:r>
          </a:p>
        </p:txBody>
      </p:sp>
    </p:spTree>
    <p:extLst>
      <p:ext uri="{BB962C8B-B14F-4D97-AF65-F5344CB8AC3E}">
        <p14:creationId xmlns:p14="http://schemas.microsoft.com/office/powerpoint/2010/main" val="28383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3"/>
          <p:cNvPicPr>
            <a:picLocks noGrp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063" y="1387371"/>
            <a:ext cx="5651193" cy="42339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92" y="-32448"/>
            <a:ext cx="12167208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Расположение </a:t>
            </a:r>
            <a:r>
              <a:rPr lang="ru-RU" sz="4000" b="1" dirty="0" err="1">
                <a:solidFill>
                  <a:srgbClr val="7030A0"/>
                </a:solidFill>
              </a:rPr>
              <a:t>изолятов</a:t>
            </a:r>
            <a:r>
              <a:rPr lang="en-US" sz="4000" b="1" dirty="0">
                <a:solidFill>
                  <a:srgbClr val="7030A0"/>
                </a:solidFill>
              </a:rPr>
              <a:t> HDV</a:t>
            </a:r>
            <a:r>
              <a:rPr lang="ru-RU" sz="4000" b="1" dirty="0">
                <a:solidFill>
                  <a:srgbClr val="7030A0"/>
                </a:solidFill>
              </a:rPr>
              <a:t> из Кыргызстана </a:t>
            </a:r>
            <a:r>
              <a:rPr lang="en-US" sz="4000" b="1" dirty="0">
                <a:solidFill>
                  <a:srgbClr val="7030A0"/>
                </a:solidFill>
              </a:rPr>
              <a:t/>
            </a:r>
            <a:br>
              <a:rPr lang="en-US" sz="4000" b="1" dirty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>в международной базе </a:t>
            </a:r>
            <a:r>
              <a:rPr lang="ru-RU" sz="4000" b="1" dirty="0" err="1">
                <a:solidFill>
                  <a:srgbClr val="7030A0"/>
                </a:solidFill>
              </a:rPr>
              <a:t>GenBank</a:t>
            </a:r>
            <a:r>
              <a:rPr lang="ru-RU" sz="4000" b="1" dirty="0">
                <a:solidFill>
                  <a:srgbClr val="7030A0"/>
                </a:solidFill>
              </a:rPr>
              <a:t>, </a:t>
            </a:r>
            <a:r>
              <a:rPr lang="en-US" sz="4000" b="1" dirty="0">
                <a:solidFill>
                  <a:srgbClr val="7030A0"/>
                </a:solidFill>
              </a:rPr>
              <a:t>n=64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03063" y="1573810"/>
            <a:ext cx="110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HDV-2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8619" y="5251978"/>
            <a:ext cx="110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HDV-1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8349" y="5769410"/>
            <a:ext cx="9473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Особенности </a:t>
            </a:r>
            <a:r>
              <a:rPr lang="ru-RU" dirty="0" smtClean="0"/>
              <a:t>молекулярной</a:t>
            </a:r>
            <a:r>
              <a:rPr lang="en-US" dirty="0" smtClean="0"/>
              <a:t> </a:t>
            </a:r>
            <a:r>
              <a:rPr lang="ru-RU" dirty="0" smtClean="0"/>
              <a:t>эпидемиологии сочетанной</a:t>
            </a:r>
            <a:r>
              <a:rPr lang="en-US" dirty="0" smtClean="0"/>
              <a:t> </a:t>
            </a:r>
            <a:r>
              <a:rPr lang="ru-RU" dirty="0" smtClean="0"/>
              <a:t>инфекции </a:t>
            </a:r>
            <a:r>
              <a:rPr lang="ru-RU" dirty="0"/>
              <a:t>ВГВ/ BГD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Кыргызстане.</a:t>
            </a:r>
            <a:r>
              <a:rPr lang="en-US" dirty="0" smtClean="0"/>
              <a:t> </a:t>
            </a:r>
          </a:p>
          <a:p>
            <a:pPr algn="r"/>
            <a:r>
              <a:rPr lang="ru-RU" dirty="0" smtClean="0"/>
              <a:t>Семенов </a:t>
            </a:r>
            <a:r>
              <a:rPr lang="ru-RU" dirty="0"/>
              <a:t>А.В</a:t>
            </a:r>
            <a:r>
              <a:rPr lang="ru-RU" dirty="0" smtClean="0"/>
              <a:t>.,</a:t>
            </a:r>
            <a:r>
              <a:rPr lang="en-US" dirty="0" smtClean="0"/>
              <a:t> </a:t>
            </a:r>
            <a:r>
              <a:rPr lang="ru-RU" dirty="0" err="1" smtClean="0"/>
              <a:t>Останкова</a:t>
            </a:r>
            <a:r>
              <a:rPr lang="ru-RU" dirty="0" smtClean="0"/>
              <a:t> </a:t>
            </a:r>
            <a:r>
              <a:rPr lang="ru-RU" dirty="0"/>
              <a:t>Ю.В</a:t>
            </a:r>
            <a:r>
              <a:rPr lang="ru-RU" dirty="0" smtClean="0"/>
              <a:t>.,</a:t>
            </a:r>
            <a:r>
              <a:rPr lang="en-US" dirty="0" smtClean="0"/>
              <a:t> </a:t>
            </a:r>
            <a:r>
              <a:rPr lang="ru-RU" dirty="0" err="1" smtClean="0"/>
              <a:t>Ногойбаева</a:t>
            </a:r>
            <a:r>
              <a:rPr lang="ru-RU" dirty="0" smtClean="0"/>
              <a:t> </a:t>
            </a:r>
            <a:r>
              <a:rPr lang="ru-RU" dirty="0"/>
              <a:t>К.А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err="1" smtClean="0"/>
              <a:t>Тобокалова</a:t>
            </a:r>
            <a:r>
              <a:rPr lang="ru-RU" dirty="0" smtClean="0"/>
              <a:t> </a:t>
            </a:r>
            <a:r>
              <a:rPr lang="ru-RU" dirty="0"/>
              <a:t>С.Т.</a:t>
            </a:r>
            <a:endParaRPr lang="en-US" dirty="0" smtClean="0"/>
          </a:p>
          <a:p>
            <a:pPr algn="r"/>
            <a:r>
              <a:rPr lang="ru-RU" dirty="0"/>
              <a:t>Инфекция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иммунитет</a:t>
            </a:r>
            <a:r>
              <a:rPr lang="ru-RU" dirty="0"/>
              <a:t>.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Санкт </a:t>
            </a:r>
            <a:r>
              <a:rPr lang="ru-RU" dirty="0"/>
              <a:t>Петербург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2016</a:t>
            </a:r>
            <a:r>
              <a:rPr lang="ru-RU" dirty="0"/>
              <a:t>. – Т.6.– №2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ru-RU" dirty="0"/>
              <a:t>С.141-150.</a:t>
            </a:r>
          </a:p>
        </p:txBody>
      </p:sp>
    </p:spTree>
    <p:extLst>
      <p:ext uri="{BB962C8B-B14F-4D97-AF65-F5344CB8AC3E}">
        <p14:creationId xmlns:p14="http://schemas.microsoft.com/office/powerpoint/2010/main" val="40972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882" y="365125"/>
            <a:ext cx="11857220" cy="17484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«Глобальное </a:t>
            </a:r>
            <a:r>
              <a:rPr lang="ru-RU" sz="4000" b="1" dirty="0">
                <a:solidFill>
                  <a:srgbClr val="7030A0"/>
                </a:solidFill>
              </a:rPr>
              <a:t>распространение и естественная рекомбинация вируса гепатита D: влияние новых HDV в Кыргызстане на клинические </a:t>
            </a:r>
            <a:r>
              <a:rPr lang="ru-RU" sz="4000" b="1" dirty="0">
                <a:solidFill>
                  <a:srgbClr val="7030A0"/>
                </a:solidFill>
              </a:rPr>
              <a:t>исходы»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50889" y="232030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Global </a:t>
            </a:r>
            <a:r>
              <a:rPr lang="en-US" sz="3500" dirty="0">
                <a:solidFill>
                  <a:srgbClr val="FF0000"/>
                </a:solidFill>
              </a:rPr>
              <a:t>Distribution and Natural Recombination of Hepatitis D Virus: Implication of Kyrgyzstan Emerging HDVs in the Clinical Outcomes. Viruses 2022, 14, 1467. </a:t>
            </a:r>
            <a:r>
              <a:rPr lang="en-US" sz="3500" dirty="0">
                <a:hlinkClick r:id="rId2"/>
              </a:rPr>
              <a:t>https://</a:t>
            </a:r>
            <a:r>
              <a:rPr lang="en-US" sz="3500" dirty="0" smtClean="0">
                <a:hlinkClick r:id="rId2"/>
              </a:rPr>
              <a:t>doi.org/10.3390/v14071467</a:t>
            </a:r>
            <a:endParaRPr lang="ru-RU" sz="3500" dirty="0" smtClean="0"/>
          </a:p>
          <a:p>
            <a:pPr marL="0" indent="0">
              <a:buNone/>
            </a:pPr>
            <a:r>
              <a:rPr lang="en-US" dirty="0" smtClean="0"/>
              <a:t>Amina </a:t>
            </a:r>
            <a:r>
              <a:rPr lang="en-US" dirty="0" err="1"/>
              <a:t>Nawal</a:t>
            </a:r>
            <a:r>
              <a:rPr lang="en-US" dirty="0"/>
              <a:t> </a:t>
            </a:r>
            <a:r>
              <a:rPr lang="en-US" dirty="0" err="1"/>
              <a:t>Bahoussi</a:t>
            </a:r>
            <a:r>
              <a:rPr lang="en-US" dirty="0"/>
              <a:t> 1</a:t>
            </a:r>
            <a:r>
              <a:rPr lang="en-US" dirty="0" smtClean="0"/>
              <a:t>,†, </a:t>
            </a:r>
            <a:r>
              <a:rPr lang="en-US" dirty="0"/>
              <a:t>Pei-Hua Wang 1,†, Yan-Yan </a:t>
            </a:r>
            <a:r>
              <a:rPr lang="en-US" dirty="0" err="1"/>
              <a:t>Guo</a:t>
            </a:r>
            <a:r>
              <a:rPr lang="en-US" dirty="0"/>
              <a:t> 1 , </a:t>
            </a:r>
            <a:r>
              <a:rPr lang="en-US" dirty="0" err="1"/>
              <a:t>Nighat</a:t>
            </a:r>
            <a:r>
              <a:rPr lang="en-US" dirty="0"/>
              <a:t> Rabbani 1 , </a:t>
            </a:r>
            <a:r>
              <a:rPr lang="en-US" dirty="0" err="1"/>
              <a:t>Changxin</a:t>
            </a:r>
            <a:r>
              <a:rPr lang="en-US" dirty="0"/>
              <a:t> Wu 1,2,3 and Li Xing 1,2,3,*</a:t>
            </a:r>
            <a:endParaRPr lang="ru-RU" dirty="0"/>
          </a:p>
          <a:p>
            <a:r>
              <a:rPr lang="en-US" sz="1900" dirty="0"/>
              <a:t>1 Institutes of Biomedical Sciences, Shanxi University, 92 </a:t>
            </a:r>
            <a:r>
              <a:rPr lang="en-US" sz="1900" dirty="0" err="1"/>
              <a:t>Wucheng</a:t>
            </a:r>
            <a:r>
              <a:rPr lang="en-US" sz="1900" dirty="0"/>
              <a:t> Road, Taiyuan 030006, China; minabau28@gmail.com (A.N.B.); wangph201@gmail.com (P.-H.W.); guoyy101@gmail.com (Y.-Y.G.); fanguo0096@gmail.com (N.R.); cxwu20@sxu.edu.cn (C.W.) </a:t>
            </a:r>
            <a:endParaRPr lang="ru-RU" sz="1900" dirty="0" smtClean="0"/>
          </a:p>
          <a:p>
            <a:r>
              <a:rPr lang="en-US" sz="1900" dirty="0" smtClean="0"/>
              <a:t>2 </a:t>
            </a:r>
            <a:r>
              <a:rPr lang="en-US" sz="1900" dirty="0"/>
              <a:t>The Key Laboratory of Medical Molecular Cell Biology of Shanxi Province, Shanxi University, 92 </a:t>
            </a:r>
            <a:r>
              <a:rPr lang="en-US" sz="1900" dirty="0" err="1"/>
              <a:t>Wucheng</a:t>
            </a:r>
            <a:r>
              <a:rPr lang="en-US" sz="1900" dirty="0"/>
              <a:t> Road, Taiyuan 030006, China </a:t>
            </a:r>
            <a:endParaRPr lang="ru-RU" sz="1900" dirty="0" smtClean="0"/>
          </a:p>
          <a:p>
            <a:r>
              <a:rPr lang="en-US" sz="1900" dirty="0" smtClean="0"/>
              <a:t>3 </a:t>
            </a:r>
            <a:r>
              <a:rPr lang="en-US" sz="1900" dirty="0"/>
              <a:t>Shanxi Provincial Key Laboratory for Prevention and Treatment of Major Infectious Diseases, 92 </a:t>
            </a:r>
            <a:r>
              <a:rPr lang="en-US" sz="1900" dirty="0" err="1"/>
              <a:t>Wucheng</a:t>
            </a:r>
            <a:r>
              <a:rPr lang="en-US" sz="1900" dirty="0"/>
              <a:t> Road, Taiyuan 030006, China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4239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2647115" y="119922"/>
            <a:ext cx="9225095" cy="651753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Авторами показано</a:t>
            </a:r>
            <a:r>
              <a:rPr lang="ru-RU" dirty="0"/>
              <a:t>, </a:t>
            </a:r>
            <a:r>
              <a:rPr lang="ru-RU" dirty="0" smtClean="0"/>
              <a:t>что новые </a:t>
            </a:r>
            <a:r>
              <a:rPr lang="ru-RU" dirty="0" err="1"/>
              <a:t>субгенотипы</a:t>
            </a:r>
            <a:r>
              <a:rPr lang="ru-RU" dirty="0"/>
              <a:t> </a:t>
            </a:r>
            <a:r>
              <a:rPr lang="ru-RU" dirty="0" smtClean="0">
                <a:solidFill>
                  <a:srgbClr val="FF0000"/>
                </a:solidFill>
              </a:rPr>
              <a:t>HDV-G2c</a:t>
            </a:r>
            <a:r>
              <a:rPr lang="ru-RU" dirty="0" smtClean="0"/>
              <a:t> </a:t>
            </a:r>
            <a:r>
              <a:rPr lang="ru-RU" dirty="0" smtClean="0"/>
              <a:t>были </a:t>
            </a:r>
            <a:r>
              <a:rPr lang="ru-RU" dirty="0">
                <a:solidFill>
                  <a:srgbClr val="7030A0"/>
                </a:solidFill>
              </a:rPr>
              <a:t>распространены в Кыргызстане </a:t>
            </a:r>
            <a:r>
              <a:rPr lang="ru-RU" dirty="0"/>
              <a:t>и Вьетнаме </a:t>
            </a:r>
            <a:endParaRPr lang="ru-RU" dirty="0" smtClean="0"/>
          </a:p>
          <a:p>
            <a:r>
              <a:rPr lang="ru-RU" dirty="0" smtClean="0"/>
              <a:t>Было </a:t>
            </a:r>
            <a:r>
              <a:rPr lang="ru-RU" dirty="0"/>
              <a:t>обнаружено семь новых </a:t>
            </a:r>
            <a:r>
              <a:rPr lang="ru-RU" dirty="0" err="1"/>
              <a:t>субгенотипов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(G1c–G1i)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HDV-G1,</a:t>
            </a:r>
            <a:r>
              <a:rPr lang="ru-RU" dirty="0"/>
              <a:t> </a:t>
            </a:r>
            <a:r>
              <a:rPr lang="ru-RU" dirty="0" smtClean="0"/>
              <a:t>среди </a:t>
            </a:r>
            <a:r>
              <a:rPr lang="ru-RU" dirty="0"/>
              <a:t>которых </a:t>
            </a:r>
            <a:r>
              <a:rPr lang="ru-RU" dirty="0" smtClean="0"/>
              <a:t>имеются </a:t>
            </a:r>
            <a:r>
              <a:rPr lang="ru-RU" dirty="0"/>
              <a:t>большинство штаммов HDV, </a:t>
            </a:r>
            <a:r>
              <a:rPr lang="ru-RU" dirty="0">
                <a:solidFill>
                  <a:srgbClr val="7030A0"/>
                </a:solidFill>
              </a:rPr>
              <a:t>происходящих из Кыргызстана (c–h)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/>
              <a:t> </a:t>
            </a:r>
            <a:r>
              <a:rPr lang="ru-RU" dirty="0" smtClean="0"/>
              <a:t>Генотип </a:t>
            </a:r>
            <a:r>
              <a:rPr lang="ru-RU" dirty="0">
                <a:solidFill>
                  <a:srgbClr val="FF0000"/>
                </a:solidFill>
              </a:rPr>
              <a:t>HDV-G5</a:t>
            </a:r>
            <a:r>
              <a:rPr lang="ru-RU" dirty="0"/>
              <a:t>, ранее ограниченный Африкой </a:t>
            </a:r>
            <a:r>
              <a:rPr lang="ru-RU" dirty="0" smtClean="0"/>
              <a:t>также </a:t>
            </a:r>
            <a:r>
              <a:rPr lang="ru-RU" dirty="0"/>
              <a:t>был </a:t>
            </a:r>
            <a:r>
              <a:rPr lang="ru-RU" dirty="0">
                <a:solidFill>
                  <a:srgbClr val="7030A0"/>
                </a:solidFill>
              </a:rPr>
              <a:t>идентифицирован в 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Кыргызстане </a:t>
            </a:r>
            <a:r>
              <a:rPr lang="ru-RU" dirty="0"/>
              <a:t>(HDV kyr43, </a:t>
            </a:r>
            <a:r>
              <a:rPr lang="ru-RU" dirty="0" err="1"/>
              <a:t>GenBank</a:t>
            </a:r>
            <a:r>
              <a:rPr lang="ru-RU" dirty="0"/>
              <a:t> ID: MN 984470.1; 2016), классифицированный как </a:t>
            </a:r>
            <a:r>
              <a:rPr lang="ru-RU" dirty="0">
                <a:solidFill>
                  <a:srgbClr val="FF0000"/>
                </a:solidFill>
              </a:rPr>
              <a:t>HDV-G5a.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Всего </a:t>
            </a:r>
            <a:r>
              <a:rPr lang="ru-RU" dirty="0"/>
              <a:t>обнаружено </a:t>
            </a:r>
            <a:r>
              <a:rPr lang="ru-RU" dirty="0">
                <a:solidFill>
                  <a:srgbClr val="FF0000"/>
                </a:solidFill>
              </a:rPr>
              <a:t>сорок восемь событий рекомбинации </a:t>
            </a:r>
            <a:r>
              <a:rPr lang="ru-RU" dirty="0"/>
              <a:t>из 348 проанализированных полноразмерных последовательностей (~1678 н.), </a:t>
            </a:r>
            <a:r>
              <a:rPr lang="ru-RU" dirty="0">
                <a:solidFill>
                  <a:srgbClr val="FF0000"/>
                </a:solidFill>
              </a:rPr>
              <a:t>двадцать девять из которых </a:t>
            </a:r>
            <a:r>
              <a:rPr lang="ru-RU" dirty="0">
                <a:solidFill>
                  <a:srgbClr val="7030A0"/>
                </a:solidFill>
              </a:rPr>
              <a:t>выделены из Кыргызстана</a:t>
            </a:r>
            <a:r>
              <a:rPr lang="ru-RU" dirty="0">
                <a:solidFill>
                  <a:srgbClr val="FF0000"/>
                </a:solidFill>
              </a:rPr>
              <a:t>.</a:t>
            </a:r>
            <a:r>
              <a:rPr lang="ru-RU" dirty="0"/>
              <a:t> 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Межгенотипный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рекомбинантный штамм DFr2600 </a:t>
            </a:r>
            <a:r>
              <a:rPr lang="ru-RU" dirty="0"/>
              <a:t>возник в результате рекомбинации между HDV_Kyr43 (идентификатор </a:t>
            </a:r>
            <a:r>
              <a:rPr lang="ru-RU" dirty="0" err="1"/>
              <a:t>GenBank</a:t>
            </a:r>
            <a:r>
              <a:rPr lang="ru-RU" dirty="0"/>
              <a:t>: MN984470, G5a) и HDV_Kyr41 (идентификатор </a:t>
            </a:r>
            <a:r>
              <a:rPr lang="ru-RU" dirty="0" err="1"/>
              <a:t>GenBank</a:t>
            </a:r>
            <a:r>
              <a:rPr lang="ru-RU" dirty="0"/>
              <a:t>: MN984468. G2c)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/>
              <a:t>в качестве основных и второстепенных </a:t>
            </a:r>
            <a:r>
              <a:rPr lang="ru-RU" dirty="0">
                <a:solidFill>
                  <a:srgbClr val="7030A0"/>
                </a:solidFill>
              </a:rPr>
              <a:t>родительских штаммов из Кыргызстана</a:t>
            </a:r>
            <a:r>
              <a:rPr lang="ru-RU" dirty="0"/>
              <a:t>, </a:t>
            </a:r>
            <a:r>
              <a:rPr lang="ru-RU" dirty="0" smtClean="0"/>
              <a:t>соответственно</a:t>
            </a:r>
            <a:endParaRPr lang="ru-RU" dirty="0"/>
          </a:p>
        </p:txBody>
      </p:sp>
      <p:pic>
        <p:nvPicPr>
          <p:cNvPr id="1026" name="Picture 2" descr="https://www.ncbi.nlm.nih.gov/pmc/articles/instance/9323457/bin/viruses-14-01467-g0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84" y="119922"/>
            <a:ext cx="2199831" cy="651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6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416" y="275209"/>
            <a:ext cx="5502639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Скорость рекомбинации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7416" y="3582649"/>
            <a:ext cx="11836609" cy="367043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Авторы выявили </a:t>
            </a:r>
            <a:r>
              <a:rPr lang="ru-RU" sz="2400" dirty="0"/>
              <a:t>значительную </a:t>
            </a:r>
            <a:r>
              <a:rPr lang="ru-RU" sz="2400" b="1" dirty="0">
                <a:solidFill>
                  <a:srgbClr val="FF0000"/>
                </a:solidFill>
              </a:rPr>
              <a:t>скорость рекомбинации </a:t>
            </a:r>
            <a:r>
              <a:rPr lang="ru-RU" sz="2400" dirty="0"/>
              <a:t>между полноразмерными геномами HDV, </a:t>
            </a:r>
            <a:r>
              <a:rPr lang="ru-RU" sz="2400" dirty="0"/>
              <a:t>в которых активно участвовали </a:t>
            </a:r>
            <a:r>
              <a:rPr lang="ru-RU" sz="2600" dirty="0">
                <a:solidFill>
                  <a:srgbClr val="7030A0"/>
                </a:solidFill>
              </a:rPr>
              <a:t>штаммы из Кыргызстана </a:t>
            </a:r>
            <a:endParaRPr lang="ru-RU" sz="2600" dirty="0">
              <a:solidFill>
                <a:srgbClr val="7030A0"/>
              </a:solidFill>
            </a:endParaRPr>
          </a:p>
          <a:p>
            <a:r>
              <a:rPr lang="ru-RU" sz="2400" dirty="0" smtClean="0"/>
              <a:t>Более </a:t>
            </a:r>
            <a:r>
              <a:rPr lang="ru-RU" sz="2400" dirty="0"/>
              <a:t>того, </a:t>
            </a:r>
            <a:r>
              <a:rPr lang="ru-RU" sz="2600" dirty="0">
                <a:solidFill>
                  <a:srgbClr val="7030A0"/>
                </a:solidFill>
              </a:rPr>
              <a:t>штаммы Кыргызстана </a:t>
            </a:r>
            <a:r>
              <a:rPr lang="ru-RU" sz="2400" dirty="0" err="1"/>
              <a:t>рекомбинируют</a:t>
            </a:r>
            <a:r>
              <a:rPr lang="ru-RU" sz="2400" dirty="0"/>
              <a:t> в:</a:t>
            </a:r>
          </a:p>
          <a:p>
            <a:pPr lvl="1"/>
            <a:r>
              <a:rPr lang="ru-RU" dirty="0"/>
              <a:t>трех случаях со штаммами из Африки (Того, Камерун) (события 16, 17 и 23), </a:t>
            </a:r>
          </a:p>
          <a:p>
            <a:pPr lvl="1"/>
            <a:r>
              <a:rPr lang="ru-RU" dirty="0"/>
              <a:t>шести случаях со штаммами из Европы (Испания, Германия, Россия) (события 6, 21, 28, 29). , 31 и 36), </a:t>
            </a:r>
          </a:p>
          <a:p>
            <a:pPr lvl="1"/>
            <a:r>
              <a:rPr lang="ru-RU" dirty="0"/>
              <a:t>тринадцати событиях со штаммами из Азии (Китай, Вьетнам, Кыргызстан) (событие 4, 5, 9, 12, 14, 18, 20, 22, 24, 33, 38, 40 и 46) </a:t>
            </a:r>
          </a:p>
          <a:p>
            <a:pPr lvl="1"/>
            <a:r>
              <a:rPr lang="ru-RU" dirty="0"/>
              <a:t>в пяти случаях рекомбинации со штаммами с Ближнего Востока (Израиль, Иран) (события 7, 8, 10, 13 и 19) </a:t>
            </a:r>
          </a:p>
          <a:p>
            <a:endParaRPr lang="ru-RU" sz="2400" dirty="0"/>
          </a:p>
        </p:txBody>
      </p:sp>
      <p:pic>
        <p:nvPicPr>
          <p:cNvPr id="5" name="Объект 8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7880" y="248442"/>
            <a:ext cx="5876145" cy="3334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15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042" y="0"/>
            <a:ext cx="11827958" cy="64934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Клинически </a:t>
            </a:r>
            <a:r>
              <a:rPr lang="ru-RU" sz="4000" b="1" dirty="0">
                <a:solidFill>
                  <a:srgbClr val="7030A0"/>
                </a:solidFill>
              </a:rPr>
              <a:t>значимые мутации </a:t>
            </a:r>
            <a:r>
              <a:rPr lang="en-US" sz="4000" b="1" dirty="0">
                <a:solidFill>
                  <a:srgbClr val="7030A0"/>
                </a:solidFill>
              </a:rPr>
              <a:t>HBV</a:t>
            </a:r>
            <a:r>
              <a:rPr lang="ru-RU" sz="4000" b="1" dirty="0">
                <a:solidFill>
                  <a:srgbClr val="7030A0"/>
                </a:solidFill>
              </a:rPr>
              <a:t>, Кыргызстан, </a:t>
            </a:r>
            <a:r>
              <a:rPr lang="en-US" sz="4000" b="1" dirty="0">
                <a:solidFill>
                  <a:srgbClr val="7030A0"/>
                </a:solidFill>
              </a:rPr>
              <a:t>n=</a:t>
            </a:r>
            <a:r>
              <a:rPr lang="ru-RU" sz="4000" b="1" dirty="0">
                <a:solidFill>
                  <a:srgbClr val="7030A0"/>
                </a:solidFill>
              </a:rPr>
              <a:t>17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6942" y="1918754"/>
            <a:ext cx="11191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38400" y="6217312"/>
            <a:ext cx="961644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y-KG" sz="1600" dirty="0"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Распространённость клинически значимых мутаций вируса у больных хроническим вирусным гепатитом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В.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Клиническая лабораторная диагностика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Москва, 2020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– Т. 65. –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№1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– С. 61-66</a:t>
            </a:r>
            <a:endParaRPr lang="ru-RU" sz="16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43014736"/>
              </p:ext>
            </p:extLst>
          </p:nvPr>
        </p:nvGraphicFramePr>
        <p:xfrm>
          <a:off x="308624" y="649343"/>
          <a:ext cx="11410134" cy="4583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6" name="Объект 3" descr="Останкова Рисунок 2"/>
          <p:cNvPicPr>
            <a:picLocks noGrp="1"/>
          </p:cNvPicPr>
          <p:nvPr>
            <p:ph idx="1"/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711" y="5163675"/>
            <a:ext cx="7961960" cy="11227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93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0942" y="1954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План презентации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421" y="1911927"/>
            <a:ext cx="11344355" cy="47083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ky-KG" sz="3200" dirty="0" smtClean="0"/>
              <a:t>К</a:t>
            </a:r>
            <a:r>
              <a:rPr lang="ru-RU" sz="3200" dirty="0" err="1" smtClean="0"/>
              <a:t>линико</a:t>
            </a:r>
            <a:r>
              <a:rPr lang="ru-RU" sz="3200" dirty="0" smtClean="0"/>
              <a:t>-лабораторная характеристика хронического гепатита В </a:t>
            </a:r>
            <a:r>
              <a:rPr lang="ru-RU" sz="3200" dirty="0"/>
              <a:t>с </a:t>
            </a:r>
            <a:r>
              <a:rPr lang="ru-RU" sz="3200" dirty="0" smtClean="0"/>
              <a:t>дельта агентом (Г</a:t>
            </a:r>
            <a:r>
              <a:rPr lang="en-US" sz="3200" dirty="0" smtClean="0"/>
              <a:t>D)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Молекулярно-генетические данные </a:t>
            </a:r>
            <a:r>
              <a:rPr lang="ru-RU" sz="3200" dirty="0"/>
              <a:t>вирусов HBV и </a:t>
            </a:r>
            <a:r>
              <a:rPr lang="ru-RU" sz="3200" dirty="0" smtClean="0"/>
              <a:t>HDV выявленных у наблюдаемых больных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172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124247" y="215497"/>
            <a:ext cx="12113231" cy="6270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Распределение </a:t>
            </a:r>
            <a:r>
              <a:rPr lang="ru-RU" sz="3600" b="1" dirty="0">
                <a:solidFill>
                  <a:srgbClr val="7030A0"/>
                </a:solidFill>
              </a:rPr>
              <a:t>мутации </a:t>
            </a:r>
            <a:r>
              <a:rPr lang="en-US" sz="3600" b="1" dirty="0">
                <a:solidFill>
                  <a:srgbClr val="7030A0"/>
                </a:solidFill>
              </a:rPr>
              <a:t>HBV</a:t>
            </a:r>
            <a:r>
              <a:rPr lang="ru-RU" sz="3600" b="1" dirty="0">
                <a:solidFill>
                  <a:srgbClr val="7030A0"/>
                </a:solidFill>
              </a:rPr>
              <a:t> </a:t>
            </a:r>
            <a:r>
              <a:rPr lang="ru-RU" sz="3600" b="1" dirty="0">
                <a:solidFill>
                  <a:srgbClr val="7030A0"/>
                </a:solidFill>
              </a:rPr>
              <a:t>в зависимости от генотипической картины возбудителей, </a:t>
            </a:r>
            <a:r>
              <a:rPr lang="en-US" sz="3600" b="1" dirty="0">
                <a:solidFill>
                  <a:srgbClr val="7030A0"/>
                </a:solidFill>
              </a:rPr>
              <a:t>n</a:t>
            </a:r>
            <a:r>
              <a:rPr lang="ru-RU" sz="3600" b="1" dirty="0">
                <a:solidFill>
                  <a:srgbClr val="7030A0"/>
                </a:solidFill>
              </a:rPr>
              <a:t>=6</a:t>
            </a:r>
            <a:r>
              <a:rPr lang="en-US" sz="3600" b="1" dirty="0">
                <a:solidFill>
                  <a:srgbClr val="7030A0"/>
                </a:solidFill>
              </a:rPr>
              <a:t>2</a:t>
            </a:r>
            <a:r>
              <a:rPr lang="ru-RU" sz="3600" b="1" dirty="0">
                <a:solidFill>
                  <a:srgbClr val="7030A0"/>
                </a:solidFill>
              </a:rPr>
              <a:t>, 2000-2018 гг.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326306" y="1376638"/>
          <a:ext cx="11662678" cy="54864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891226">
                  <a:extLst>
                    <a:ext uri="{9D8B030D-6E8A-4147-A177-3AD203B41FA5}">
                      <a16:colId xmlns:a16="http://schemas.microsoft.com/office/drawing/2014/main" val="2297197938"/>
                    </a:ext>
                  </a:extLst>
                </a:gridCol>
                <a:gridCol w="638358">
                  <a:extLst>
                    <a:ext uri="{9D8B030D-6E8A-4147-A177-3AD203B41FA5}">
                      <a16:colId xmlns:a16="http://schemas.microsoft.com/office/drawing/2014/main" val="223066634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1323828481"/>
                    </a:ext>
                  </a:extLst>
                </a:gridCol>
                <a:gridCol w="1190158">
                  <a:extLst>
                    <a:ext uri="{9D8B030D-6E8A-4147-A177-3AD203B41FA5}">
                      <a16:colId xmlns:a16="http://schemas.microsoft.com/office/drawing/2014/main" val="2286195730"/>
                    </a:ext>
                  </a:extLst>
                </a:gridCol>
                <a:gridCol w="1168520">
                  <a:extLst>
                    <a:ext uri="{9D8B030D-6E8A-4147-A177-3AD203B41FA5}">
                      <a16:colId xmlns:a16="http://schemas.microsoft.com/office/drawing/2014/main" val="1099504806"/>
                    </a:ext>
                  </a:extLst>
                </a:gridCol>
                <a:gridCol w="1049501">
                  <a:extLst>
                    <a:ext uri="{9D8B030D-6E8A-4147-A177-3AD203B41FA5}">
                      <a16:colId xmlns:a16="http://schemas.microsoft.com/office/drawing/2014/main" val="1753045363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HDV-1/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HВV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D1,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HDV-1/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HВV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D2,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HDV-1/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HВV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D3,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n=62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856732"/>
                  </a:ext>
                </a:extLst>
              </a:tr>
              <a:tr h="41193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664460"/>
                  </a:ext>
                </a:extLst>
              </a:tr>
              <a:tr h="8421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репликации вируса, несмотря на вакцинацию и препятствующие выявлению вируса (134N, R122K, 128V)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3*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750226"/>
                  </a:ext>
                </a:extLst>
              </a:tr>
              <a:tr h="3917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Ограничение возможности терапии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M133I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451117"/>
                  </a:ext>
                </a:extLst>
              </a:tr>
              <a:tr h="4017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Протяженные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делеции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отвечающие за развитие ГЦК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5*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500310"/>
                  </a:ext>
                </a:extLst>
              </a:tr>
              <a:tr h="329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Мутации, ассоциированные с развитием цирроза и ГЦК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609497"/>
                  </a:ext>
                </a:extLst>
              </a:tr>
              <a:tr h="6730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Сайты лекарственной устойчивости P-области, связанные с развитием резистентности к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адефовиру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тенофовиру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энтекавиру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099966"/>
                  </a:ext>
                </a:extLst>
              </a:tr>
              <a:tr h="41193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3411" marR="33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152235"/>
                  </a:ext>
                </a:extLst>
              </a:tr>
            </a:tbl>
          </a:graphicData>
        </a:graphic>
      </p:graphicFrame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8240713" y="6543675"/>
            <a:ext cx="3951287" cy="295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 smtClean="0"/>
              <a:t>*- </a:t>
            </a:r>
            <a:r>
              <a:rPr lang="ru-RU" sz="1600" dirty="0"/>
              <a:t>имеется по одному летальному случаю</a:t>
            </a:r>
          </a:p>
        </p:txBody>
      </p:sp>
    </p:spTree>
    <p:extLst>
      <p:ext uri="{BB962C8B-B14F-4D97-AF65-F5344CB8AC3E}">
        <p14:creationId xmlns:p14="http://schemas.microsoft.com/office/powerpoint/2010/main" val="359659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12882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Динамика болезни </a:t>
            </a:r>
            <a:r>
              <a:rPr lang="ru-RU" sz="4000" b="1" dirty="0">
                <a:solidFill>
                  <a:srgbClr val="7030A0"/>
                </a:solidFill>
              </a:rPr>
              <a:t>в зависимости от генотипической картины возбудителей, </a:t>
            </a:r>
            <a:r>
              <a:rPr lang="en-US" sz="4000" b="1" dirty="0">
                <a:solidFill>
                  <a:srgbClr val="7030A0"/>
                </a:solidFill>
              </a:rPr>
              <a:t>n</a:t>
            </a:r>
            <a:r>
              <a:rPr lang="ru-RU" sz="4000" b="1" dirty="0">
                <a:solidFill>
                  <a:srgbClr val="7030A0"/>
                </a:solidFill>
              </a:rPr>
              <a:t>=53, 2018 гг.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657272"/>
              </p:ext>
            </p:extLst>
          </p:nvPr>
        </p:nvGraphicFramePr>
        <p:xfrm>
          <a:off x="344387" y="1454383"/>
          <a:ext cx="11459685" cy="50058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2034">
                  <a:extLst>
                    <a:ext uri="{9D8B030D-6E8A-4147-A177-3AD203B41FA5}">
                      <a16:colId xmlns:a16="http://schemas.microsoft.com/office/drawing/2014/main" val="2171515403"/>
                    </a:ext>
                  </a:extLst>
                </a:gridCol>
                <a:gridCol w="2739299">
                  <a:extLst>
                    <a:ext uri="{9D8B030D-6E8A-4147-A177-3AD203B41FA5}">
                      <a16:colId xmlns:a16="http://schemas.microsoft.com/office/drawing/2014/main" val="896372501"/>
                    </a:ext>
                  </a:extLst>
                </a:gridCol>
                <a:gridCol w="1230802">
                  <a:extLst>
                    <a:ext uri="{9D8B030D-6E8A-4147-A177-3AD203B41FA5}">
                      <a16:colId xmlns:a16="http://schemas.microsoft.com/office/drawing/2014/main" val="651823763"/>
                    </a:ext>
                  </a:extLst>
                </a:gridCol>
                <a:gridCol w="1315230">
                  <a:extLst>
                    <a:ext uri="{9D8B030D-6E8A-4147-A177-3AD203B41FA5}">
                      <a16:colId xmlns:a16="http://schemas.microsoft.com/office/drawing/2014/main" val="2956187699"/>
                    </a:ext>
                  </a:extLst>
                </a:gridCol>
                <a:gridCol w="1500358">
                  <a:extLst>
                    <a:ext uri="{9D8B030D-6E8A-4147-A177-3AD203B41FA5}">
                      <a16:colId xmlns:a16="http://schemas.microsoft.com/office/drawing/2014/main" val="1423804508"/>
                    </a:ext>
                  </a:extLst>
                </a:gridCol>
                <a:gridCol w="1500358">
                  <a:extLst>
                    <a:ext uri="{9D8B030D-6E8A-4147-A177-3AD203B41FA5}">
                      <a16:colId xmlns:a16="http://schemas.microsoft.com/office/drawing/2014/main" val="254974150"/>
                    </a:ext>
                  </a:extLst>
                </a:gridCol>
                <a:gridCol w="1230802">
                  <a:extLst>
                    <a:ext uri="{9D8B030D-6E8A-4147-A177-3AD203B41FA5}">
                      <a16:colId xmlns:a16="http://schemas.microsoft.com/office/drawing/2014/main" val="731552669"/>
                    </a:ext>
                  </a:extLst>
                </a:gridCol>
                <a:gridCol w="1230802">
                  <a:extLst>
                    <a:ext uri="{9D8B030D-6E8A-4147-A177-3AD203B41FA5}">
                      <a16:colId xmlns:a16="http://schemas.microsoft.com/office/drawing/2014/main" val="3887630844"/>
                    </a:ext>
                  </a:extLst>
                </a:gridCol>
              </a:tblGrid>
              <a:tr h="459125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Нозологии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HDV-1,</a:t>
                      </a:r>
                    </a:p>
                  </a:txBody>
                  <a:tcPr marL="117439" marR="1174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Всего,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n=53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769745"/>
                  </a:ext>
                </a:extLst>
              </a:tr>
              <a:tr h="789555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HВV-D1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=36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HВV-2, n=10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HВV-D3,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n=7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789563"/>
                  </a:ext>
                </a:extLst>
              </a:tr>
              <a:tr h="263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%±</a:t>
                      </a: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rgbClr val="7030A0"/>
                          </a:solidFill>
                          <a:effectLst/>
                        </a:rPr>
                        <a:t>n</a:t>
                      </a:r>
                      <a:endParaRPr lang="ru-RU" sz="20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%±</a:t>
                      </a:r>
                      <a:r>
                        <a:rPr lang="en-US" sz="2000">
                          <a:effectLst/>
                        </a:rPr>
                        <a:t>m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 anchor="b"/>
                </a:tc>
                <a:extLst>
                  <a:ext uri="{0D108BD9-81ED-4DB2-BD59-A6C34878D82A}">
                    <a16:rowId xmlns:a16="http://schemas.microsoft.com/office/drawing/2014/main" val="4183651678"/>
                  </a:ext>
                </a:extLst>
              </a:tr>
              <a:tr h="7895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Хронический гепатит без активности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27,8±</a:t>
                      </a: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</a:t>
                      </a: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4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32</a:t>
                      </a:r>
                      <a:r>
                        <a:rPr lang="ru-RU" sz="2000" dirty="0">
                          <a:effectLst/>
                        </a:rPr>
                        <a:t>,1±6,4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extLst>
                  <a:ext uri="{0D108BD9-81ED-4DB2-BD59-A6C34878D82A}">
                    <a16:rowId xmlns:a16="http://schemas.microsoft.com/office/drawing/2014/main" val="726733486"/>
                  </a:ext>
                </a:extLst>
              </a:tr>
              <a:tr h="7895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Хронический гепатит с активностью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38,8±</a:t>
                      </a: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8,1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3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45</a:t>
                      </a:r>
                      <a:r>
                        <a:rPr lang="ru-RU" sz="2000" dirty="0">
                          <a:effectLst/>
                        </a:rPr>
                        <a:t>,2±6,8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extLst>
                  <a:ext uri="{0D108BD9-81ED-4DB2-BD59-A6C34878D82A}">
                    <a16:rowId xmlns:a16="http://schemas.microsoft.com/office/drawing/2014/main" val="3643185239"/>
                  </a:ext>
                </a:extLst>
              </a:tr>
              <a:tr h="5263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Цирроз печени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25,0±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18,9±5,4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extLst>
                  <a:ext uri="{0D108BD9-81ED-4DB2-BD59-A6C34878D82A}">
                    <a16:rowId xmlns:a16="http://schemas.microsoft.com/office/drawing/2014/main" val="568831430"/>
                  </a:ext>
                </a:extLst>
              </a:tr>
              <a:tr h="5263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</a:rPr>
                        <a:t>Гепатоцеллюлярная карцинома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8,3±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4,6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3,8±2,6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439" marR="117439" marT="0" marB="0"/>
                </a:tc>
                <a:extLst>
                  <a:ext uri="{0D108BD9-81ED-4DB2-BD59-A6C34878D82A}">
                    <a16:rowId xmlns:a16="http://schemas.microsoft.com/office/drawing/2014/main" val="795792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2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51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929640"/>
            <a:ext cx="11613655" cy="571913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 наблюдаемых больных х</a:t>
            </a:r>
            <a:r>
              <a:rPr lang="ru-RU" sz="3200" dirty="0" smtClean="0"/>
              <a:t>ронический </a:t>
            </a:r>
            <a:r>
              <a:rPr lang="ru-RU" sz="3200" dirty="0"/>
              <a:t>Г</a:t>
            </a:r>
            <a:r>
              <a:rPr lang="en-US" sz="3200" dirty="0"/>
              <a:t>D</a:t>
            </a:r>
            <a:r>
              <a:rPr lang="ru-RU" sz="3200" dirty="0"/>
              <a:t> чаще </a:t>
            </a:r>
            <a:r>
              <a:rPr lang="ru-RU" sz="3200" dirty="0" smtClean="0"/>
              <a:t>встреча</a:t>
            </a:r>
            <a:r>
              <a:rPr lang="ky-KG" sz="3200" dirty="0" smtClean="0"/>
              <a:t>л</a:t>
            </a:r>
            <a:r>
              <a:rPr lang="ru-RU" sz="3200" dirty="0" err="1" smtClean="0"/>
              <a:t>ся</a:t>
            </a:r>
            <a:r>
              <a:rPr lang="ru-RU" sz="3200" dirty="0" smtClean="0"/>
              <a:t> </a:t>
            </a:r>
            <a:r>
              <a:rPr lang="ru-RU" sz="3200" dirty="0"/>
              <a:t>в активной форме (64%) с высокой вирусной нагрузкой (РНК HDV) и выраженными нарушениями свёртывающей и </a:t>
            </a:r>
            <a:r>
              <a:rPr lang="ru-RU" sz="3200" dirty="0" err="1"/>
              <a:t>белково</a:t>
            </a:r>
            <a:r>
              <a:rPr lang="ru-RU" sz="3200" dirty="0"/>
              <a:t>-синтетической функции печени, высокой плотностью печени по данным </a:t>
            </a:r>
            <a:r>
              <a:rPr lang="ru-RU" sz="3200" dirty="0" err="1" smtClean="0"/>
              <a:t>фиброэластографии</a:t>
            </a:r>
            <a:r>
              <a:rPr lang="ru-RU" sz="3200" dirty="0" smtClean="0"/>
              <a:t>, </a:t>
            </a:r>
            <a:r>
              <a:rPr lang="ru-RU" sz="3200" dirty="0"/>
              <a:t>при отсутствии других подтверждающих признаков фиброза и цирроза печени. </a:t>
            </a:r>
            <a:endParaRPr lang="ru-RU" sz="3200" dirty="0" smtClean="0"/>
          </a:p>
          <a:p>
            <a:r>
              <a:rPr lang="ru-RU" sz="3200" dirty="0" smtClean="0"/>
              <a:t>Среди </a:t>
            </a:r>
            <a:r>
              <a:rPr lang="ru-RU" sz="3200" dirty="0"/>
              <a:t>наблюдаемых больных обнаружены три </a:t>
            </a:r>
            <a:r>
              <a:rPr lang="ru-RU" sz="3200" dirty="0" err="1"/>
              <a:t>субтипа</a:t>
            </a:r>
            <a:r>
              <a:rPr lang="ru-RU" sz="3200" dirty="0"/>
              <a:t> генотипа D ВГВ: (D1, D2, D3) и два генотипа ВГ</a:t>
            </a:r>
            <a:r>
              <a:rPr lang="en-US" sz="3200" dirty="0"/>
              <a:t>D</a:t>
            </a:r>
            <a:r>
              <a:rPr lang="ru-RU" sz="3200" dirty="0"/>
              <a:t>: HDV-1 и HDV-2, обнаружены ранее не идентифицированные в мире штаммы HDV которые, включены в международную базу данных </a:t>
            </a:r>
            <a:r>
              <a:rPr lang="ru-RU" sz="3200" dirty="0" err="1"/>
              <a:t>GenBank</a:t>
            </a:r>
            <a:r>
              <a:rPr lang="ru-RU" sz="3200" dirty="0"/>
              <a:t> в 2020 году (регистрационный № MN984407-MN984470).</a:t>
            </a:r>
          </a:p>
          <a:p>
            <a:pPr marL="514350" indent="-514350">
              <a:buFont typeface="+mj-lt"/>
              <a:buAutoNum type="arabicPeriod" startAt="4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8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51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929640"/>
            <a:ext cx="11613655" cy="5719133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Сравнение </a:t>
            </a:r>
            <a:r>
              <a:rPr lang="ru-RU" dirty="0"/>
              <a:t>образцов </a:t>
            </a:r>
            <a:r>
              <a:rPr lang="ru-RU" dirty="0" smtClean="0"/>
              <a:t>с </a:t>
            </a:r>
            <a:r>
              <a:rPr lang="ru-RU" dirty="0"/>
              <a:t>данными </a:t>
            </a:r>
            <a:r>
              <a:rPr lang="ru-RU" dirty="0" smtClean="0"/>
              <a:t>международной </a:t>
            </a:r>
            <a:r>
              <a:rPr lang="ru-RU" dirty="0"/>
              <a:t>базы </a:t>
            </a:r>
            <a:r>
              <a:rPr lang="en-US" dirty="0" err="1"/>
              <a:t>GenBank</a:t>
            </a:r>
            <a:r>
              <a:rPr lang="ru-RU" dirty="0"/>
              <a:t>, показало </a:t>
            </a:r>
            <a:r>
              <a:rPr lang="ru-RU" dirty="0" smtClean="0"/>
              <a:t>сходство:</a:t>
            </a:r>
          </a:p>
          <a:p>
            <a:pPr lvl="1"/>
            <a:r>
              <a:rPr lang="ru-RU" dirty="0" smtClean="0"/>
              <a:t>вируса </a:t>
            </a:r>
            <a:r>
              <a:rPr lang="ru-RU" dirty="0"/>
              <a:t>гепатит В </a:t>
            </a:r>
            <a:r>
              <a:rPr lang="ru-RU" dirty="0" smtClean="0"/>
              <a:t>с </a:t>
            </a:r>
            <a:r>
              <a:rPr lang="ru-RU" dirty="0"/>
              <a:t>образцами характерными для Монголии, Судана, Китая, Казахстана и Узбекистана. </a:t>
            </a:r>
            <a:endParaRPr lang="ru-RU" dirty="0" smtClean="0"/>
          </a:p>
          <a:p>
            <a:pPr lvl="1"/>
            <a:r>
              <a:rPr lang="ru-RU" dirty="0" smtClean="0"/>
              <a:t>вируса </a:t>
            </a:r>
            <a:r>
              <a:rPr lang="ru-RU" dirty="0"/>
              <a:t>гепатит </a:t>
            </a:r>
            <a:r>
              <a:rPr lang="en-US" dirty="0"/>
              <a:t>D </a:t>
            </a:r>
            <a:r>
              <a:rPr lang="ru-RU" dirty="0"/>
              <a:t>с образцами характерными для</a:t>
            </a:r>
            <a:r>
              <a:rPr lang="en-US" dirty="0"/>
              <a:t> </a:t>
            </a:r>
            <a:r>
              <a:rPr lang="ru-RU" dirty="0"/>
              <a:t>Ирана, Турции, Монголии, Китая, </a:t>
            </a:r>
            <a:r>
              <a:rPr lang="ru-RU" dirty="0" smtClean="0"/>
              <a:t>Пакистана, </a:t>
            </a:r>
            <a:r>
              <a:rPr lang="ru-RU" dirty="0"/>
              <a:t>Израиля, Камеруна, </a:t>
            </a:r>
            <a:r>
              <a:rPr lang="ru-RU" dirty="0" smtClean="0"/>
              <a:t>Румынии, Эфиопии, Тайваня, Испании</a:t>
            </a:r>
            <a:endParaRPr lang="ru-RU" dirty="0"/>
          </a:p>
          <a:p>
            <a:pPr lvl="0"/>
            <a:r>
              <a:rPr lang="ru-RU" dirty="0" smtClean="0"/>
              <a:t>Определены </a:t>
            </a:r>
            <a:r>
              <a:rPr lang="ru-RU" dirty="0"/>
              <a:t>клинически значимые мутации HBV и HDV (25%), </a:t>
            </a:r>
            <a:r>
              <a:rPr lang="ru-RU" dirty="0" smtClean="0"/>
              <a:t>позволяющие вирусам реплицироваться, несмотря на наличие поствакцинального иммунитета, препятствующие выявлению вируса, ограничивающие возможность противовирусной терапии и ассоциированные с развитием цирроза и рака печени.</a:t>
            </a:r>
          </a:p>
          <a:p>
            <a:pPr lvl="0"/>
            <a:r>
              <a:rPr lang="ru-RU" dirty="0" smtClean="0"/>
              <a:t>У пациентов с сочетанием HBV-D1 и HDV-1 (69%) отмечалось тяжелое течение с частым развитием цирроза (25%) и рака печени (8,3%) и формированием мутации вируса.</a:t>
            </a:r>
          </a:p>
          <a:p>
            <a:pPr marL="514350" indent="-514350">
              <a:buFont typeface="+mj-lt"/>
              <a:buAutoNum type="arabicPeriod" startAt="4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77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16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Выводы исследователей с Шанхайского университета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881" y="1079292"/>
            <a:ext cx="11617377" cy="5651291"/>
          </a:xfrm>
        </p:spPr>
        <p:txBody>
          <a:bodyPr>
            <a:normAutofit/>
          </a:bodyPr>
          <a:lstStyle/>
          <a:p>
            <a:r>
              <a:rPr lang="ru-RU" dirty="0" smtClean="0"/>
              <a:t>появилась новая рекомбинантная </a:t>
            </a:r>
            <a:r>
              <a:rPr lang="ru-RU" dirty="0"/>
              <a:t>линии (HDV-G5b</a:t>
            </a:r>
            <a:r>
              <a:rPr lang="ru-RU" dirty="0" smtClean="0"/>
              <a:t>) в Кыргызстане;</a:t>
            </a:r>
          </a:p>
          <a:p>
            <a:r>
              <a:rPr lang="ru-RU" dirty="0" smtClean="0"/>
              <a:t>разнообразие </a:t>
            </a:r>
            <a:r>
              <a:rPr lang="ru-RU" dirty="0"/>
              <a:t>и широкое распространение HDV в Кыргызстане может быть обусловлено миграционным потоком и перемещением людей, что приводит к появлению новых сложных линий </a:t>
            </a:r>
            <a:r>
              <a:rPr lang="ru-RU" dirty="0" smtClean="0"/>
              <a:t>HDV;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ограниченное </a:t>
            </a:r>
            <a:r>
              <a:rPr lang="ru-RU" dirty="0"/>
              <a:t>распространение некоторых генотипов в определенных районах может быть связано с коренным населением и социокультурными традициями и </a:t>
            </a:r>
            <a:r>
              <a:rPr lang="ru-RU" dirty="0" smtClean="0"/>
              <a:t>верованиями;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дополнительные </a:t>
            </a:r>
            <a:r>
              <a:rPr lang="ru-RU" dirty="0"/>
              <a:t>эпидемиологические </a:t>
            </a:r>
            <a:r>
              <a:rPr lang="ru-RU" dirty="0" smtClean="0"/>
              <a:t>исследования и более </a:t>
            </a:r>
            <a:r>
              <a:rPr lang="ru-RU" dirty="0"/>
              <a:t>подробные молекулярно-эпидемиологические </a:t>
            </a:r>
            <a:r>
              <a:rPr lang="ru-RU" dirty="0" smtClean="0"/>
              <a:t>исследования </a:t>
            </a:r>
            <a:r>
              <a:rPr lang="ru-RU" dirty="0"/>
              <a:t>учитывающие географическое распространение ВГВ/ВГД и социокультурные </a:t>
            </a:r>
            <a:r>
              <a:rPr lang="ru-RU" dirty="0" smtClean="0"/>
              <a:t>различия, </a:t>
            </a:r>
            <a:r>
              <a:rPr lang="ru-RU" dirty="0"/>
              <a:t>могли бы принести </a:t>
            </a:r>
            <a:r>
              <a:rPr lang="ru-RU" dirty="0">
                <a:solidFill>
                  <a:srgbClr val="7030A0"/>
                </a:solidFill>
              </a:rPr>
              <a:t>большую пользу для выяснения корреляции между распространением штаммов Кыргызстана по всему миру и клиническими исходами </a:t>
            </a:r>
            <a:r>
              <a:rPr lang="ru-RU" dirty="0" smtClean="0">
                <a:solidFill>
                  <a:srgbClr val="7030A0"/>
                </a:solidFill>
              </a:rPr>
              <a:t>ВГ</a:t>
            </a:r>
            <a:r>
              <a:rPr lang="en-US" dirty="0" smtClean="0">
                <a:solidFill>
                  <a:srgbClr val="7030A0"/>
                </a:solidFill>
              </a:rPr>
              <a:t>D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9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Планы и рекомендации на будущее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646" y="1825624"/>
            <a:ext cx="10814154" cy="4605155"/>
          </a:xfrm>
        </p:spPr>
        <p:txBody>
          <a:bodyPr/>
          <a:lstStyle/>
          <a:p>
            <a:r>
              <a:rPr lang="ru-RU" dirty="0" smtClean="0"/>
              <a:t>Снизить бремя гепатита В с дельта агентом путем:</a:t>
            </a:r>
          </a:p>
          <a:p>
            <a:pPr lvl="1"/>
            <a:r>
              <a:rPr lang="ru-RU" dirty="0" smtClean="0"/>
              <a:t>продолжения молекулярно-генетических исследований </a:t>
            </a:r>
            <a:r>
              <a:rPr lang="ky-KG" dirty="0" smtClean="0"/>
              <a:t>в странавом масштабе </a:t>
            </a:r>
            <a:r>
              <a:rPr lang="ru-RU" dirty="0" smtClean="0"/>
              <a:t>Кыргызстана для усиления эпидемиологического надзора и контрольных мероприятий</a:t>
            </a:r>
          </a:p>
          <a:p>
            <a:pPr lvl="1"/>
            <a:r>
              <a:rPr lang="ru-RU" dirty="0"/>
              <a:t>о</a:t>
            </a:r>
            <a:r>
              <a:rPr lang="ru-RU" dirty="0" smtClean="0"/>
              <a:t>рганизовать молекулярно-эпидемиологическое исследования парентеральных вирусных гепатитов во </a:t>
            </a:r>
            <a:r>
              <a:rPr lang="ru-RU" dirty="0"/>
              <a:t>всех странах </a:t>
            </a:r>
            <a:r>
              <a:rPr lang="ru-RU" dirty="0" smtClean="0"/>
              <a:t>ЦА, для разработки совместного комплексного плана противодействия ВГ</a:t>
            </a:r>
          </a:p>
          <a:p>
            <a:r>
              <a:rPr lang="ru-RU" dirty="0" smtClean="0"/>
              <a:t>Расширить охват вакцинацией против ВГВ взрослых лиц</a:t>
            </a:r>
          </a:p>
          <a:p>
            <a:r>
              <a:rPr lang="ru-RU" dirty="0" smtClean="0"/>
              <a:t>Усилить вторичную и третичную профилактику ВГ</a:t>
            </a:r>
            <a:r>
              <a:rPr lang="ky-KG" dirty="0" smtClean="0"/>
              <a:t>В и ВГ</a:t>
            </a:r>
            <a:r>
              <a:rPr lang="en-US" dirty="0" smtClean="0"/>
              <a:t>D</a:t>
            </a:r>
            <a:r>
              <a:rPr lang="ru-RU" dirty="0" smtClean="0"/>
              <a:t>, с учетом наличия мутаций в виде раннего развития цирроза и рака печени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4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Материалы и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281" y="1511558"/>
            <a:ext cx="12014719" cy="5150499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ru-RU" sz="3200" dirty="0" smtClean="0"/>
              <a:t>Анализированы </a:t>
            </a:r>
            <a:r>
              <a:rPr lang="ru-RU" sz="3200" dirty="0"/>
              <a:t>данные </a:t>
            </a:r>
            <a:r>
              <a:rPr lang="ru-RU" sz="3200" dirty="0" smtClean="0"/>
              <a:t>больных </a:t>
            </a:r>
            <a:r>
              <a:rPr lang="ru-RU" sz="3200" dirty="0" smtClean="0"/>
              <a:t>с </a:t>
            </a:r>
            <a:r>
              <a:rPr lang="ky-KG" sz="3200" dirty="0" smtClean="0"/>
              <a:t>хроническим </a:t>
            </a:r>
            <a:r>
              <a:rPr lang="ru-RU" sz="3200" dirty="0"/>
              <a:t>Г</a:t>
            </a:r>
            <a:r>
              <a:rPr lang="en-US" sz="3200" dirty="0" smtClean="0"/>
              <a:t>D</a:t>
            </a:r>
            <a:r>
              <a:rPr lang="ru-RU" sz="3200" dirty="0" smtClean="0"/>
              <a:t> </a:t>
            </a:r>
            <a:r>
              <a:rPr lang="ky-KG" sz="3200" dirty="0" smtClean="0"/>
              <a:t>пролеченных </a:t>
            </a:r>
            <a:r>
              <a:rPr lang="ru-RU" sz="2800" dirty="0" smtClean="0"/>
              <a:t>2000-2018 гг.</a:t>
            </a:r>
            <a:r>
              <a:rPr lang="en-US" sz="2800" dirty="0" smtClean="0"/>
              <a:t> </a:t>
            </a:r>
            <a:r>
              <a:rPr lang="ky-KG" sz="2800" dirty="0" smtClean="0"/>
              <a:t>в</a:t>
            </a:r>
            <a:r>
              <a:rPr lang="ru-RU" sz="3200" dirty="0" smtClean="0"/>
              <a:t>:</a:t>
            </a:r>
            <a:endParaRPr lang="ru-RU" sz="3200" dirty="0" smtClean="0"/>
          </a:p>
          <a:p>
            <a:pPr lvl="1"/>
            <a:r>
              <a:rPr lang="ru-RU" sz="2800" dirty="0" smtClean="0"/>
              <a:t>Республиканской клинической инфекционной больнице</a:t>
            </a:r>
          </a:p>
          <a:p>
            <a:pPr lvl="1"/>
            <a:r>
              <a:rPr lang="ky-KG" sz="2800" dirty="0" smtClean="0"/>
              <a:t>медицинском </a:t>
            </a:r>
            <a:r>
              <a:rPr lang="ky-KG" sz="2800" dirty="0" smtClean="0"/>
              <a:t>центре</a:t>
            </a:r>
            <a:r>
              <a:rPr lang="ru-RU" sz="2800" dirty="0" smtClean="0"/>
              <a:t> </a:t>
            </a:r>
            <a:r>
              <a:rPr lang="ru-RU" sz="2800" dirty="0" smtClean="0"/>
              <a:t>ЦАДМИР </a:t>
            </a:r>
            <a:endParaRPr lang="ru-RU" sz="2800" dirty="0"/>
          </a:p>
          <a:p>
            <a:r>
              <a:rPr lang="ru-RU" sz="3200" dirty="0"/>
              <a:t>Генотипическая характеристика возбудителей </a:t>
            </a:r>
            <a:r>
              <a:rPr lang="ru-RU" sz="3200" dirty="0" smtClean="0"/>
              <a:t>Г</a:t>
            </a:r>
            <a:r>
              <a:rPr lang="en-US" sz="3200" dirty="0" smtClean="0"/>
              <a:t>D </a:t>
            </a:r>
            <a:r>
              <a:rPr lang="ru-RU" sz="3200" dirty="0"/>
              <a:t>проведена </a:t>
            </a:r>
            <a:r>
              <a:rPr lang="ru-RU" sz="3200" dirty="0" smtClean="0"/>
              <a:t>методом </a:t>
            </a:r>
            <a:r>
              <a:rPr lang="ru-RU" sz="3200" dirty="0"/>
              <a:t>ПЦР </a:t>
            </a:r>
            <a:r>
              <a:rPr lang="ru-RU" sz="3200" dirty="0" err="1"/>
              <a:t>секвенирования</a:t>
            </a:r>
            <a:r>
              <a:rPr lang="ru-RU" sz="3200" dirty="0"/>
              <a:t>, </a:t>
            </a:r>
            <a:r>
              <a:rPr lang="ru-RU" sz="3200" dirty="0" smtClean="0"/>
              <a:t>специалистами НИИ эпидемиологии </a:t>
            </a:r>
            <a:r>
              <a:rPr lang="ru-RU" sz="3200" dirty="0"/>
              <a:t>и микробиологии </a:t>
            </a:r>
            <a:r>
              <a:rPr lang="ru-RU" sz="3200" dirty="0" smtClean="0"/>
              <a:t>им. </a:t>
            </a:r>
            <a:r>
              <a:rPr lang="ru-RU" sz="3200" dirty="0"/>
              <a:t>Пастера, г. Санкт Петербург.</a:t>
            </a:r>
          </a:p>
          <a:p>
            <a:r>
              <a:rPr lang="ru-RU" sz="3200" dirty="0" smtClean="0"/>
              <a:t>Больные </a:t>
            </a:r>
            <a:r>
              <a:rPr lang="ru-RU" sz="3200" dirty="0"/>
              <a:t>с верифицированным диагнозом «Цирроз печени» были исключены из анализируемой группы.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6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18405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Хронический </a:t>
            </a:r>
            <a:r>
              <a:rPr lang="ky-KG" sz="4000" b="1" dirty="0">
                <a:solidFill>
                  <a:srgbClr val="7030A0"/>
                </a:solidFill>
              </a:rPr>
              <a:t>гепатит </a:t>
            </a:r>
            <a:r>
              <a:rPr lang="en-US" sz="4000" b="1" dirty="0">
                <a:solidFill>
                  <a:srgbClr val="7030A0"/>
                </a:solidFill>
              </a:rPr>
              <a:t>D</a:t>
            </a:r>
            <a:r>
              <a:rPr lang="ky-KG" sz="4000" b="1" dirty="0">
                <a:solidFill>
                  <a:srgbClr val="7030A0"/>
                </a:solidFill>
              </a:rPr>
              <a:t>, </a:t>
            </a:r>
            <a:br>
              <a:rPr lang="ky-KG" sz="4000" b="1" dirty="0">
                <a:solidFill>
                  <a:srgbClr val="7030A0"/>
                </a:solidFill>
              </a:rPr>
            </a:br>
            <a:r>
              <a:rPr lang="ky-KG" sz="4000" b="1" dirty="0">
                <a:solidFill>
                  <a:srgbClr val="7030A0"/>
                </a:solidFill>
              </a:rPr>
              <a:t>распределение по возрасту, </a:t>
            </a:r>
            <a:r>
              <a:rPr lang="en-US" sz="4000" b="1" dirty="0">
                <a:solidFill>
                  <a:srgbClr val="7030A0"/>
                </a:solidFill>
              </a:rPr>
              <a:t>n</a:t>
            </a:r>
            <a:r>
              <a:rPr lang="ru-RU" sz="4000" b="1" dirty="0">
                <a:solidFill>
                  <a:srgbClr val="7030A0"/>
                </a:solidFill>
              </a:rPr>
              <a:t>=343, 2000-2018 гг.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353461"/>
              </p:ext>
            </p:extLst>
          </p:nvPr>
        </p:nvGraphicFramePr>
        <p:xfrm>
          <a:off x="466204" y="139143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3536" y="5916204"/>
            <a:ext cx="1094093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Хронический гепатит В без и с дельта агентом в Кыргызстане (эпидемическая ситуация, клинические особенности). </a:t>
            </a:r>
          </a:p>
          <a:p>
            <a:pPr algn="r">
              <a:lnSpc>
                <a:spcPct val="115000"/>
              </a:lnSpc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Ногойбаева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К.А.,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Тобокалова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С.Т.,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Д.С. </a:t>
            </a:r>
          </a:p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Инфекция и иммунитет.  Санкт Петербург, 2019. – Т.9. – №3 –4.  – С.577–582</a:t>
            </a:r>
          </a:p>
        </p:txBody>
      </p:sp>
    </p:spTree>
    <p:extLst>
      <p:ext uri="{BB962C8B-B14F-4D97-AF65-F5344CB8AC3E}">
        <p14:creationId xmlns:p14="http://schemas.microsoft.com/office/powerpoint/2010/main" val="38330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9368"/>
            <a:ext cx="12192000" cy="864786"/>
          </a:xfrm>
        </p:spPr>
        <p:txBody>
          <a:bodyPr>
            <a:noAutofit/>
          </a:bodyPr>
          <a:lstStyle/>
          <a:p>
            <a:pPr algn="ctr"/>
            <a:r>
              <a:rPr lang="ky-KG" sz="4000" b="1" dirty="0">
                <a:solidFill>
                  <a:srgbClr val="7030A0"/>
                </a:solidFill>
              </a:rPr>
              <a:t>Стадии Г</a:t>
            </a:r>
            <a:r>
              <a:rPr lang="en-US" sz="4000" b="1" dirty="0">
                <a:solidFill>
                  <a:srgbClr val="7030A0"/>
                </a:solidFill>
              </a:rPr>
              <a:t>D</a:t>
            </a:r>
            <a:r>
              <a:rPr lang="ky-KG" sz="4000" b="1" dirty="0">
                <a:solidFill>
                  <a:srgbClr val="7030A0"/>
                </a:solidFill>
              </a:rPr>
              <a:t> при первичном выявлении, </a:t>
            </a:r>
            <a:r>
              <a:rPr lang="en-US" sz="3600" b="1" dirty="0">
                <a:solidFill>
                  <a:srgbClr val="7030A0"/>
                </a:solidFill>
              </a:rPr>
              <a:t>n</a:t>
            </a:r>
            <a:r>
              <a:rPr lang="ru-RU" sz="3600" b="1" dirty="0">
                <a:solidFill>
                  <a:srgbClr val="7030A0"/>
                </a:solidFill>
              </a:rPr>
              <a:t>=343, </a:t>
            </a:r>
            <a:r>
              <a:rPr lang="ru-RU" sz="3600" b="1" dirty="0">
                <a:solidFill>
                  <a:srgbClr val="7030A0"/>
                </a:solidFill>
              </a:rPr>
              <a:t>2000-2018 гг.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35" y="1014154"/>
            <a:ext cx="10401529" cy="4702033"/>
          </a:xfrm>
        </p:spPr>
      </p:pic>
      <p:sp>
        <p:nvSpPr>
          <p:cNvPr id="6" name="Прямоугольник 5"/>
          <p:cNvSpPr/>
          <p:nvPr/>
        </p:nvSpPr>
        <p:spPr>
          <a:xfrm>
            <a:off x="253536" y="5916204"/>
            <a:ext cx="1094093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Хронический гепатит В без и с дельта агентом в Кыргызстане (эпидемическая ситуация, клинические особенности). </a:t>
            </a:r>
          </a:p>
          <a:p>
            <a:pPr algn="r">
              <a:lnSpc>
                <a:spcPct val="115000"/>
              </a:lnSpc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Ногойбаева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К.А.,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Тобокалова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С.Т.,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Д.С. </a:t>
            </a:r>
          </a:p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Инфекция и иммунитет.  Санкт Петербург, 2019. – Т.9. – №3 –4.  – С.577–582</a:t>
            </a:r>
          </a:p>
        </p:txBody>
      </p:sp>
    </p:spTree>
    <p:extLst>
      <p:ext uri="{BB962C8B-B14F-4D97-AF65-F5344CB8AC3E}">
        <p14:creationId xmlns:p14="http://schemas.microsoft.com/office/powerpoint/2010/main" val="15360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3290" y="0"/>
            <a:ext cx="12315290" cy="1325563"/>
          </a:xfrm>
        </p:spPr>
        <p:txBody>
          <a:bodyPr>
            <a:noAutofit/>
          </a:bodyPr>
          <a:lstStyle/>
          <a:p>
            <a:pPr algn="ctr"/>
            <a:r>
              <a:rPr lang="ky-KG" sz="4000" b="1" dirty="0">
                <a:solidFill>
                  <a:srgbClr val="7030A0"/>
                </a:solidFill>
              </a:rPr>
              <a:t>Распределение </a:t>
            </a:r>
            <a:r>
              <a:rPr lang="ky-KG" sz="4000" b="1" dirty="0">
                <a:solidFill>
                  <a:srgbClr val="7030A0"/>
                </a:solidFill>
              </a:rPr>
              <a:t>хронического гепатита </a:t>
            </a:r>
            <a:r>
              <a:rPr lang="en-US" sz="4000" b="1" dirty="0">
                <a:solidFill>
                  <a:srgbClr val="7030A0"/>
                </a:solidFill>
              </a:rPr>
              <a:t>D</a:t>
            </a:r>
            <a:r>
              <a:rPr lang="ky-KG" sz="4000" b="1" dirty="0">
                <a:solidFill>
                  <a:srgbClr val="7030A0"/>
                </a:solidFill>
              </a:rPr>
              <a:t> по активности, </a:t>
            </a:r>
            <a:r>
              <a:rPr lang="ky-KG" sz="4000" b="1" dirty="0">
                <a:solidFill>
                  <a:srgbClr val="7030A0"/>
                </a:solidFill>
              </a:rPr>
              <a:t/>
            </a:r>
            <a:br>
              <a:rPr lang="ky-KG" sz="4000" b="1" dirty="0">
                <a:solidFill>
                  <a:srgbClr val="7030A0"/>
                </a:solidFill>
              </a:rPr>
            </a:br>
            <a:r>
              <a:rPr lang="en-US" sz="4000" b="1" dirty="0">
                <a:solidFill>
                  <a:srgbClr val="7030A0"/>
                </a:solidFill>
              </a:rPr>
              <a:t>n</a:t>
            </a:r>
            <a:r>
              <a:rPr lang="ru-RU" sz="4000" b="1" dirty="0">
                <a:solidFill>
                  <a:srgbClr val="7030A0"/>
                </a:solidFill>
              </a:rPr>
              <a:t>=343, 2000-2018 гг.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48" y="1164876"/>
            <a:ext cx="10222832" cy="4126818"/>
          </a:xfrm>
        </p:spPr>
      </p:pic>
      <p:sp>
        <p:nvSpPr>
          <p:cNvPr id="6" name="Прямоугольник 5"/>
          <p:cNvSpPr/>
          <p:nvPr/>
        </p:nvSpPr>
        <p:spPr>
          <a:xfrm>
            <a:off x="253536" y="5916204"/>
            <a:ext cx="1094093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Хронический гепатит В без и с дельта агентом в Кыргызстане (эпидемическая ситуация, клинические особенности). </a:t>
            </a:r>
          </a:p>
          <a:p>
            <a:pPr algn="r">
              <a:lnSpc>
                <a:spcPct val="115000"/>
              </a:lnSpc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Ногойбаева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К.А.,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Тобокалова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С.Т.,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Д.С. </a:t>
            </a:r>
          </a:p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Инфекция и иммунитет.  Санкт Петербург, 2019. – Т.9. – №3 –4.  – С.577–582</a:t>
            </a:r>
          </a:p>
        </p:txBody>
      </p:sp>
    </p:spTree>
    <p:extLst>
      <p:ext uri="{BB962C8B-B14F-4D97-AF65-F5344CB8AC3E}">
        <p14:creationId xmlns:p14="http://schemas.microsoft.com/office/powerpoint/2010/main" val="424471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3016" y="77449"/>
            <a:ext cx="12183438" cy="1116409"/>
          </a:xfrm>
        </p:spPr>
        <p:txBody>
          <a:bodyPr>
            <a:noAutofit/>
          </a:bodyPr>
          <a:lstStyle/>
          <a:p>
            <a:pPr algn="ctr"/>
            <a:r>
              <a:rPr lang="ky-KG" sz="4000" b="1" dirty="0">
                <a:solidFill>
                  <a:srgbClr val="7030A0"/>
                </a:solidFill>
              </a:rPr>
              <a:t>Семиотика </a:t>
            </a:r>
            <a:r>
              <a:rPr lang="ru-RU" sz="4000" b="1" dirty="0">
                <a:solidFill>
                  <a:srgbClr val="7030A0"/>
                </a:solidFill>
              </a:rPr>
              <a:t>хронического </a:t>
            </a:r>
            <a:r>
              <a:rPr lang="ky-KG" sz="4000" b="1" dirty="0">
                <a:solidFill>
                  <a:srgbClr val="7030A0"/>
                </a:solidFill>
              </a:rPr>
              <a:t>гепатита </a:t>
            </a:r>
            <a:r>
              <a:rPr lang="en-US" sz="4000" b="1" dirty="0">
                <a:solidFill>
                  <a:srgbClr val="7030A0"/>
                </a:solidFill>
              </a:rPr>
              <a:t>D</a:t>
            </a:r>
            <a:r>
              <a:rPr lang="ky-KG" sz="4000" b="1" dirty="0">
                <a:solidFill>
                  <a:srgbClr val="7030A0"/>
                </a:solidFill>
              </a:rPr>
              <a:t> в зависимости от активности болезни, </a:t>
            </a:r>
            <a:r>
              <a:rPr lang="en-US" sz="4000" b="1" dirty="0">
                <a:solidFill>
                  <a:srgbClr val="7030A0"/>
                </a:solidFill>
              </a:rPr>
              <a:t>n</a:t>
            </a:r>
            <a:r>
              <a:rPr lang="ru-RU" sz="4000" b="1" dirty="0">
                <a:solidFill>
                  <a:srgbClr val="7030A0"/>
                </a:solidFill>
              </a:rPr>
              <a:t>=327, 2000-2018 </a:t>
            </a:r>
            <a:r>
              <a:rPr lang="ru-RU" sz="4000" b="1" dirty="0">
                <a:solidFill>
                  <a:srgbClr val="7030A0"/>
                </a:solidFill>
              </a:rPr>
              <a:t>гг.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214849"/>
              </p:ext>
            </p:extLst>
          </p:nvPr>
        </p:nvGraphicFramePr>
        <p:xfrm>
          <a:off x="382385" y="1193857"/>
          <a:ext cx="10838412" cy="4492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3536" y="5916204"/>
            <a:ext cx="1094093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Хронический гепатит В без и с дельта агентом в Кыргызстане (эпидемическая ситуация, клинические особенности). </a:t>
            </a:r>
          </a:p>
          <a:p>
            <a:pPr algn="r">
              <a:lnSpc>
                <a:spcPct val="115000"/>
              </a:lnSpc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Ногойбаева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К.А.,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Тобокалова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С.Т.,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Д.С. </a:t>
            </a:r>
          </a:p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Инфекция и иммунитет.  Санкт Петербург, 2019. – Т.9. – №3 –4.  – С.577–582</a:t>
            </a:r>
          </a:p>
        </p:txBody>
      </p:sp>
    </p:spTree>
    <p:extLst>
      <p:ext uri="{BB962C8B-B14F-4D97-AF65-F5344CB8AC3E}">
        <p14:creationId xmlns:p14="http://schemas.microsoft.com/office/powerpoint/2010/main" val="38525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111560" y="128820"/>
            <a:ext cx="12308440" cy="702454"/>
          </a:xfrm>
        </p:spPr>
        <p:txBody>
          <a:bodyPr>
            <a:noAutofit/>
          </a:bodyPr>
          <a:lstStyle/>
          <a:p>
            <a:pPr algn="r"/>
            <a:r>
              <a:rPr lang="ky-KG" sz="4000" b="1" dirty="0">
                <a:solidFill>
                  <a:srgbClr val="7030A0"/>
                </a:solidFill>
              </a:rPr>
              <a:t>продолжение</a:t>
            </a:r>
            <a:endParaRPr lang="ru-RU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495508"/>
              </p:ext>
            </p:extLst>
          </p:nvPr>
        </p:nvGraphicFramePr>
        <p:xfrm>
          <a:off x="466203" y="831274"/>
          <a:ext cx="10515600" cy="497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3536" y="5916204"/>
            <a:ext cx="1094093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Хронический гепатит В без и с дельта агентом в Кыргызстане (эпидемическая ситуация, клинические особенности). </a:t>
            </a:r>
          </a:p>
          <a:p>
            <a:pPr algn="r">
              <a:lnSpc>
                <a:spcPct val="115000"/>
              </a:lnSpc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Ногойбаева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К.А.,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Тобокалова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С.Т.,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Д.С. </a:t>
            </a:r>
          </a:p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Инфекция и иммунитет.  Санкт Петербург, 2019. – Т.9. – №3 –4.  – С.577–582</a:t>
            </a:r>
          </a:p>
        </p:txBody>
      </p:sp>
    </p:spTree>
    <p:extLst>
      <p:ext uri="{BB962C8B-B14F-4D97-AF65-F5344CB8AC3E}">
        <p14:creationId xmlns:p14="http://schemas.microsoft.com/office/powerpoint/2010/main" val="228593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65913"/>
            <a:ext cx="12192000" cy="1325563"/>
          </a:xfrm>
        </p:spPr>
        <p:txBody>
          <a:bodyPr>
            <a:noAutofit/>
          </a:bodyPr>
          <a:lstStyle/>
          <a:p>
            <a:pPr algn="r"/>
            <a:r>
              <a:rPr lang="ky-KG" sz="4000" b="1" dirty="0">
                <a:solidFill>
                  <a:srgbClr val="7030A0"/>
                </a:solidFill>
              </a:rPr>
              <a:t>продолжение</a:t>
            </a:r>
            <a:endParaRPr lang="ru-RU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047934"/>
              </p:ext>
            </p:extLst>
          </p:nvPr>
        </p:nvGraphicFramePr>
        <p:xfrm>
          <a:off x="634212" y="147817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3536" y="5916204"/>
            <a:ext cx="1094093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Хронический гепатит В без и с дельта агентом в Кыргызстане (эпидемическая ситуация, клинические особенности). </a:t>
            </a:r>
          </a:p>
          <a:p>
            <a:pPr algn="r">
              <a:lnSpc>
                <a:spcPct val="115000"/>
              </a:lnSpc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Ногойбаева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К.А.,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Тобокалова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С.Т.,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Д.С. </a:t>
            </a:r>
          </a:p>
          <a:p>
            <a:pPr algn="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Инфекция и иммунитет.  Санкт Петербург, 2019. – Т.9. – №3 –4.  – С.577–582</a:t>
            </a:r>
          </a:p>
        </p:txBody>
      </p:sp>
    </p:spTree>
    <p:extLst>
      <p:ext uri="{BB962C8B-B14F-4D97-AF65-F5344CB8AC3E}">
        <p14:creationId xmlns:p14="http://schemas.microsoft.com/office/powerpoint/2010/main" val="18339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2082</Words>
  <Application>Microsoft Office PowerPoint</Application>
  <PresentationFormat>Широкоэкранный</PresentationFormat>
  <Paragraphs>277</Paragraphs>
  <Slides>25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Тема Office</vt:lpstr>
      <vt:lpstr>Вирусный гепатит В с дельта агентом,  Кыргызская Республика </vt:lpstr>
      <vt:lpstr>План презентации</vt:lpstr>
      <vt:lpstr>Материалы и методы</vt:lpstr>
      <vt:lpstr>Хронический гепатит D,  распределение по возрасту, n=343, 2000-2018 гг.</vt:lpstr>
      <vt:lpstr>Стадии ГD при первичном выявлении, n=343, 2000-2018 гг.</vt:lpstr>
      <vt:lpstr>Распределение хронического гепатита D по активности,  n=343, 2000-2018 гг.</vt:lpstr>
      <vt:lpstr>Семиотика хронического гепатита D в зависимости от активности болезни, n=327, 2000-2018 гг. </vt:lpstr>
      <vt:lpstr>продолжение</vt:lpstr>
      <vt:lpstr>продолжение</vt:lpstr>
      <vt:lpstr>Показатели вирусной нагрузки HBV и HDV,  хронический гепатит D, n=278, 2000-2018 гг. </vt:lpstr>
      <vt:lpstr>Плотность печени по фиброэластографии,  хронический гепатит D, n=196, 2000-2018 гг. </vt:lpstr>
      <vt:lpstr>Генотипическая характеристика вируса гепатита В (HBV),  Кыргызстан, n=64</vt:lpstr>
      <vt:lpstr>Расположение изолятов HBV из Кыргызстана  в международной базе GenBank, n=64</vt:lpstr>
      <vt:lpstr>Генотипическая характеристика вируса гепатита D (HDV), Кыргызстан, n=64</vt:lpstr>
      <vt:lpstr>Расположение изолятов HDV из Кыргызстана  в международной базе GenBank, n=64</vt:lpstr>
      <vt:lpstr>«Глобальное распространение и естественная рекомбинация вируса гепатита D: влияние новых HDV в Кыргызстане на клинические исходы»</vt:lpstr>
      <vt:lpstr>Презентация PowerPoint</vt:lpstr>
      <vt:lpstr>Скорость рекомбинации</vt:lpstr>
      <vt:lpstr>Клинически значимые мутации HBV, Кыргызстан, n=17</vt:lpstr>
      <vt:lpstr>Распределение мутации HBV в зависимости от генотипической картины возбудителей, n=62, 2000-2018 гг. </vt:lpstr>
      <vt:lpstr>Динамика болезни в зависимости от генотипической картины возбудителей, n=53, 2018 гг. </vt:lpstr>
      <vt:lpstr>ВЫВОДЫ</vt:lpstr>
      <vt:lpstr>ВЫВОДЫ</vt:lpstr>
      <vt:lpstr>Выводы исследователей с Шанхайского университета </vt:lpstr>
      <vt:lpstr>Планы и рекомендации на будущее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ВИРУСНЫЙ ГЕПАТИТ D В КЫРГЫЗСКОЙ РЕСПУБЛИКЕ  (ЭПИДЕМИОЛОГИЯ, КЛИНИКА, ЛЕЧЕНИЕ)</dc:title>
  <dc:creator>Пользователь</dc:creator>
  <cp:lastModifiedBy>Айсулуу</cp:lastModifiedBy>
  <cp:revision>295</cp:revision>
  <dcterms:created xsi:type="dcterms:W3CDTF">2020-05-08T13:18:52Z</dcterms:created>
  <dcterms:modified xsi:type="dcterms:W3CDTF">2022-11-15T20:43:19Z</dcterms:modified>
</cp:coreProperties>
</file>