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86" r:id="rId5"/>
  </p:sldMasterIdLst>
  <p:notesMasterIdLst>
    <p:notesMasterId r:id="rId27"/>
  </p:notesMasterIdLst>
  <p:sldIdLst>
    <p:sldId id="10704720" r:id="rId6"/>
    <p:sldId id="266" r:id="rId7"/>
    <p:sldId id="267" r:id="rId8"/>
    <p:sldId id="268" r:id="rId9"/>
    <p:sldId id="273" r:id="rId10"/>
    <p:sldId id="269" r:id="rId11"/>
    <p:sldId id="271" r:id="rId12"/>
    <p:sldId id="10704744" r:id="rId13"/>
    <p:sldId id="274" r:id="rId14"/>
    <p:sldId id="10704743" r:id="rId15"/>
    <p:sldId id="275" r:id="rId16"/>
    <p:sldId id="277" r:id="rId17"/>
    <p:sldId id="276" r:id="rId18"/>
    <p:sldId id="278" r:id="rId19"/>
    <p:sldId id="279" r:id="rId20"/>
    <p:sldId id="280" r:id="rId21"/>
    <p:sldId id="10704742" r:id="rId22"/>
    <p:sldId id="265" r:id="rId23"/>
    <p:sldId id="270" r:id="rId24"/>
    <p:sldId id="282" r:id="rId25"/>
    <p:sldId id="10704741"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778" autoAdjust="0"/>
  </p:normalViewPr>
  <p:slideViewPr>
    <p:cSldViewPr snapToGrid="0" showGuides="1">
      <p:cViewPr varScale="1">
        <p:scale>
          <a:sx n="98" d="100"/>
          <a:sy n="98" d="100"/>
        </p:scale>
        <p:origin x="101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1076;&#1083;&#1103;%20&#1090;&#1077;&#1079;&#1080;&#1089;&#1072;%20(version%201).xlsb.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1044;&#1080;&#1089;&#1089;&#1077;&#1088;&#1090;&#1072;&#1094;&#1080;&#1103;\&#1050;&#1085;&#1080;&#1075;&#1072;11.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E:\&#1044;&#1080;&#1089;&#1089;&#1077;&#1088;&#1090;&#1072;&#1094;&#1080;&#1103;\&#1050;&#1085;&#1080;&#1075;&#1072;11.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E:\&#1044;&#1080;&#1089;&#1089;&#1077;&#1088;&#1090;&#1072;&#1094;&#1080;&#1103;\&#1050;&#1085;&#1080;&#1075;&#1072;11.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E:\&#1044;&#1080;&#1089;&#1089;&#1077;&#1088;&#1090;&#1072;&#1094;&#1080;&#1103;\&#1050;&#1085;&#1080;&#1075;&#1072;11.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E:\&#1044;&#1080;&#1089;&#1089;&#1077;&#1088;&#1090;&#1072;&#1094;&#1080;&#1103;\&#1050;&#1085;&#1080;&#1075;&#1072;11.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E:\&#1057;&#1090;&#1072;&#1090;&#1100;&#1103;%20&#1087;&#1086;%20&#1080;&#1084;&#1084;&#1091;&#1085;&#1080;&#1090;&#1077;&#1090;&#1091;\&#1088;&#1080;&#1089;&#1091;&#1085;&#1082;&#1080;%201.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F:\&#1076;&#1083;&#1103;%20&#1090;&#1077;&#1079;&#1080;&#1089;&#1072;%20(version%201).xlsb.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1076;&#1083;&#1103;%20&#1090;&#1077;&#1079;&#1080;&#1089;&#1072;%20(version%201).xls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6.xml.rels><?xml version="1.0" encoding="UTF-8" standalone="yes"?>
<Relationships xmlns="http://schemas.openxmlformats.org/package/2006/relationships"><Relationship Id="rId3" Type="http://schemas.openxmlformats.org/officeDocument/2006/relationships/oleObject" Target="file:///D:\&#1050;&#1085;&#1080;&#1075;&#1072;11.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F:\&#1076;&#1083;&#1103;%20&#1090;&#1077;&#1079;&#1080;&#1089;&#1072;%20(version%201).xlsb.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E:\&#1044;&#1080;&#1089;&#1089;&#1077;&#1088;&#1090;&#1072;&#1094;&#1080;&#1103;\&#1050;&#1085;&#1080;&#1075;&#1072;11.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80223667693701E-2"/>
          <c:y val="2.1379171188264399E-2"/>
          <c:w val="0.91108885845790999"/>
          <c:h val="0.80271332633778403"/>
        </c:manualLayout>
      </c:layout>
      <c:lineChart>
        <c:grouping val="standard"/>
        <c:varyColors val="0"/>
        <c:ser>
          <c:idx val="0"/>
          <c:order val="0"/>
          <c:tx>
            <c:strRef>
              <c:f>Лист1!$I$337</c:f>
              <c:strCache>
                <c:ptCount val="1"/>
                <c:pt idx="0">
                  <c:v>AHB (RF)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2"/>
              <c:layout>
                <c:manualLayout>
                  <c:x val="-3.2977973341567601E-2"/>
                  <c:y val="2.3125374253591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45-46C0-B470-E62C4B8A70F0}"/>
                </c:ext>
              </c:extLst>
            </c:dLbl>
            <c:dLbl>
              <c:idx val="3"/>
              <c:layout>
                <c:manualLayout>
                  <c:x val="-2.9709999485358501E-2"/>
                  <c:y val="3.0232694793747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45-46C0-B470-E62C4B8A70F0}"/>
                </c:ext>
              </c:extLst>
            </c:dLbl>
            <c:dLbl>
              <c:idx val="4"/>
              <c:layout>
                <c:manualLayout>
                  <c:x val="-2.9709999485358501E-2"/>
                  <c:y val="3.378635506382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45-46C0-B470-E62C4B8A70F0}"/>
                </c:ext>
              </c:extLst>
            </c:dLbl>
            <c:dLbl>
              <c:idx val="6"/>
              <c:layout>
                <c:manualLayout>
                  <c:x val="-3.4054737355122697E-2"/>
                  <c:y val="5.63726821165609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45-46C0-B470-E62C4B8A70F0}"/>
                </c:ext>
              </c:extLst>
            </c:dLbl>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accent6"/>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Лист1!$H$338:$H$356</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Лист1!$I$338:$I$356</c:f>
              <c:numCache>
                <c:formatCode>0.0</c:formatCode>
                <c:ptCount val="19"/>
                <c:pt idx="0">
                  <c:v>7</c:v>
                </c:pt>
                <c:pt idx="1">
                  <c:v>5.3</c:v>
                </c:pt>
                <c:pt idx="2">
                  <c:v>4</c:v>
                </c:pt>
                <c:pt idx="3">
                  <c:v>2.7</c:v>
                </c:pt>
                <c:pt idx="4">
                  <c:v>2.2000000000000002</c:v>
                </c:pt>
                <c:pt idx="5">
                  <c:v>1.7</c:v>
                </c:pt>
                <c:pt idx="6">
                  <c:v>1.4</c:v>
                </c:pt>
                <c:pt idx="7">
                  <c:v>1.3</c:v>
                </c:pt>
                <c:pt idx="8">
                  <c:v>1.3</c:v>
                </c:pt>
                <c:pt idx="9">
                  <c:v>1.1000000000000001</c:v>
                </c:pt>
                <c:pt idx="10">
                  <c:v>0.9</c:v>
                </c:pt>
                <c:pt idx="11">
                  <c:v>0.5</c:v>
                </c:pt>
                <c:pt idx="12">
                  <c:v>0.7</c:v>
                </c:pt>
                <c:pt idx="13">
                  <c:v>0.6</c:v>
                </c:pt>
                <c:pt idx="14">
                  <c:v>0.4</c:v>
                </c:pt>
                <c:pt idx="15">
                  <c:v>0.3</c:v>
                </c:pt>
                <c:pt idx="16">
                  <c:v>0.3</c:v>
                </c:pt>
                <c:pt idx="17">
                  <c:v>0.3</c:v>
                </c:pt>
                <c:pt idx="18">
                  <c:v>0.3</c:v>
                </c:pt>
              </c:numCache>
            </c:numRef>
          </c:val>
          <c:smooth val="0"/>
          <c:extLst>
            <c:ext xmlns:c16="http://schemas.microsoft.com/office/drawing/2014/chart" uri="{C3380CC4-5D6E-409C-BE32-E72D297353CC}">
              <c16:uniqueId val="{00000004-A945-46C0-B470-E62C4B8A70F0}"/>
            </c:ext>
          </c:extLst>
        </c:ser>
        <c:ser>
          <c:idx val="1"/>
          <c:order val="1"/>
          <c:tx>
            <c:strRef>
              <c:f>Лист1!$J$337</c:f>
              <c:strCache>
                <c:ptCount val="1"/>
                <c:pt idx="0">
                  <c:v>AHB (NWFD)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5"/>
              <c:layout>
                <c:manualLayout>
                  <c:x val="-3.1343986413463101E-2"/>
                  <c:y val="2.3125374253591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45-46C0-B470-E62C4B8A70F0}"/>
                </c:ext>
              </c:extLst>
            </c:dLbl>
            <c:dLbl>
              <c:idx val="7"/>
              <c:layout>
                <c:manualLayout>
                  <c:x val="-3.5666600669113702E-2"/>
                  <c:y val="4.285003167707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45-46C0-B470-E62C4B8A70F0}"/>
                </c:ext>
              </c:extLst>
            </c:dLbl>
            <c:dLbl>
              <c:idx val="8"/>
              <c:layout>
                <c:manualLayout>
                  <c:x val="-4.2114053925077603E-2"/>
                  <c:y val="4.96113568968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45-46C0-B470-E62C4B8A70F0}"/>
                </c:ext>
              </c:extLst>
            </c:dLbl>
            <c:dLbl>
              <c:idx val="9"/>
              <c:layout>
                <c:manualLayout>
                  <c:x val="-3.78799341258814E-2"/>
                  <c:y val="1.95717139835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45-46C0-B470-E62C4B8A70F0}"/>
                </c:ext>
              </c:extLst>
            </c:dLbl>
            <c:dLbl>
              <c:idx val="10"/>
              <c:layout>
                <c:manualLayout>
                  <c:x val="-2.3174051772940199E-2"/>
                  <c:y val="1.95717139835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45-46C0-B470-E62C4B8A70F0}"/>
                </c:ext>
              </c:extLst>
            </c:dLbl>
            <c:dLbl>
              <c:idx val="11"/>
              <c:layout>
                <c:manualLayout>
                  <c:x val="-1.43088375153186E-2"/>
                  <c:y val="1.589198053340419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6104621351731399E-2"/>
                      <c:h val="6.0358935863240197E-2"/>
                    </c:manualLayout>
                  </c15:layout>
                </c:ext>
                <c:ext xmlns:c16="http://schemas.microsoft.com/office/drawing/2014/chart" uri="{C3380CC4-5D6E-409C-BE32-E72D297353CC}">
                  <c16:uniqueId val="{0000000A-A945-46C0-B470-E62C4B8A70F0}"/>
                </c:ext>
              </c:extLst>
            </c:dLbl>
            <c:dLbl>
              <c:idx val="12"/>
              <c:layout>
                <c:manualLayout>
                  <c:x val="-2.1159826430662301E-2"/>
                  <c:y val="1.76512557449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945-46C0-B470-E62C4B8A70F0}"/>
                </c:ext>
              </c:extLst>
            </c:dLbl>
            <c:dLbl>
              <c:idx val="13"/>
              <c:layout>
                <c:manualLayout>
                  <c:x val="-2.5995418230543701E-2"/>
                  <c:y val="3.00660813581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45-46C0-B470-E62C4B8A70F0}"/>
                </c:ext>
              </c:extLst>
            </c:dLbl>
            <c:dLbl>
              <c:idx val="14"/>
              <c:layout>
                <c:manualLayout>
                  <c:x val="-3.0831010030425099E-2"/>
                  <c:y val="1.8135446264908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45-46C0-B470-E62C4B8A70F0}"/>
                </c:ext>
              </c:extLst>
            </c:dLbl>
            <c:dLbl>
              <c:idx val="15"/>
              <c:layout>
                <c:manualLayout>
                  <c:x val="-3.0831010030424998E-2"/>
                  <c:y val="2.3673956584863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945-46C0-B470-E62C4B8A70F0}"/>
                </c:ext>
              </c:extLst>
            </c:dLbl>
            <c:dLbl>
              <c:idx val="16"/>
              <c:layout>
                <c:manualLayout>
                  <c:x val="-2.7433224552329102E-2"/>
                  <c:y val="3.0804692110759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45-46C0-B470-E62C4B8A70F0}"/>
                </c:ext>
              </c:extLst>
            </c:dLbl>
            <c:dLbl>
              <c:idx val="17"/>
              <c:layout>
                <c:manualLayout>
                  <c:x val="-2.6082467047520302E-2"/>
                  <c:y val="3.1173878929960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945-46C0-B470-E62C4B8A70F0}"/>
                </c:ext>
              </c:extLst>
            </c:dLbl>
            <c:dLbl>
              <c:idx val="18"/>
              <c:layout>
                <c:manualLayout>
                  <c:x val="-2.4051412093797901E-2"/>
                  <c:y val="2.93273812375886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45-46C0-B470-E62C4B8A70F0}"/>
                </c:ext>
              </c:extLst>
            </c:dLbl>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accent5"/>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Лист1!$H$338:$H$356</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Лист1!$J$338:$J$356</c:f>
              <c:numCache>
                <c:formatCode>0.0</c:formatCode>
                <c:ptCount val="19"/>
                <c:pt idx="0">
                  <c:v>8.4</c:v>
                </c:pt>
                <c:pt idx="1">
                  <c:v>6.4</c:v>
                </c:pt>
                <c:pt idx="2">
                  <c:v>4.3</c:v>
                </c:pt>
                <c:pt idx="3">
                  <c:v>3.2</c:v>
                </c:pt>
                <c:pt idx="4">
                  <c:v>2.7</c:v>
                </c:pt>
                <c:pt idx="5">
                  <c:v>1.6</c:v>
                </c:pt>
                <c:pt idx="6">
                  <c:v>1.7</c:v>
                </c:pt>
                <c:pt idx="7">
                  <c:v>1.3</c:v>
                </c:pt>
                <c:pt idx="8">
                  <c:v>1.2</c:v>
                </c:pt>
                <c:pt idx="9">
                  <c:v>0.7</c:v>
                </c:pt>
                <c:pt idx="10">
                  <c:v>0.6</c:v>
                </c:pt>
                <c:pt idx="11">
                  <c:v>0.5</c:v>
                </c:pt>
                <c:pt idx="12">
                  <c:v>0.4</c:v>
                </c:pt>
                <c:pt idx="13">
                  <c:v>0.5</c:v>
                </c:pt>
                <c:pt idx="14">
                  <c:v>0.3</c:v>
                </c:pt>
                <c:pt idx="15">
                  <c:v>0.3</c:v>
                </c:pt>
                <c:pt idx="16">
                  <c:v>0.3</c:v>
                </c:pt>
                <c:pt idx="17">
                  <c:v>0.4</c:v>
                </c:pt>
                <c:pt idx="18">
                  <c:v>0.3</c:v>
                </c:pt>
              </c:numCache>
            </c:numRef>
          </c:val>
          <c:smooth val="0"/>
          <c:extLst>
            <c:ext xmlns:c16="http://schemas.microsoft.com/office/drawing/2014/chart" uri="{C3380CC4-5D6E-409C-BE32-E72D297353CC}">
              <c16:uniqueId val="{00000012-A945-46C0-B470-E62C4B8A70F0}"/>
            </c:ext>
          </c:extLst>
        </c:ser>
        <c:dLbls>
          <c:showLegendKey val="0"/>
          <c:showVal val="1"/>
          <c:showCatName val="0"/>
          <c:showSerName val="0"/>
          <c:showPercent val="0"/>
          <c:showBubbleSize val="0"/>
        </c:dLbls>
        <c:marker val="1"/>
        <c:smooth val="0"/>
        <c:axId val="113262592"/>
        <c:axId val="113264128"/>
      </c:lineChart>
      <c:catAx>
        <c:axId val="11326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13264128"/>
        <c:crosses val="autoZero"/>
        <c:auto val="1"/>
        <c:lblAlgn val="ctr"/>
        <c:lblOffset val="100"/>
        <c:noMultiLvlLbl val="0"/>
      </c:catAx>
      <c:valAx>
        <c:axId val="113264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r>
                  <a:rPr lang="en-US"/>
                  <a:t>per 100 thnd persons</a:t>
                </a:r>
              </a:p>
            </c:rich>
          </c:tx>
          <c:overlay val="0"/>
          <c:spPr>
            <a:noFill/>
            <a:ln>
              <a:noFill/>
            </a:ln>
            <a:effectLst/>
          </c:spPr>
          <c:txPr>
            <a:bodyPr rot="-54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13262592"/>
        <c:crosses val="autoZero"/>
        <c:crossBetween val="between"/>
      </c:valAx>
      <c:spPr>
        <a:noFill/>
        <a:ln>
          <a:noFill/>
        </a:ln>
        <a:effectLst/>
      </c:spPr>
    </c:plotArea>
    <c:legend>
      <c:legendPos val="b"/>
      <c:layout>
        <c:manualLayout>
          <c:xMode val="edge"/>
          <c:yMode val="edge"/>
          <c:x val="0.22311668383629599"/>
          <c:y val="0.93266444252816705"/>
          <c:w val="0.55681622253759899"/>
          <c:h val="6.1743353748076102E-2"/>
        </c:manualLayout>
      </c:layout>
      <c:overlay val="0"/>
      <c:spPr>
        <a:noFill/>
        <a:ln>
          <a:noFill/>
        </a:ln>
        <a:effectLst/>
      </c:spPr>
      <c:txPr>
        <a:bodyPr rot="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legend>
    <c:plotVisOnly val="1"/>
    <c:dispBlanksAs val="gap"/>
    <c:showDLblsOverMax val="0"/>
    <c:extLst>
      <c:ext uri="{0b15fc19-7d7d-44ad-8c2d-2c3a37ce22c3}">
        <chartProps xmlns="https://web.wps.cn/et/2018/main" chartId="{dc601f88-04dc-439e-a566-2085c969014c}"/>
      </c:ext>
    </c:extLst>
  </c:chart>
  <c:spPr>
    <a:noFill/>
    <a:ln>
      <a:noFill/>
    </a:ln>
    <a:effectLst/>
  </c:spPr>
  <c:txPr>
    <a:bodyPr/>
    <a:lstStyle/>
    <a:p>
      <a:pPr>
        <a:defRPr lang="ru-RU" sz="1200" b="1" i="0" baseline="0">
          <a:solidFill>
            <a:schemeClr val="tx1"/>
          </a:solidFill>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8B35-4378-ACF8-C2E3D8052FEE}"/>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8B35-4378-ACF8-C2E3D8052FEE}"/>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8B35-4378-ACF8-C2E3D8052FEE}"/>
              </c:ext>
            </c:extLst>
          </c:dPt>
          <c:dLbls>
            <c:spPr>
              <a:noFill/>
              <a:ln>
                <a:noFill/>
              </a:ln>
              <a:effectLst/>
            </c:spPr>
            <c:txPr>
              <a:bodyPr rot="0" spcFirstLastPara="1" vertOverflow="ellipsis" vert="horz" wrap="square" lIns="38100" tIns="19050" rIns="38100" bIns="19050" anchor="ctr" anchorCtr="1"/>
              <a:lstStyle/>
              <a:p>
                <a:pPr>
                  <a:defRPr lang="ru-RU" sz="16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Лист1!$N$22:$N$24</c:f>
              <c:strCache>
                <c:ptCount val="3"/>
                <c:pt idx="0">
                  <c:v>18-19 years </c:v>
                </c:pt>
                <c:pt idx="1">
                  <c:v>20-29 years</c:v>
                </c:pt>
                <c:pt idx="2">
                  <c:v>30-36 years</c:v>
                </c:pt>
              </c:strCache>
            </c:strRef>
          </c:cat>
          <c:val>
            <c:numRef>
              <c:f>Лист1!$O$22:$O$24</c:f>
              <c:numCache>
                <c:formatCode>0.0</c:formatCode>
                <c:ptCount val="3"/>
                <c:pt idx="0">
                  <c:v>19.309999999999999</c:v>
                </c:pt>
                <c:pt idx="1">
                  <c:v>79.7</c:v>
                </c:pt>
                <c:pt idx="2">
                  <c:v>1</c:v>
                </c:pt>
              </c:numCache>
            </c:numRef>
          </c:val>
          <c:extLst>
            <c:ext xmlns:c16="http://schemas.microsoft.com/office/drawing/2014/chart" uri="{C3380CC4-5D6E-409C-BE32-E72D297353CC}">
              <c16:uniqueId val="{00000006-8B35-4378-ACF8-C2E3D8052FEE}"/>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600" b="1" i="0" u="none" strike="noStrike" kern="1200" baseline="0">
              <a:solidFill>
                <a:schemeClr val="tx1"/>
              </a:solidFill>
              <a:latin typeface="+mn-lt"/>
              <a:ea typeface="+mn-ea"/>
              <a:cs typeface="+mn-cs"/>
            </a:defRPr>
          </a:pPr>
          <a:endParaRPr lang="ru-RU"/>
        </a:p>
      </c:txPr>
    </c:legend>
    <c:plotVisOnly val="1"/>
    <c:dispBlanksAs val="zero"/>
    <c:showDLblsOverMax val="0"/>
    <c:extLst>
      <c:ext uri="{0b15fc19-7d7d-44ad-8c2d-2c3a37ce22c3}">
        <chartProps xmlns="https://web.wps.cn/et/2018/main" chartId="{16e20047-7a2f-4812-ad63-4b187956ce21}"/>
      </c:ext>
    </c:extLst>
  </c:chart>
  <c:spPr>
    <a:noFill/>
    <a:ln>
      <a:noFill/>
    </a:ln>
    <a:effectLst/>
  </c:spPr>
  <c:txPr>
    <a:bodyPr/>
    <a:lstStyle/>
    <a:p>
      <a:pPr>
        <a:defRPr lang="ru-RU" sz="1600" b="1" i="0" baseline="0">
          <a:solidFill>
            <a:schemeClr val="tx1"/>
          </a:solidFill>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ru-RU" sz="1920" b="1" i="0" u="none" strike="noStrike" kern="1200" spc="0" baseline="0">
                <a:solidFill>
                  <a:schemeClr val="tx1"/>
                </a:solidFill>
                <a:latin typeface="+mn-lt"/>
                <a:ea typeface="+mn-ea"/>
                <a:cs typeface="+mn-cs"/>
              </a:defRPr>
            </a:pPr>
            <a:r>
              <a:rPr lang="en-US">
                <a:solidFill>
                  <a:schemeClr val="accent5">
                    <a:lumMod val="50000"/>
                  </a:schemeClr>
                </a:solidFill>
              </a:rPr>
              <a:t>Vaccination status </a:t>
            </a:r>
          </a:p>
          <a:p>
            <a:pPr>
              <a:defRPr/>
            </a:pPr>
            <a:r>
              <a:rPr lang="en-US">
                <a:solidFill>
                  <a:schemeClr val="accent5">
                    <a:lumMod val="50000"/>
                  </a:schemeClr>
                </a:solidFill>
              </a:rPr>
              <a:t>(n = 409)</a:t>
            </a:r>
          </a:p>
        </c:rich>
      </c:tx>
      <c:overlay val="0"/>
      <c:spPr>
        <a:noFill/>
        <a:ln>
          <a:noFill/>
        </a:ln>
        <a:effectLst/>
      </c:spPr>
      <c:txPr>
        <a:bodyPr rot="0" spcFirstLastPara="1" vertOverflow="ellipsis" vert="horz" wrap="square" anchor="ctr" anchorCtr="1"/>
        <a:lstStyle/>
        <a:p>
          <a:pPr>
            <a:defRPr lang="ru-RU" sz="1920" b="1" i="0" u="none" strike="noStrike" kern="1200" spc="0" baseline="0">
              <a:solidFill>
                <a:schemeClr val="tx1"/>
              </a:solidFill>
              <a:latin typeface="+mn-lt"/>
              <a:ea typeface="+mn-ea"/>
              <a:cs typeface="+mn-cs"/>
            </a:defRPr>
          </a:pPr>
          <a:endParaRPr lang="ru-RU"/>
        </a:p>
      </c:txPr>
    </c:title>
    <c:autoTitleDeleted val="0"/>
    <c:plotArea>
      <c:layout/>
      <c:doughnutChart>
        <c:varyColors val="1"/>
        <c:ser>
          <c:idx val="0"/>
          <c:order val="0"/>
          <c:dPt>
            <c:idx val="0"/>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1-B0F1-43D4-AF0B-CAF3E447D9E7}"/>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B0F1-43D4-AF0B-CAF3E447D9E7}"/>
              </c:ext>
            </c:extLst>
          </c:dPt>
          <c:dLbls>
            <c:spPr>
              <a:noFill/>
              <a:ln>
                <a:noFill/>
              </a:ln>
              <a:effectLst/>
            </c:spPr>
            <c:txPr>
              <a:bodyPr rot="0" spcFirstLastPara="1" vertOverflow="ellipsis" vert="horz" wrap="square" lIns="38100" tIns="19050" rIns="38100" bIns="19050" anchor="ctr" anchorCtr="1"/>
              <a:lstStyle/>
              <a:p>
                <a:pPr>
                  <a:defRPr lang="ru-RU" sz="16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Лист1!$N$11:$N$12</c:f>
              <c:strCache>
                <c:ptCount val="2"/>
                <c:pt idx="0">
                  <c:v>Positive </c:v>
                </c:pt>
                <c:pt idx="1">
                  <c:v>Negative</c:v>
                </c:pt>
              </c:strCache>
            </c:strRef>
          </c:cat>
          <c:val>
            <c:numRef>
              <c:f>Лист1!$O$11:$O$12</c:f>
              <c:numCache>
                <c:formatCode>0.00%</c:formatCode>
                <c:ptCount val="2"/>
                <c:pt idx="0">
                  <c:v>0.93200000000000005</c:v>
                </c:pt>
                <c:pt idx="1">
                  <c:v>6.8000000000000005E-2</c:v>
                </c:pt>
              </c:numCache>
            </c:numRef>
          </c:val>
          <c:extLst>
            <c:ext xmlns:c16="http://schemas.microsoft.com/office/drawing/2014/chart" uri="{C3380CC4-5D6E-409C-BE32-E72D297353CC}">
              <c16:uniqueId val="{00000004-B0F1-43D4-AF0B-CAF3E447D9E7}"/>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600" b="1" i="0" u="none" strike="noStrike" kern="1200" baseline="0">
              <a:solidFill>
                <a:schemeClr val="tx1"/>
              </a:solidFill>
              <a:latin typeface="+mn-lt"/>
              <a:ea typeface="+mn-ea"/>
              <a:cs typeface="+mn-cs"/>
            </a:defRPr>
          </a:pPr>
          <a:endParaRPr lang="ru-RU"/>
        </a:p>
      </c:txPr>
    </c:legend>
    <c:plotVisOnly val="1"/>
    <c:dispBlanksAs val="zero"/>
    <c:showDLblsOverMax val="0"/>
    <c:extLst>
      <c:ext uri="{0b15fc19-7d7d-44ad-8c2d-2c3a37ce22c3}">
        <chartProps xmlns="https://web.wps.cn/et/2018/main" chartId="{3c59bb68-2277-4396-bd79-fabaad0a6a59}"/>
      </c:ext>
    </c:extLst>
  </c:chart>
  <c:spPr>
    <a:noFill/>
    <a:ln>
      <a:noFill/>
    </a:ln>
    <a:effectLst/>
  </c:spPr>
  <c:txPr>
    <a:bodyPr/>
    <a:lstStyle/>
    <a:p>
      <a:pPr>
        <a:defRPr lang="ru-RU" sz="1600" b="1" i="0" baseline="0">
          <a:solidFill>
            <a:schemeClr val="tx1"/>
          </a:solidFill>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ru-RU" sz="1600" b="1" i="0" u="none" strike="noStrike" kern="1200" spc="0" baseline="0">
                <a:solidFill>
                  <a:schemeClr val="tx1"/>
                </a:solidFill>
                <a:latin typeface="+mn-lt"/>
                <a:ea typeface="+mn-ea"/>
                <a:cs typeface="+mn-cs"/>
              </a:defRPr>
            </a:pPr>
            <a:r>
              <a:rPr lang="en-US" sz="2000">
                <a:solidFill>
                  <a:schemeClr val="accent5">
                    <a:lumMod val="50000"/>
                  </a:schemeClr>
                </a:solidFill>
              </a:rPr>
              <a:t>Vaccination schedule</a:t>
            </a:r>
          </a:p>
        </c:rich>
      </c:tx>
      <c:overlay val="0"/>
      <c:spPr>
        <a:noFill/>
        <a:ln>
          <a:noFill/>
        </a:ln>
        <a:effectLst/>
      </c:spPr>
      <c:txPr>
        <a:bodyPr rot="0" spcFirstLastPara="1" vertOverflow="ellipsis" vert="horz" wrap="square" anchor="ctr" anchorCtr="1"/>
        <a:lstStyle/>
        <a:p>
          <a:pPr>
            <a:defRPr lang="ru-RU" sz="1600" b="1" i="0" u="none" strike="noStrike" kern="1200" spc="0" baseline="0">
              <a:solidFill>
                <a:schemeClr val="tx1"/>
              </a:solidFill>
              <a:latin typeface="+mn-lt"/>
              <a:ea typeface="+mn-ea"/>
              <a:cs typeface="+mn-cs"/>
            </a:defRPr>
          </a:pPr>
          <a:endParaRPr lang="ru-RU"/>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6D-40DA-A25D-D28A72760C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6D-40DA-A25D-D28A72760C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6D-40DA-A25D-D28A72760C4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76D-40DA-A25D-D28A72760C4B}"/>
              </c:ext>
            </c:extLst>
          </c:dPt>
          <c:dLbls>
            <c:spPr>
              <a:noFill/>
              <a:ln>
                <a:noFill/>
              </a:ln>
              <a:effectLst/>
            </c:spPr>
            <c:txPr>
              <a:bodyPr rot="0" spcFirstLastPara="1" vertOverflow="ellipsis" vert="horz" wrap="square" lIns="38100" tIns="19050" rIns="38100" bIns="19050" anchor="ctr" anchorCtr="1"/>
              <a:lstStyle/>
              <a:p>
                <a:pPr>
                  <a:defRPr lang="ru-RU" sz="11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Лист1!$N$30:$N$33</c:f>
              <c:strCache>
                <c:ptCount val="4"/>
                <c:pt idx="0">
                  <c:v>Complete schedule "0-1-6" months</c:v>
                </c:pt>
                <c:pt idx="1">
                  <c:v>Schedule breach</c:v>
                </c:pt>
                <c:pt idx="2">
                  <c:v>Re-vaccination</c:v>
                </c:pt>
                <c:pt idx="3">
                  <c:v>No vaccination</c:v>
                </c:pt>
              </c:strCache>
            </c:strRef>
          </c:cat>
          <c:val>
            <c:numRef>
              <c:f>Лист1!$O$30:$O$33</c:f>
              <c:numCache>
                <c:formatCode>0.00%</c:formatCode>
                <c:ptCount val="4"/>
                <c:pt idx="0">
                  <c:v>0.80600000000000005</c:v>
                </c:pt>
                <c:pt idx="1">
                  <c:v>8.5000000000000006E-2</c:v>
                </c:pt>
                <c:pt idx="2">
                  <c:v>3.9E-2</c:v>
                </c:pt>
                <c:pt idx="3">
                  <c:v>6.8000000000000005E-2</c:v>
                </c:pt>
              </c:numCache>
            </c:numRef>
          </c:val>
          <c:extLst>
            <c:ext xmlns:c16="http://schemas.microsoft.com/office/drawing/2014/chart" uri="{C3380CC4-5D6E-409C-BE32-E72D297353CC}">
              <c16:uniqueId val="{00000008-976D-40DA-A25D-D28A72760C4B}"/>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100" b="1" i="0" u="none" strike="noStrike" kern="1200" baseline="0">
              <a:solidFill>
                <a:schemeClr val="tx1"/>
              </a:solidFill>
              <a:latin typeface="+mn-lt"/>
              <a:ea typeface="+mn-ea"/>
              <a:cs typeface="+mn-cs"/>
            </a:defRPr>
          </a:pPr>
          <a:endParaRPr lang="ru-RU"/>
        </a:p>
      </c:txPr>
    </c:legend>
    <c:plotVisOnly val="1"/>
    <c:dispBlanksAs val="zero"/>
    <c:showDLblsOverMax val="0"/>
    <c:extLst>
      <c:ext uri="{0b15fc19-7d7d-44ad-8c2d-2c3a37ce22c3}">
        <chartProps xmlns="https://web.wps.cn/et/2018/main" chartId="{2b24e247-6533-4914-970f-2aa0f29fbef8}"/>
      </c:ext>
    </c:extLst>
  </c:chart>
  <c:spPr>
    <a:noFill/>
    <a:ln>
      <a:noFill/>
    </a:ln>
    <a:effectLst/>
  </c:spPr>
  <c:txPr>
    <a:bodyPr/>
    <a:lstStyle/>
    <a:p>
      <a:pPr>
        <a:defRPr lang="ru-RU" sz="1100" b="1" i="0" baseline="0">
          <a:solidFill>
            <a:schemeClr val="tx1"/>
          </a:solidFill>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ru-RU" sz="1440" b="1" i="0" u="none" strike="noStrike" kern="1200" spc="0" baseline="0">
                <a:solidFill>
                  <a:schemeClr val="tx1"/>
                </a:solidFill>
                <a:latin typeface="+mn-lt"/>
                <a:ea typeface="+mn-ea"/>
                <a:cs typeface="+mn-cs"/>
              </a:defRPr>
            </a:pPr>
            <a:r>
              <a:rPr lang="en-US">
                <a:solidFill>
                  <a:schemeClr val="accent5">
                    <a:lumMod val="50000"/>
                  </a:schemeClr>
                </a:solidFill>
                <a:latin typeface="Arial" panose="020B0604020202020204" pitchFamily="34" charset="0"/>
                <a:cs typeface="Arial" panose="020B0604020202020204" pitchFamily="34" charset="0"/>
              </a:rPr>
              <a:t>Causes of vaccination omission </a:t>
            </a:r>
            <a:r>
              <a:rPr lang="en-US" baseline="0">
                <a:solidFill>
                  <a:schemeClr val="accent5">
                    <a:lumMod val="50000"/>
                  </a:schemeClr>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lang="ru-RU" sz="1440" b="1" i="0" u="none" strike="noStrike" kern="1200" spc="0" baseline="0">
              <a:solidFill>
                <a:schemeClr val="tx1"/>
              </a:solidFill>
              <a:latin typeface="+mn-lt"/>
              <a:ea typeface="+mn-ea"/>
              <a:cs typeface="+mn-cs"/>
            </a:defRPr>
          </a:pPr>
          <a:endParaRPr lang="ru-RU"/>
        </a:p>
      </c:txPr>
    </c:title>
    <c:autoTitleDeleted val="0"/>
    <c:plotArea>
      <c:layout/>
      <c:barChart>
        <c:barDir val="col"/>
        <c:grouping val="clustered"/>
        <c:varyColors val="0"/>
        <c:ser>
          <c:idx val="0"/>
          <c:order val="0"/>
          <c:tx>
            <c:strRef>
              <c:f>Лист1!$N$7</c:f>
              <c:strCache>
                <c:ptCount val="1"/>
                <c:pt idx="0">
                  <c:v>No vaccination performed</c:v>
                </c:pt>
              </c:strCache>
            </c:strRef>
          </c:tx>
          <c:spPr>
            <a:solidFill>
              <a:schemeClr val="accent1"/>
            </a:solidFill>
            <a:ln w="25400">
              <a:solidFill>
                <a:schemeClr val="lt1"/>
              </a:solidFill>
            </a:ln>
            <a:effectLst/>
            <a:sp3d contourW="25400">
              <a:contourClr>
                <a:schemeClr val="lt1"/>
              </a:contourClr>
            </a:sp3d>
          </c:spPr>
          <c:invertIfNegative val="0"/>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Лист1!$O$7</c:f>
              <c:numCache>
                <c:formatCode>0.00%</c:formatCode>
                <c:ptCount val="1"/>
                <c:pt idx="0">
                  <c:v>1.4E-2</c:v>
                </c:pt>
              </c:numCache>
            </c:numRef>
          </c:val>
          <c:extLst>
            <c:ext xmlns:c16="http://schemas.microsoft.com/office/drawing/2014/chart" uri="{C3380CC4-5D6E-409C-BE32-E72D297353CC}">
              <c16:uniqueId val="{00000000-5803-4EF4-9802-CEB19662838F}"/>
            </c:ext>
          </c:extLst>
        </c:ser>
        <c:ser>
          <c:idx val="1"/>
          <c:order val="1"/>
          <c:tx>
            <c:strRef>
              <c:f>Лист1!$N$8</c:f>
              <c:strCache>
                <c:ptCount val="1"/>
                <c:pt idx="0">
                  <c:v>Medical contraindications</c:v>
                </c:pt>
              </c:strCache>
            </c:strRef>
          </c:tx>
          <c:spPr>
            <a:solidFill>
              <a:schemeClr val="accent2"/>
            </a:solidFill>
            <a:ln w="25400">
              <a:solidFill>
                <a:schemeClr val="lt1"/>
              </a:solidFill>
            </a:ln>
            <a:effectLst/>
            <a:sp3d contourW="25400">
              <a:contourClr>
                <a:schemeClr val="lt1"/>
              </a:contourClr>
            </a:sp3d>
          </c:spPr>
          <c:invertIfNegative val="0"/>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Лист1!$O$8</c:f>
              <c:numCache>
                <c:formatCode>0.00%</c:formatCode>
                <c:ptCount val="1"/>
                <c:pt idx="0">
                  <c:v>5.0000000000000001E-3</c:v>
                </c:pt>
              </c:numCache>
            </c:numRef>
          </c:val>
          <c:extLst>
            <c:ext xmlns:c16="http://schemas.microsoft.com/office/drawing/2014/chart" uri="{C3380CC4-5D6E-409C-BE32-E72D297353CC}">
              <c16:uniqueId val="{00000001-5803-4EF4-9802-CEB19662838F}"/>
            </c:ext>
          </c:extLst>
        </c:ser>
        <c:ser>
          <c:idx val="2"/>
          <c:order val="2"/>
          <c:tx>
            <c:strRef>
              <c:f>Лист1!$N$9</c:f>
              <c:strCache>
                <c:ptCount val="1"/>
                <c:pt idx="0">
                  <c:v> Vaccination rejected </c:v>
                </c:pt>
              </c:strCache>
            </c:strRef>
          </c:tx>
          <c:spPr>
            <a:solidFill>
              <a:schemeClr val="accent3"/>
            </a:solidFill>
            <a:ln w="25400">
              <a:solidFill>
                <a:schemeClr val="lt1"/>
              </a:solidFill>
            </a:ln>
            <a:effectLst/>
            <a:sp3d contourW="25400">
              <a:contourClr>
                <a:schemeClr val="lt1"/>
              </a:contourClr>
            </a:sp3d>
          </c:spPr>
          <c:invertIfNegative val="0"/>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Лист1!$O$9</c:f>
              <c:numCache>
                <c:formatCode>0.00%</c:formatCode>
                <c:ptCount val="1"/>
                <c:pt idx="0">
                  <c:v>5.0000000000000001E-3</c:v>
                </c:pt>
              </c:numCache>
            </c:numRef>
          </c:val>
          <c:extLst>
            <c:ext xmlns:c16="http://schemas.microsoft.com/office/drawing/2014/chart" uri="{C3380CC4-5D6E-409C-BE32-E72D297353CC}">
              <c16:uniqueId val="{00000002-5803-4EF4-9802-CEB19662838F}"/>
            </c:ext>
          </c:extLst>
        </c:ser>
        <c:ser>
          <c:idx val="3"/>
          <c:order val="3"/>
          <c:tx>
            <c:strRef>
              <c:f>Лист1!$N$10</c:f>
              <c:strCache>
                <c:ptCount val="1"/>
                <c:pt idx="0">
                  <c:v>Vaccination status not specified</c:v>
                </c:pt>
              </c:strCache>
            </c:strRef>
          </c:tx>
          <c:spPr>
            <a:solidFill>
              <a:schemeClr val="accent4"/>
            </a:solidFill>
            <a:ln w="25400">
              <a:solidFill>
                <a:schemeClr val="lt1"/>
              </a:solidFill>
            </a:ln>
            <a:effectLst/>
            <a:sp3d contourW="25400">
              <a:contourClr>
                <a:schemeClr val="lt1"/>
              </a:contourClr>
            </a:sp3d>
          </c:spPr>
          <c:invertIfNegative val="0"/>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Лист1!$O$10</c:f>
              <c:numCache>
                <c:formatCode>0.00%</c:formatCode>
                <c:ptCount val="1"/>
                <c:pt idx="0">
                  <c:v>4.3999999999999997E-2</c:v>
                </c:pt>
              </c:numCache>
            </c:numRef>
          </c:val>
          <c:extLst>
            <c:ext xmlns:c16="http://schemas.microsoft.com/office/drawing/2014/chart" uri="{C3380CC4-5D6E-409C-BE32-E72D297353CC}">
              <c16:uniqueId val="{00000003-5803-4EF4-9802-CEB19662838F}"/>
            </c:ext>
          </c:extLst>
        </c:ser>
        <c:dLbls>
          <c:showLegendKey val="0"/>
          <c:showVal val="1"/>
          <c:showCatName val="0"/>
          <c:showSerName val="0"/>
          <c:showPercent val="0"/>
          <c:showBubbleSize val="0"/>
        </c:dLbls>
        <c:gapWidth val="150"/>
        <c:axId val="118558720"/>
        <c:axId val="118560256"/>
      </c:barChart>
      <c:catAx>
        <c:axId val="118558720"/>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18560256"/>
        <c:crosses val="autoZero"/>
        <c:auto val="1"/>
        <c:lblAlgn val="ctr"/>
        <c:lblOffset val="100"/>
        <c:noMultiLvlLbl val="0"/>
      </c:catAx>
      <c:valAx>
        <c:axId val="1185602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18558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000" b="1" i="0" u="none" strike="noStrike" kern="1200" baseline="0">
              <a:solidFill>
                <a:schemeClr val="tx1"/>
              </a:solidFill>
              <a:latin typeface="+mn-lt"/>
              <a:ea typeface="+mn-ea"/>
              <a:cs typeface="+mn-cs"/>
            </a:defRPr>
          </a:pPr>
          <a:endParaRPr lang="ru-RU"/>
        </a:p>
      </c:txPr>
    </c:legend>
    <c:plotVisOnly val="1"/>
    <c:dispBlanksAs val="gap"/>
    <c:showDLblsOverMax val="0"/>
    <c:extLst>
      <c:ext uri="{0b15fc19-7d7d-44ad-8c2d-2c3a37ce22c3}">
        <chartProps xmlns="https://web.wps.cn/et/2018/main" chartId="{7396e4ad-f46d-4705-8007-569f3de9eecb}"/>
      </c:ext>
    </c:extLst>
  </c:chart>
  <c:spPr>
    <a:noFill/>
    <a:ln>
      <a:noFill/>
    </a:ln>
    <a:effectLst/>
  </c:spPr>
  <c:txPr>
    <a:bodyPr/>
    <a:lstStyle/>
    <a:p>
      <a:pPr>
        <a:defRPr lang="ru-RU" sz="1200" b="1" i="0" baseline="0">
          <a:solidFill>
            <a:schemeClr val="tx1"/>
          </a:solidFill>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Лист1!$K$42</c:f>
              <c:strCache>
                <c:ptCount val="1"/>
                <c:pt idx="0">
                  <c:v>Average age </c:v>
                </c:pt>
              </c:strCache>
            </c:strRef>
          </c:tx>
          <c:spPr>
            <a:solidFill>
              <a:schemeClr val="accent1">
                <a:lumMod val="40000"/>
                <a:lumOff val="60000"/>
              </a:schemeClr>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Лист1!$J$43:$J$45</c:f>
              <c:strCache>
                <c:ptCount val="3"/>
                <c:pt idx="0">
                  <c:v>1998–2005</c:v>
                </c:pt>
                <c:pt idx="1">
                  <c:v>2006–2010</c:v>
                </c:pt>
                <c:pt idx="2">
                  <c:v>2011–2023</c:v>
                </c:pt>
              </c:strCache>
            </c:strRef>
          </c:cat>
          <c:val>
            <c:numRef>
              <c:f>Лист1!$K$43:$K$45</c:f>
              <c:numCache>
                <c:formatCode>General</c:formatCode>
                <c:ptCount val="3"/>
                <c:pt idx="0">
                  <c:v>2.9</c:v>
                </c:pt>
                <c:pt idx="1">
                  <c:v>9</c:v>
                </c:pt>
                <c:pt idx="2">
                  <c:v>14.6</c:v>
                </c:pt>
              </c:numCache>
            </c:numRef>
          </c:val>
          <c:extLst>
            <c:ext xmlns:c16="http://schemas.microsoft.com/office/drawing/2014/chart" uri="{C3380CC4-5D6E-409C-BE32-E72D297353CC}">
              <c16:uniqueId val="{00000000-B76F-48A7-98CB-B33F9C8C3B3F}"/>
            </c:ext>
          </c:extLst>
        </c:ser>
        <c:dLbls>
          <c:showLegendKey val="0"/>
          <c:showVal val="1"/>
          <c:showCatName val="0"/>
          <c:showSerName val="0"/>
          <c:showPercent val="0"/>
          <c:showBubbleSize val="0"/>
        </c:dLbls>
        <c:gapWidth val="219"/>
        <c:overlap val="-27"/>
        <c:axId val="118674176"/>
        <c:axId val="118675712"/>
      </c:barChart>
      <c:lineChart>
        <c:grouping val="standard"/>
        <c:varyColors val="0"/>
        <c:ser>
          <c:idx val="1"/>
          <c:order val="1"/>
          <c:tx>
            <c:strRef>
              <c:f>Лист1!$L$42</c:f>
              <c:strCache>
                <c:ptCount val="1"/>
                <c:pt idx="0">
                  <c:v>Seropositivity</c:v>
                </c:pt>
              </c:strCache>
            </c:strRef>
          </c:tx>
          <c:spPr>
            <a:ln w="15875" cap="rnd">
              <a:solidFill>
                <a:schemeClr val="accent2"/>
              </a:solidFill>
              <a:round/>
            </a:ln>
            <a:effectLst/>
          </c:spPr>
          <c:marker>
            <c:symbol val="circle"/>
            <c:size val="5"/>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marker>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Лист1!$J$43:$J$45</c:f>
              <c:strCache>
                <c:ptCount val="3"/>
                <c:pt idx="0">
                  <c:v>1998–2005</c:v>
                </c:pt>
                <c:pt idx="1">
                  <c:v>2006–2010</c:v>
                </c:pt>
                <c:pt idx="2">
                  <c:v>2011–2023</c:v>
                </c:pt>
              </c:strCache>
            </c:strRef>
          </c:cat>
          <c:val>
            <c:numRef>
              <c:f>Лист1!$L$43:$L$45</c:f>
              <c:numCache>
                <c:formatCode>0%</c:formatCode>
                <c:ptCount val="3"/>
                <c:pt idx="0" formatCode="0.00%">
                  <c:v>0.61599999999999999</c:v>
                </c:pt>
                <c:pt idx="1">
                  <c:v>0.91</c:v>
                </c:pt>
                <c:pt idx="2" formatCode="0.00%">
                  <c:v>0.76500000000000001</c:v>
                </c:pt>
              </c:numCache>
            </c:numRef>
          </c:val>
          <c:smooth val="0"/>
          <c:extLst>
            <c:ext xmlns:c16="http://schemas.microsoft.com/office/drawing/2014/chart" uri="{C3380CC4-5D6E-409C-BE32-E72D297353CC}">
              <c16:uniqueId val="{00000001-B76F-48A7-98CB-B33F9C8C3B3F}"/>
            </c:ext>
          </c:extLst>
        </c:ser>
        <c:dLbls>
          <c:showLegendKey val="0"/>
          <c:showVal val="1"/>
          <c:showCatName val="0"/>
          <c:showSerName val="0"/>
          <c:showPercent val="0"/>
          <c:showBubbleSize val="0"/>
        </c:dLbls>
        <c:marker val="1"/>
        <c:smooth val="0"/>
        <c:axId val="118887936"/>
        <c:axId val="118886400"/>
      </c:lineChart>
      <c:catAx>
        <c:axId val="11867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18675712"/>
        <c:crosses val="autoZero"/>
        <c:auto val="1"/>
        <c:lblAlgn val="ctr"/>
        <c:lblOffset val="100"/>
        <c:noMultiLvlLbl val="0"/>
      </c:catAx>
      <c:valAx>
        <c:axId val="118675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18674176"/>
        <c:crosses val="autoZero"/>
        <c:crossBetween val="between"/>
      </c:valAx>
      <c:catAx>
        <c:axId val="118887936"/>
        <c:scaling>
          <c:orientation val="minMax"/>
        </c:scaling>
        <c:delete val="1"/>
        <c:axPos val="b"/>
        <c:numFmt formatCode="General" sourceLinked="1"/>
        <c:majorTickMark val="none"/>
        <c:minorTickMark val="none"/>
        <c:tickLblPos val="none"/>
        <c:crossAx val="118886400"/>
        <c:crosses val="autoZero"/>
        <c:auto val="1"/>
        <c:lblAlgn val="ctr"/>
        <c:lblOffset val="100"/>
        <c:noMultiLvlLbl val="0"/>
      </c:catAx>
      <c:valAx>
        <c:axId val="11888640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18887936"/>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legend>
    <c:plotVisOnly val="1"/>
    <c:dispBlanksAs val="gap"/>
    <c:showDLblsOverMax val="0"/>
    <c:extLst>
      <c:ext uri="{0b15fc19-7d7d-44ad-8c2d-2c3a37ce22c3}">
        <chartProps xmlns="https://web.wps.cn/et/2018/main" chartId="{42ac8736-45b4-47f4-b6fc-27f82d95f7a5}"/>
      </c:ext>
    </c:extLst>
  </c:chart>
  <c:spPr>
    <a:noFill/>
    <a:ln>
      <a:noFill/>
    </a:ln>
    <a:effectLst/>
  </c:spPr>
  <c:txPr>
    <a:bodyPr/>
    <a:lstStyle/>
    <a:p>
      <a:pPr>
        <a:defRPr lang="ru-RU" sz="1200" b="1" i="0" baseline="0">
          <a:solidFill>
            <a:schemeClr val="tx1"/>
          </a:solidFill>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Лист1!$E$42</c:f>
              <c:strCache>
                <c:ptCount val="1"/>
                <c:pt idx="0">
                  <c:v>Average period of post-vaccination immunity (years)</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dLbl>
              <c:idx val="0"/>
              <c:layout>
                <c:manualLayout>
                  <c:x val="0"/>
                  <c:y val="0.2909446147734979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A8-49EB-ABF9-8CA96D9102DF}"/>
                </c:ext>
              </c:extLst>
            </c:dLbl>
            <c:dLbl>
              <c:idx val="1"/>
              <c:layout>
                <c:manualLayout>
                  <c:x val="-5.4355170276180398E-17"/>
                  <c:y val="9.09201921167182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A8-49EB-ABF9-8CA96D9102DF}"/>
                </c:ext>
              </c:extLst>
            </c:dLbl>
            <c:dLbl>
              <c:idx val="2"/>
              <c:layout>
                <c:manualLayout>
                  <c:x val="0"/>
                  <c:y val="8.83224723419547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A8-49EB-ABF9-8CA96D9102DF}"/>
                </c:ext>
              </c:extLst>
            </c:dLbl>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Лист1!$D$43:$D$45</c:f>
              <c:strCache>
                <c:ptCount val="3"/>
                <c:pt idx="0">
                  <c:v>1998–2005</c:v>
                </c:pt>
                <c:pt idx="1">
                  <c:v>2006–2010</c:v>
                </c:pt>
                <c:pt idx="2">
                  <c:v>2011–2023</c:v>
                </c:pt>
              </c:strCache>
            </c:strRef>
          </c:cat>
          <c:val>
            <c:numRef>
              <c:f>Лист1!$E$43:$E$45</c:f>
              <c:numCache>
                <c:formatCode>General</c:formatCode>
                <c:ptCount val="3"/>
                <c:pt idx="0">
                  <c:v>17.399999999999999</c:v>
                </c:pt>
                <c:pt idx="1">
                  <c:v>12.5</c:v>
                </c:pt>
                <c:pt idx="2">
                  <c:v>8.1</c:v>
                </c:pt>
              </c:numCache>
            </c:numRef>
          </c:val>
          <c:extLst>
            <c:ext xmlns:c16="http://schemas.microsoft.com/office/drawing/2014/chart" uri="{C3380CC4-5D6E-409C-BE32-E72D297353CC}">
              <c16:uniqueId val="{00000003-4CA8-49EB-ABF9-8CA96D9102DF}"/>
            </c:ext>
          </c:extLst>
        </c:ser>
        <c:dLbls>
          <c:showLegendKey val="0"/>
          <c:showVal val="1"/>
          <c:showCatName val="0"/>
          <c:showSerName val="0"/>
          <c:showPercent val="0"/>
          <c:showBubbleSize val="0"/>
        </c:dLbls>
        <c:gapWidth val="219"/>
        <c:overlap val="-27"/>
        <c:axId val="119021568"/>
        <c:axId val="119015680"/>
      </c:barChart>
      <c:lineChart>
        <c:grouping val="standard"/>
        <c:varyColors val="0"/>
        <c:ser>
          <c:idx val="1"/>
          <c:order val="1"/>
          <c:tx>
            <c:strRef>
              <c:f>Лист1!$F$42</c:f>
              <c:strCache>
                <c:ptCount val="1"/>
                <c:pt idx="0">
                  <c:v>Average values of immunity (МЕ)</c:v>
                </c:pt>
              </c:strCache>
            </c:strRef>
          </c:tx>
          <c:spPr>
            <a:ln w="15875" cap="rnd">
              <a:solidFill>
                <a:schemeClr val="accent5"/>
              </a:solidFill>
              <a:round/>
            </a:ln>
            <a:effectLst/>
          </c:spPr>
          <c:marker>
            <c:symbol val="circle"/>
            <c:size val="5"/>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marker>
          <c:dLbls>
            <c:dLbl>
              <c:idx val="0"/>
              <c:layout>
                <c:manualLayout>
                  <c:x val="-2.0754032036848401E-2"/>
                  <c:y val="-4.9356675720504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A8-49EB-ABF9-8CA96D9102DF}"/>
                </c:ext>
              </c:extLst>
            </c:dLbl>
            <c:dLbl>
              <c:idx val="1"/>
              <c:layout>
                <c:manualLayout>
                  <c:x val="-1.48243085977488E-2"/>
                  <c:y val="-4.4161236170977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A8-49EB-ABF9-8CA96D9102DF}"/>
                </c:ext>
              </c:extLst>
            </c:dLbl>
            <c:dLbl>
              <c:idx val="2"/>
              <c:layout>
                <c:manualLayout>
                  <c:x val="-1.7789170317298601E-2"/>
                  <c:y val="-6.4942994369084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A8-49EB-ABF9-8CA96D9102DF}"/>
                </c:ext>
              </c:extLst>
            </c:dLbl>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Лист1!$D$43:$D$45</c:f>
              <c:strCache>
                <c:ptCount val="3"/>
                <c:pt idx="0">
                  <c:v>1998–2005</c:v>
                </c:pt>
                <c:pt idx="1">
                  <c:v>2006–2010</c:v>
                </c:pt>
                <c:pt idx="2">
                  <c:v>2011–2023</c:v>
                </c:pt>
              </c:strCache>
            </c:strRef>
          </c:cat>
          <c:val>
            <c:numRef>
              <c:f>Лист1!$F$43:$F$45</c:f>
              <c:numCache>
                <c:formatCode>General</c:formatCode>
                <c:ptCount val="3"/>
                <c:pt idx="0">
                  <c:v>250</c:v>
                </c:pt>
                <c:pt idx="1">
                  <c:v>300</c:v>
                </c:pt>
                <c:pt idx="2">
                  <c:v>150</c:v>
                </c:pt>
              </c:numCache>
            </c:numRef>
          </c:val>
          <c:smooth val="0"/>
          <c:extLst>
            <c:ext xmlns:c16="http://schemas.microsoft.com/office/drawing/2014/chart" uri="{C3380CC4-5D6E-409C-BE32-E72D297353CC}">
              <c16:uniqueId val="{00000007-4CA8-49EB-ABF9-8CA96D9102DF}"/>
            </c:ext>
          </c:extLst>
        </c:ser>
        <c:dLbls>
          <c:showLegendKey val="0"/>
          <c:showVal val="1"/>
          <c:showCatName val="0"/>
          <c:showSerName val="0"/>
          <c:showPercent val="0"/>
          <c:showBubbleSize val="0"/>
        </c:dLbls>
        <c:marker val="1"/>
        <c:smooth val="0"/>
        <c:axId val="118938624"/>
        <c:axId val="119014144"/>
      </c:lineChart>
      <c:catAx>
        <c:axId val="11893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19014144"/>
        <c:crosses val="autoZero"/>
        <c:auto val="1"/>
        <c:lblAlgn val="ctr"/>
        <c:lblOffset val="100"/>
        <c:noMultiLvlLbl val="0"/>
      </c:catAx>
      <c:valAx>
        <c:axId val="11901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18938624"/>
        <c:crosses val="autoZero"/>
        <c:crossBetween val="between"/>
      </c:valAx>
      <c:catAx>
        <c:axId val="119021568"/>
        <c:scaling>
          <c:orientation val="minMax"/>
        </c:scaling>
        <c:delete val="1"/>
        <c:axPos val="b"/>
        <c:numFmt formatCode="General" sourceLinked="1"/>
        <c:majorTickMark val="none"/>
        <c:minorTickMark val="none"/>
        <c:tickLblPos val="none"/>
        <c:crossAx val="119015680"/>
        <c:crosses val="autoZero"/>
        <c:auto val="1"/>
        <c:lblAlgn val="ctr"/>
        <c:lblOffset val="100"/>
        <c:noMultiLvlLbl val="0"/>
      </c:catAx>
      <c:valAx>
        <c:axId val="119015680"/>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19021568"/>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legend>
    <c:plotVisOnly val="1"/>
    <c:dispBlanksAs val="gap"/>
    <c:showDLblsOverMax val="0"/>
    <c:extLst>
      <c:ext uri="{0b15fc19-7d7d-44ad-8c2d-2c3a37ce22c3}">
        <chartProps xmlns="https://web.wps.cn/et/2018/main" chartId="{6bdcf418-0145-43f2-98de-d27b809d752d}"/>
      </c:ext>
    </c:extLst>
  </c:chart>
  <c:spPr>
    <a:noFill/>
    <a:ln>
      <a:noFill/>
    </a:ln>
    <a:effectLst/>
  </c:spPr>
  <c:txPr>
    <a:bodyPr/>
    <a:lstStyle/>
    <a:p>
      <a:pPr>
        <a:defRPr lang="ru-RU" sz="1200" b="1" i="0" baseline="0">
          <a:solidFill>
            <a:schemeClr val="tx1"/>
          </a:solidFill>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Лист1!$D$70</c:f>
              <c:strCache>
                <c:ptCount val="1"/>
                <c:pt idx="0">
                  <c:v>Total number of studied subjects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FDF7-4863-9057-055432D23FA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FDF7-4863-9057-055432D23FA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FDF7-4863-9057-055432D23FA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FDF7-4863-9057-055432D23FA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FDF7-4863-9057-055432D23FA5}"/>
              </c:ext>
            </c:extLst>
          </c:dPt>
          <c:dLbls>
            <c:spPr>
              <a:noFill/>
              <a:ln>
                <a:noFill/>
              </a:ln>
              <a:effectLst/>
            </c:spPr>
            <c:txPr>
              <a:bodyPr rot="0" spcFirstLastPara="1" vertOverflow="ellipsis" vert="horz" wrap="square" lIns="38100" tIns="19050" rIns="38100" bIns="19050" anchor="ctr" anchorCtr="1"/>
              <a:lstStyle/>
              <a:p>
                <a:pPr>
                  <a:defRPr lang="ru-RU" sz="1600" b="1"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Лист1!$E$69:$H$69</c:f>
              <c:strCache>
                <c:ptCount val="4"/>
                <c:pt idx="0">
                  <c:v>&lt; 10 MIU/mL</c:v>
                </c:pt>
                <c:pt idx="1">
                  <c:v>10-100 MIU/mL</c:v>
                </c:pt>
                <c:pt idx="2">
                  <c:v>100-1000 MIU/mL</c:v>
                </c:pt>
                <c:pt idx="3">
                  <c:v>&lt; 1000 MIU/mL</c:v>
                </c:pt>
              </c:strCache>
            </c:strRef>
          </c:cat>
          <c:val>
            <c:numRef>
              <c:f>Лист1!$E$70:$H$70</c:f>
              <c:numCache>
                <c:formatCode>General</c:formatCode>
                <c:ptCount val="4"/>
                <c:pt idx="0">
                  <c:v>16.3</c:v>
                </c:pt>
                <c:pt idx="1">
                  <c:v>25.9</c:v>
                </c:pt>
                <c:pt idx="2">
                  <c:v>42.8</c:v>
                </c:pt>
                <c:pt idx="3" formatCode="0.0">
                  <c:v>15</c:v>
                </c:pt>
              </c:numCache>
            </c:numRef>
          </c:val>
          <c:extLst>
            <c:ext xmlns:c16="http://schemas.microsoft.com/office/drawing/2014/chart" uri="{C3380CC4-5D6E-409C-BE32-E72D297353CC}">
              <c16:uniqueId val="{0000000A-FDF7-4863-9057-055432D23FA5}"/>
            </c:ext>
          </c:extLst>
        </c:ser>
        <c:dLbls>
          <c:showLegendKey val="0"/>
          <c:showVal val="1"/>
          <c:showCatName val="0"/>
          <c:showSerName val="0"/>
          <c:showPercent val="0"/>
          <c:showBubbleSize val="0"/>
          <c:showLeaderLines val="1"/>
        </c:dLbls>
        <c:gapWidth val="100"/>
        <c:splitType val="pos"/>
        <c:splitPos val="3"/>
        <c:secondPieSize val="75"/>
        <c:serLines>
          <c:spPr>
            <a:ln w="9525">
              <a:solidFill>
                <a:schemeClr val="tx2">
                  <a:lumMod val="60000"/>
                  <a:lumOff val="40000"/>
                </a:schemeClr>
              </a:solidFill>
              <a:prstDash val="dash"/>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600" b="1" i="0" u="none" strike="noStrike" kern="1200" baseline="0">
              <a:solidFill>
                <a:schemeClr val="tx1"/>
              </a:solidFill>
              <a:latin typeface="+mn-lt"/>
              <a:ea typeface="+mn-ea"/>
              <a:cs typeface="+mn-cs"/>
            </a:defRPr>
          </a:pPr>
          <a:endParaRPr lang="ru-RU"/>
        </a:p>
      </c:txPr>
    </c:legend>
    <c:plotVisOnly val="1"/>
    <c:dispBlanksAs val="zero"/>
    <c:showDLblsOverMax val="0"/>
    <c:extLst>
      <c:ext uri="{0b15fc19-7d7d-44ad-8c2d-2c3a37ce22c3}">
        <chartProps xmlns="https://web.wps.cn/et/2018/main" chartId="{5a66d4e6-5d0b-435a-91ac-cedebd216fe5}"/>
      </c:ext>
    </c:extLst>
  </c:chart>
  <c:spPr>
    <a:noFill/>
    <a:ln>
      <a:noFill/>
    </a:ln>
    <a:effectLst/>
  </c:spPr>
  <c:txPr>
    <a:bodyPr/>
    <a:lstStyle/>
    <a:p>
      <a:pPr>
        <a:defRPr lang="ru-RU" sz="1600" b="1" i="0" baseline="0">
          <a:solidFill>
            <a:schemeClr val="tx1"/>
          </a:solidFill>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tx>
            <c:strRef>
              <c:f>Лист1!$D$31</c:f>
              <c:strCache>
                <c:ptCount val="1"/>
                <c:pt idx="0">
                  <c:v>&lt; 10 MIU/mL</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dk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Лист1!$C$33:$C$35</c:f>
              <c:strCache>
                <c:ptCount val="3"/>
                <c:pt idx="0">
                  <c:v>Schedule "0-1-6" months</c:v>
                </c:pt>
                <c:pt idx="1">
                  <c:v>Beached vaccination schedule</c:v>
                </c:pt>
                <c:pt idx="2">
                  <c:v>Revaccination in anamnesis</c:v>
                </c:pt>
              </c:strCache>
            </c:strRef>
          </c:cat>
          <c:val>
            <c:numRef>
              <c:f>Лист1!$D$33:$D$35</c:f>
              <c:numCache>
                <c:formatCode>General</c:formatCode>
                <c:ptCount val="3"/>
                <c:pt idx="0">
                  <c:v>16</c:v>
                </c:pt>
                <c:pt idx="1">
                  <c:v>20</c:v>
                </c:pt>
                <c:pt idx="2">
                  <c:v>12.5</c:v>
                </c:pt>
              </c:numCache>
            </c:numRef>
          </c:val>
          <c:extLst>
            <c:ext xmlns:c16="http://schemas.microsoft.com/office/drawing/2014/chart" uri="{C3380CC4-5D6E-409C-BE32-E72D297353CC}">
              <c16:uniqueId val="{00000000-1A79-4E81-A274-6BF51C8EFED6}"/>
            </c:ext>
          </c:extLst>
        </c:ser>
        <c:ser>
          <c:idx val="1"/>
          <c:order val="1"/>
          <c:tx>
            <c:strRef>
              <c:f>Лист1!$E$31</c:f>
              <c:strCache>
                <c:ptCount val="1"/>
                <c:pt idx="0">
                  <c:v>10-100 MIU/mL</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dk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Лист1!$C$33:$C$35</c:f>
              <c:strCache>
                <c:ptCount val="3"/>
                <c:pt idx="0">
                  <c:v>Schedule "0-1-6" months</c:v>
                </c:pt>
                <c:pt idx="1">
                  <c:v>Beached vaccination schedule</c:v>
                </c:pt>
                <c:pt idx="2">
                  <c:v>Revaccination in anamnesis</c:v>
                </c:pt>
              </c:strCache>
            </c:strRef>
          </c:cat>
          <c:val>
            <c:numRef>
              <c:f>Лист1!$E$33:$E$35</c:f>
              <c:numCache>
                <c:formatCode>General</c:formatCode>
                <c:ptCount val="3"/>
                <c:pt idx="0">
                  <c:v>25.8</c:v>
                </c:pt>
                <c:pt idx="1">
                  <c:v>31.4</c:v>
                </c:pt>
                <c:pt idx="2">
                  <c:v>18.8</c:v>
                </c:pt>
              </c:numCache>
            </c:numRef>
          </c:val>
          <c:extLst>
            <c:ext xmlns:c16="http://schemas.microsoft.com/office/drawing/2014/chart" uri="{C3380CC4-5D6E-409C-BE32-E72D297353CC}">
              <c16:uniqueId val="{00000001-1A79-4E81-A274-6BF51C8EFED6}"/>
            </c:ext>
          </c:extLst>
        </c:ser>
        <c:ser>
          <c:idx val="2"/>
          <c:order val="2"/>
          <c:tx>
            <c:strRef>
              <c:f>Лист1!$F$31</c:f>
              <c:strCache>
                <c:ptCount val="1"/>
                <c:pt idx="0">
                  <c:v>100-1000 MIU/mL</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dk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Лист1!$C$33:$C$35</c:f>
              <c:strCache>
                <c:ptCount val="3"/>
                <c:pt idx="0">
                  <c:v>Schedule "0-1-6" months</c:v>
                </c:pt>
                <c:pt idx="1">
                  <c:v>Beached vaccination schedule</c:v>
                </c:pt>
                <c:pt idx="2">
                  <c:v>Revaccination in anamnesis</c:v>
                </c:pt>
              </c:strCache>
            </c:strRef>
          </c:cat>
          <c:val>
            <c:numRef>
              <c:f>Лист1!$F$33:$F$35</c:f>
              <c:numCache>
                <c:formatCode>General</c:formatCode>
                <c:ptCount val="3"/>
                <c:pt idx="0">
                  <c:v>42.2</c:v>
                </c:pt>
                <c:pt idx="1">
                  <c:v>42.9</c:v>
                </c:pt>
                <c:pt idx="2">
                  <c:v>56.2</c:v>
                </c:pt>
              </c:numCache>
            </c:numRef>
          </c:val>
          <c:extLst>
            <c:ext xmlns:c16="http://schemas.microsoft.com/office/drawing/2014/chart" uri="{C3380CC4-5D6E-409C-BE32-E72D297353CC}">
              <c16:uniqueId val="{00000002-1A79-4E81-A274-6BF51C8EFED6}"/>
            </c:ext>
          </c:extLst>
        </c:ser>
        <c:ser>
          <c:idx val="3"/>
          <c:order val="3"/>
          <c:tx>
            <c:strRef>
              <c:f>Лист1!$G$31</c:f>
              <c:strCache>
                <c:ptCount val="1"/>
                <c:pt idx="0">
                  <c:v>&lt; 1000 MIU/mL</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dk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Лист1!$C$33:$C$35</c:f>
              <c:strCache>
                <c:ptCount val="3"/>
                <c:pt idx="0">
                  <c:v>Schedule "0-1-6" months</c:v>
                </c:pt>
                <c:pt idx="1">
                  <c:v>Beached vaccination schedule</c:v>
                </c:pt>
                <c:pt idx="2">
                  <c:v>Revaccination in anamnesis</c:v>
                </c:pt>
              </c:strCache>
            </c:strRef>
          </c:cat>
          <c:val>
            <c:numRef>
              <c:f>Лист1!$G$33:$G$35</c:f>
              <c:numCache>
                <c:formatCode>General</c:formatCode>
                <c:ptCount val="3"/>
                <c:pt idx="0">
                  <c:v>16</c:v>
                </c:pt>
                <c:pt idx="1">
                  <c:v>5.7</c:v>
                </c:pt>
                <c:pt idx="2">
                  <c:v>12.5</c:v>
                </c:pt>
              </c:numCache>
            </c:numRef>
          </c:val>
          <c:extLst>
            <c:ext xmlns:c16="http://schemas.microsoft.com/office/drawing/2014/chart" uri="{C3380CC4-5D6E-409C-BE32-E72D297353CC}">
              <c16:uniqueId val="{00000003-1A79-4E81-A274-6BF51C8EFED6}"/>
            </c:ext>
          </c:extLst>
        </c:ser>
        <c:dLbls>
          <c:showLegendKey val="0"/>
          <c:showVal val="1"/>
          <c:showCatName val="0"/>
          <c:showSerName val="0"/>
          <c:showPercent val="0"/>
          <c:showBubbleSize val="0"/>
        </c:dLbls>
        <c:gapWidth val="150"/>
        <c:overlap val="100"/>
        <c:axId val="119143424"/>
        <c:axId val="118834304"/>
      </c:barChart>
      <c:catAx>
        <c:axId val="119143424"/>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lang="ru-RU" sz="1195" b="1" i="0" u="none" strike="noStrike" kern="1200" baseline="0">
                    <a:solidFill>
                      <a:schemeClr val="dk1">
                        <a:lumMod val="65000"/>
                        <a:lumOff val="35000"/>
                      </a:schemeClr>
                    </a:solidFill>
                    <a:latin typeface="+mn-lt"/>
                    <a:ea typeface="+mn-ea"/>
                    <a:cs typeface="+mn-cs"/>
                  </a:defRPr>
                </a:pPr>
                <a:r>
                  <a:rPr lang="en-US"/>
                  <a:t>anti HBs level</a:t>
                </a:r>
              </a:p>
            </c:rich>
          </c:tx>
          <c:layout>
            <c:manualLayout>
              <c:xMode val="edge"/>
              <c:yMode val="edge"/>
              <c:x val="0.43093335073884398"/>
              <c:y val="0.91772247744581803"/>
            </c:manualLayout>
          </c:layout>
          <c:overlay val="0"/>
          <c:spPr>
            <a:noFill/>
            <a:ln>
              <a:noFill/>
            </a:ln>
            <a:effectLst/>
          </c:spPr>
          <c:txPr>
            <a:bodyPr rot="0" spcFirstLastPara="1" vertOverflow="ellipsis" vert="horz" wrap="square" anchor="ctr" anchorCtr="1"/>
            <a:lstStyle/>
            <a:p>
              <a:pPr>
                <a:defRPr lang="ru-RU" sz="1195" b="1" i="0" u="none" strike="noStrike" kern="1200" baseline="0">
                  <a:solidFill>
                    <a:schemeClr val="dk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ru-RU" sz="1195" b="0" i="0" u="none" strike="noStrike" kern="1200" cap="none" spc="0" normalizeH="0" baseline="0">
                <a:solidFill>
                  <a:schemeClr val="dk1">
                    <a:lumMod val="65000"/>
                    <a:lumOff val="35000"/>
                  </a:schemeClr>
                </a:solidFill>
                <a:latin typeface="+mn-lt"/>
                <a:ea typeface="+mn-ea"/>
                <a:cs typeface="+mn-cs"/>
              </a:defRPr>
            </a:pPr>
            <a:endParaRPr lang="ru-RU"/>
          </a:p>
        </c:txPr>
        <c:crossAx val="118834304"/>
        <c:crosses val="autoZero"/>
        <c:auto val="1"/>
        <c:lblAlgn val="ctr"/>
        <c:lblOffset val="100"/>
        <c:noMultiLvlLbl val="0"/>
      </c:catAx>
      <c:valAx>
        <c:axId val="11883430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lang="ru-RU" sz="1195" b="1" i="0" u="none" strike="noStrike" kern="1200" baseline="0">
                    <a:solidFill>
                      <a:schemeClr val="dk1">
                        <a:lumMod val="65000"/>
                        <a:lumOff val="35000"/>
                      </a:schemeClr>
                    </a:solidFill>
                    <a:latin typeface="+mn-lt"/>
                    <a:ea typeface="+mn-ea"/>
                    <a:cs typeface="+mn-cs"/>
                  </a:defRPr>
                </a:pPr>
                <a:r>
                  <a:rPr lang="en-US"/>
                  <a:t>number of examined subjects (%)</a:t>
                </a:r>
              </a:p>
            </c:rich>
          </c:tx>
          <c:layout>
            <c:manualLayout>
              <c:xMode val="edge"/>
              <c:yMode val="edge"/>
              <c:x val="1.9581549258220601E-2"/>
              <c:y val="0.18129479644214999"/>
            </c:manualLayout>
          </c:layout>
          <c:overlay val="0"/>
          <c:spPr>
            <a:noFill/>
            <a:ln>
              <a:noFill/>
            </a:ln>
            <a:effectLst/>
          </c:spPr>
          <c:txPr>
            <a:bodyPr rot="-5400000" spcFirstLastPara="1" vertOverflow="ellipsis" vert="horz" wrap="square" anchor="ctr" anchorCtr="1"/>
            <a:lstStyle/>
            <a:p>
              <a:pPr>
                <a:defRPr lang="ru-RU" sz="1195" b="1" i="0" u="none" strike="noStrike" kern="1200" baseline="0">
                  <a:solidFill>
                    <a:schemeClr val="dk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ru-RU" sz="1195" b="0" i="0" u="none" strike="noStrike" kern="1200" baseline="0">
                <a:solidFill>
                  <a:schemeClr val="dk1">
                    <a:lumMod val="65000"/>
                    <a:lumOff val="35000"/>
                  </a:schemeClr>
                </a:solidFill>
                <a:latin typeface="+mn-lt"/>
                <a:ea typeface="+mn-ea"/>
                <a:cs typeface="+mn-cs"/>
              </a:defRPr>
            </a:pPr>
            <a:endParaRPr lang="ru-RU"/>
          </a:p>
        </c:txPr>
        <c:crossAx val="119143424"/>
        <c:crosses val="autoZero"/>
        <c:crossBetween val="between"/>
      </c:valAx>
      <c:spPr>
        <a:noFill/>
        <a:ln w="25400">
          <a:noFill/>
        </a:ln>
        <a:effectLst/>
      </c:spPr>
    </c:plotArea>
    <c:legend>
      <c:legendPos val="b"/>
      <c:layout>
        <c:manualLayout>
          <c:xMode val="edge"/>
          <c:yMode val="edge"/>
          <c:x val="0.20140899854175201"/>
          <c:y val="0.87092052112705298"/>
          <c:w val="0.59449875958097498"/>
          <c:h val="5.81004307701663E-2"/>
        </c:manualLayout>
      </c:layout>
      <c:overlay val="0"/>
      <c:spPr>
        <a:noFill/>
        <a:ln>
          <a:noFill/>
        </a:ln>
        <a:effectLst/>
      </c:spPr>
      <c:txPr>
        <a:bodyPr rot="0" spcFirstLastPara="1" vertOverflow="ellipsis" vert="horz" wrap="square" anchor="ctr" anchorCtr="1"/>
        <a:lstStyle/>
        <a:p>
          <a:pPr>
            <a:defRPr lang="ru-RU" sz="1195" b="0" i="0" u="none" strike="noStrike" kern="1200" baseline="0">
              <a:solidFill>
                <a:schemeClr val="dk1">
                  <a:lumMod val="65000"/>
                  <a:lumOff val="35000"/>
                </a:schemeClr>
              </a:solidFill>
              <a:latin typeface="+mn-lt"/>
              <a:ea typeface="+mn-ea"/>
              <a:cs typeface="+mn-cs"/>
            </a:defRPr>
          </a:pPr>
          <a:endParaRPr lang="ru-RU"/>
        </a:p>
      </c:txPr>
    </c:legend>
    <c:plotVisOnly val="1"/>
    <c:dispBlanksAs val="gap"/>
    <c:showDLblsOverMax val="0"/>
    <c:extLst>
      <c:ext uri="{0b15fc19-7d7d-44ad-8c2d-2c3a37ce22c3}">
        <chartProps xmlns="https://web.wps.cn/et/2018/main" chartId="{38a2d2a6-b95a-4ba0-a07a-d58a6c59b5e6}"/>
      </c:ext>
    </c:extLst>
  </c:chart>
  <c:spPr>
    <a:solidFill>
      <a:schemeClr val="lt1"/>
    </a:solidFill>
    <a:ln w="9525" cap="flat" cmpd="sng" algn="ctr">
      <a:solidFill>
        <a:schemeClr val="dk1">
          <a:lumMod val="15000"/>
          <a:lumOff val="85000"/>
        </a:schemeClr>
      </a:solidFill>
      <a:round/>
    </a:ln>
    <a:effectLst/>
  </c:spPr>
  <c:txPr>
    <a:bodyPr/>
    <a:lstStyle/>
    <a:p>
      <a:pPr>
        <a:defRPr lang="ru-RU"/>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80223667693701E-2"/>
          <c:y val="2.1379171188264399E-2"/>
          <c:w val="0.91108885845790999"/>
          <c:h val="0.80271332633778403"/>
        </c:manualLayout>
      </c:layout>
      <c:lineChart>
        <c:grouping val="standard"/>
        <c:varyColors val="0"/>
        <c:ser>
          <c:idx val="2"/>
          <c:order val="0"/>
          <c:tx>
            <c:strRef>
              <c:f>Лист1!$K$337</c:f>
              <c:strCache>
                <c:ptCount val="1"/>
                <c:pt idx="0">
                  <c:v>CHB (RF)</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ru-RU" sz="1200" b="1" i="0" u="none" strike="noStrike" kern="1200" baseline="0">
                    <a:solidFill>
                      <a:schemeClr val="accent4"/>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Лист1!$H$338:$H$356</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Лист1!$K$338:$K$356</c:f>
              <c:numCache>
                <c:formatCode>0.0</c:formatCode>
                <c:ptCount val="19"/>
                <c:pt idx="0">
                  <c:v>14.01</c:v>
                </c:pt>
                <c:pt idx="1">
                  <c:v>14</c:v>
                </c:pt>
                <c:pt idx="2">
                  <c:v>14.19</c:v>
                </c:pt>
                <c:pt idx="3">
                  <c:v>14.39</c:v>
                </c:pt>
                <c:pt idx="4">
                  <c:v>13.27</c:v>
                </c:pt>
                <c:pt idx="5">
                  <c:v>12.95</c:v>
                </c:pt>
                <c:pt idx="6">
                  <c:v>12.63</c:v>
                </c:pt>
                <c:pt idx="7">
                  <c:v>11.69</c:v>
                </c:pt>
                <c:pt idx="8">
                  <c:v>11.11</c:v>
                </c:pt>
                <c:pt idx="9">
                  <c:v>10.78</c:v>
                </c:pt>
                <c:pt idx="10">
                  <c:v>10.210000000000001</c:v>
                </c:pt>
                <c:pt idx="11">
                  <c:v>9.76</c:v>
                </c:pt>
                <c:pt idx="12">
                  <c:v>9.3800000000000008</c:v>
                </c:pt>
                <c:pt idx="13">
                  <c:v>8.64</c:v>
                </c:pt>
                <c:pt idx="14">
                  <c:v>4.5599999999999996</c:v>
                </c:pt>
                <c:pt idx="15">
                  <c:v>4.8099999999999996</c:v>
                </c:pt>
                <c:pt idx="16">
                  <c:v>6.49</c:v>
                </c:pt>
                <c:pt idx="17">
                  <c:v>8.2899999999999991</c:v>
                </c:pt>
                <c:pt idx="18" formatCode="General">
                  <c:v>9.4</c:v>
                </c:pt>
              </c:numCache>
            </c:numRef>
          </c:val>
          <c:smooth val="0"/>
          <c:extLst>
            <c:ext xmlns:c16="http://schemas.microsoft.com/office/drawing/2014/chart" uri="{C3380CC4-5D6E-409C-BE32-E72D297353CC}">
              <c16:uniqueId val="{00000000-32AB-423C-AC3A-0A2A7B97492C}"/>
            </c:ext>
          </c:extLst>
        </c:ser>
        <c:ser>
          <c:idx val="3"/>
          <c:order val="1"/>
          <c:tx>
            <c:strRef>
              <c:f>Лист1!$L$337</c:f>
              <c:strCache>
                <c:ptCount val="1"/>
                <c:pt idx="0">
                  <c:v>CHB (NWFD)</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ru-RU" sz="1200" b="1" i="0" u="none" strike="noStrike" kern="1200" baseline="0">
                    <a:solidFill>
                      <a:schemeClr val="accent6">
                        <a:lumMod val="50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Лист1!$H$338:$H$356</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Лист1!$L$338:$L$356</c:f>
              <c:numCache>
                <c:formatCode>0.0</c:formatCode>
                <c:ptCount val="19"/>
                <c:pt idx="0">
                  <c:v>28.1</c:v>
                </c:pt>
                <c:pt idx="1">
                  <c:v>29.5</c:v>
                </c:pt>
                <c:pt idx="2">
                  <c:v>31.1</c:v>
                </c:pt>
                <c:pt idx="3">
                  <c:v>33.299999999999997</c:v>
                </c:pt>
                <c:pt idx="4">
                  <c:v>30.8</c:v>
                </c:pt>
                <c:pt idx="5">
                  <c:v>29.6</c:v>
                </c:pt>
                <c:pt idx="6">
                  <c:v>31.5</c:v>
                </c:pt>
                <c:pt idx="7">
                  <c:v>29.2</c:v>
                </c:pt>
                <c:pt idx="8">
                  <c:v>27.6</c:v>
                </c:pt>
                <c:pt idx="9">
                  <c:v>27.2</c:v>
                </c:pt>
                <c:pt idx="10">
                  <c:v>25.4</c:v>
                </c:pt>
                <c:pt idx="11">
                  <c:v>22.2</c:v>
                </c:pt>
                <c:pt idx="12">
                  <c:v>21.5</c:v>
                </c:pt>
                <c:pt idx="13">
                  <c:v>21</c:v>
                </c:pt>
                <c:pt idx="14">
                  <c:v>12.2</c:v>
                </c:pt>
                <c:pt idx="15">
                  <c:v>14.3</c:v>
                </c:pt>
                <c:pt idx="16">
                  <c:v>19.7</c:v>
                </c:pt>
                <c:pt idx="17" formatCode="General">
                  <c:v>21.1</c:v>
                </c:pt>
                <c:pt idx="18" formatCode="General">
                  <c:v>22.7</c:v>
                </c:pt>
              </c:numCache>
            </c:numRef>
          </c:val>
          <c:smooth val="0"/>
          <c:extLst>
            <c:ext xmlns:c16="http://schemas.microsoft.com/office/drawing/2014/chart" uri="{C3380CC4-5D6E-409C-BE32-E72D297353CC}">
              <c16:uniqueId val="{00000001-32AB-423C-AC3A-0A2A7B97492C}"/>
            </c:ext>
          </c:extLst>
        </c:ser>
        <c:dLbls>
          <c:showLegendKey val="0"/>
          <c:showVal val="1"/>
          <c:showCatName val="0"/>
          <c:showSerName val="0"/>
          <c:showPercent val="0"/>
          <c:showBubbleSize val="0"/>
        </c:dLbls>
        <c:marker val="1"/>
        <c:smooth val="0"/>
        <c:axId val="113262592"/>
        <c:axId val="113264128"/>
      </c:lineChart>
      <c:catAx>
        <c:axId val="11326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13264128"/>
        <c:crosses val="autoZero"/>
        <c:auto val="1"/>
        <c:lblAlgn val="ctr"/>
        <c:lblOffset val="100"/>
        <c:noMultiLvlLbl val="0"/>
      </c:catAx>
      <c:valAx>
        <c:axId val="113264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r>
                  <a:rPr lang="en-US"/>
                  <a:t>per 100 thnd persons</a:t>
                </a:r>
              </a:p>
            </c:rich>
          </c:tx>
          <c:layout/>
          <c:overlay val="0"/>
          <c:spPr>
            <a:noFill/>
            <a:ln>
              <a:noFill/>
            </a:ln>
            <a:effectLst/>
          </c:spPr>
          <c:txPr>
            <a:bodyPr rot="-54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13262592"/>
        <c:crosses val="autoZero"/>
        <c:crossBetween val="between"/>
      </c:valAx>
      <c:spPr>
        <a:noFill/>
        <a:ln>
          <a:noFill/>
        </a:ln>
        <a:effectLst/>
      </c:spPr>
    </c:plotArea>
    <c:legend>
      <c:legendPos val="b"/>
      <c:layout>
        <c:manualLayout>
          <c:xMode val="edge"/>
          <c:yMode val="edge"/>
          <c:x val="0.22311668383629599"/>
          <c:y val="0.93266444252816705"/>
          <c:w val="0.55681622253759899"/>
          <c:h val="6.1743353748076102E-2"/>
        </c:manualLayout>
      </c:layout>
      <c:overlay val="0"/>
      <c:spPr>
        <a:noFill/>
        <a:ln>
          <a:noFill/>
        </a:ln>
        <a:effectLst/>
      </c:spPr>
      <c:txPr>
        <a:bodyPr rot="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legend>
    <c:plotVisOnly val="1"/>
    <c:dispBlanksAs val="gap"/>
    <c:showDLblsOverMax val="0"/>
    <c:extLst>
      <c:ext uri="{0b15fc19-7d7d-44ad-8c2d-2c3a37ce22c3}">
        <chartProps xmlns="https://web.wps.cn/et/2018/main" chartId="{dc601f88-04dc-439e-a566-2085c969014c}"/>
      </c:ext>
    </c:extLst>
  </c:chart>
  <c:spPr>
    <a:noFill/>
    <a:ln>
      <a:noFill/>
    </a:ln>
    <a:effectLst/>
  </c:spPr>
  <c:txPr>
    <a:bodyPr/>
    <a:lstStyle/>
    <a:p>
      <a:pPr>
        <a:defRPr lang="ru-RU" sz="1200" b="1" i="0" baseline="0">
          <a:solidFill>
            <a:schemeClr val="tx1"/>
          </a:solidFill>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Лист1!$H$256</c:f>
              <c:strCache>
                <c:ptCount val="1"/>
                <c:pt idx="0">
                  <c:v>AHB (SPb)</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accent6"/>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Лист1!$G$257:$G$262</c:f>
              <c:numCache>
                <c:formatCode>General</c:formatCode>
                <c:ptCount val="6"/>
                <c:pt idx="0">
                  <c:v>2019</c:v>
                </c:pt>
                <c:pt idx="1">
                  <c:v>2020</c:v>
                </c:pt>
                <c:pt idx="2">
                  <c:v>2021</c:v>
                </c:pt>
                <c:pt idx="3">
                  <c:v>2022</c:v>
                </c:pt>
                <c:pt idx="4">
                  <c:v>2023</c:v>
                </c:pt>
                <c:pt idx="5">
                  <c:v>2024</c:v>
                </c:pt>
              </c:numCache>
            </c:numRef>
          </c:cat>
          <c:val>
            <c:numRef>
              <c:f>Лист1!$H$257:$H$262</c:f>
              <c:numCache>
                <c:formatCode>General</c:formatCode>
                <c:ptCount val="6"/>
                <c:pt idx="0">
                  <c:v>0.13</c:v>
                </c:pt>
                <c:pt idx="1">
                  <c:v>0</c:v>
                </c:pt>
                <c:pt idx="2">
                  <c:v>0.12</c:v>
                </c:pt>
                <c:pt idx="3">
                  <c:v>0.12</c:v>
                </c:pt>
                <c:pt idx="4">
                  <c:v>0.12</c:v>
                </c:pt>
                <c:pt idx="5">
                  <c:v>0.12</c:v>
                </c:pt>
              </c:numCache>
            </c:numRef>
          </c:val>
          <c:smooth val="0"/>
          <c:extLst>
            <c:ext xmlns:c16="http://schemas.microsoft.com/office/drawing/2014/chart" uri="{C3380CC4-5D6E-409C-BE32-E72D297353CC}">
              <c16:uniqueId val="{00000000-0262-4633-98C4-FC762A3F39AB}"/>
            </c:ext>
          </c:extLst>
        </c:ser>
        <c:ser>
          <c:idx val="1"/>
          <c:order val="1"/>
          <c:tx>
            <c:strRef>
              <c:f>Лист1!$I$256</c:f>
              <c:strCache>
                <c:ptCount val="1"/>
                <c:pt idx="0">
                  <c:v>AHB (NWFD)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accent5"/>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Лист1!$G$257:$G$262</c:f>
              <c:numCache>
                <c:formatCode>General</c:formatCode>
                <c:ptCount val="6"/>
                <c:pt idx="0">
                  <c:v>2019</c:v>
                </c:pt>
                <c:pt idx="1">
                  <c:v>2020</c:v>
                </c:pt>
                <c:pt idx="2">
                  <c:v>2021</c:v>
                </c:pt>
                <c:pt idx="3">
                  <c:v>2022</c:v>
                </c:pt>
                <c:pt idx="4">
                  <c:v>2023</c:v>
                </c:pt>
                <c:pt idx="5">
                  <c:v>2024</c:v>
                </c:pt>
              </c:numCache>
            </c:numRef>
          </c:cat>
          <c:val>
            <c:numRef>
              <c:f>Лист1!$I$257:$I$262</c:f>
              <c:numCache>
                <c:formatCode>General</c:formatCode>
                <c:ptCount val="6"/>
                <c:pt idx="0">
                  <c:v>0.04</c:v>
                </c:pt>
                <c:pt idx="1">
                  <c:v>0</c:v>
                </c:pt>
                <c:pt idx="2">
                  <c:v>0.04</c:v>
                </c:pt>
                <c:pt idx="3">
                  <c:v>0.09</c:v>
                </c:pt>
                <c:pt idx="4">
                  <c:v>0.05</c:v>
                </c:pt>
                <c:pt idx="5">
                  <c:v>0.05</c:v>
                </c:pt>
              </c:numCache>
            </c:numRef>
          </c:val>
          <c:smooth val="0"/>
          <c:extLst>
            <c:ext xmlns:c16="http://schemas.microsoft.com/office/drawing/2014/chart" uri="{C3380CC4-5D6E-409C-BE32-E72D297353CC}">
              <c16:uniqueId val="{00000001-0262-4633-98C4-FC762A3F39AB}"/>
            </c:ext>
          </c:extLst>
        </c:ser>
        <c:ser>
          <c:idx val="2"/>
          <c:order val="2"/>
          <c:tx>
            <c:strRef>
              <c:f>Лист1!$J$256</c:f>
              <c:strCache>
                <c:ptCount val="1"/>
                <c:pt idx="0">
                  <c:v>AHB (RF)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5"/>
              <c:layout>
                <c:manualLayout>
                  <c:x val="-4.7687664041994801E-2"/>
                  <c:y val="-0.126504447360747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62-4633-98C4-FC762A3F39AB}"/>
                </c:ext>
              </c:extLst>
            </c:dLbl>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accent4"/>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Лист1!$G$257:$G$262</c:f>
              <c:numCache>
                <c:formatCode>General</c:formatCode>
                <c:ptCount val="6"/>
                <c:pt idx="0">
                  <c:v>2019</c:v>
                </c:pt>
                <c:pt idx="1">
                  <c:v>2020</c:v>
                </c:pt>
                <c:pt idx="2">
                  <c:v>2021</c:v>
                </c:pt>
                <c:pt idx="3">
                  <c:v>2022</c:v>
                </c:pt>
                <c:pt idx="4">
                  <c:v>2023</c:v>
                </c:pt>
                <c:pt idx="5">
                  <c:v>2024</c:v>
                </c:pt>
              </c:numCache>
            </c:numRef>
          </c:cat>
          <c:val>
            <c:numRef>
              <c:f>Лист1!$J$257:$J$262</c:f>
              <c:numCache>
                <c:formatCode>General</c:formatCode>
                <c:ptCount val="6"/>
                <c:pt idx="0">
                  <c:v>0.06</c:v>
                </c:pt>
                <c:pt idx="1">
                  <c:v>0.02</c:v>
                </c:pt>
                <c:pt idx="2">
                  <c:v>0.04</c:v>
                </c:pt>
                <c:pt idx="3">
                  <c:v>0.04</c:v>
                </c:pt>
                <c:pt idx="4">
                  <c:v>7.0000000000000007E-2</c:v>
                </c:pt>
                <c:pt idx="5">
                  <c:v>0.05</c:v>
                </c:pt>
              </c:numCache>
            </c:numRef>
          </c:val>
          <c:smooth val="0"/>
          <c:extLst>
            <c:ext xmlns:c16="http://schemas.microsoft.com/office/drawing/2014/chart" uri="{C3380CC4-5D6E-409C-BE32-E72D297353CC}">
              <c16:uniqueId val="{00000003-0262-4633-98C4-FC762A3F39AB}"/>
            </c:ext>
          </c:extLst>
        </c:ser>
        <c:dLbls>
          <c:showLegendKey val="0"/>
          <c:showVal val="1"/>
          <c:showCatName val="0"/>
          <c:showSerName val="0"/>
          <c:showPercent val="0"/>
          <c:showBubbleSize val="0"/>
        </c:dLbls>
        <c:marker val="1"/>
        <c:smooth val="0"/>
        <c:axId val="99200000"/>
        <c:axId val="99218176"/>
      </c:lineChart>
      <c:catAx>
        <c:axId val="9920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99218176"/>
        <c:crosses val="autoZero"/>
        <c:auto val="1"/>
        <c:lblAlgn val="ctr"/>
        <c:lblOffset val="100"/>
        <c:noMultiLvlLbl val="0"/>
      </c:catAx>
      <c:valAx>
        <c:axId val="99218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9920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legend>
    <c:plotVisOnly val="1"/>
    <c:dispBlanksAs val="gap"/>
    <c:showDLblsOverMax val="0"/>
    <c:extLst>
      <c:ext uri="{0b15fc19-7d7d-44ad-8c2d-2c3a37ce22c3}">
        <chartProps xmlns="https://web.wps.cn/et/2018/main" chartId="{78b92f80-83dc-4a02-974a-f9e3574f4582}"/>
      </c:ext>
    </c:extLst>
  </c:chart>
  <c:spPr>
    <a:noFill/>
    <a:ln>
      <a:noFill/>
    </a:ln>
    <a:effectLst/>
  </c:spPr>
  <c:txPr>
    <a:bodyPr/>
    <a:lstStyle/>
    <a:p>
      <a:pPr>
        <a:defRPr lang="ru-RU" sz="1200" b="1" i="0" baseline="0">
          <a:solidFill>
            <a:schemeClr val="tx1"/>
          </a:solidFill>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84188727092304E-2"/>
          <c:y val="4.2481818862787402E-2"/>
          <c:w val="0.89246328707351497"/>
          <c:h val="0.76701302832229801"/>
        </c:manualLayout>
      </c:layout>
      <c:lineChart>
        <c:grouping val="standard"/>
        <c:varyColors val="0"/>
        <c:ser>
          <c:idx val="0"/>
          <c:order val="0"/>
          <c:tx>
            <c:strRef>
              <c:f>Лист1!$L$256</c:f>
              <c:strCache>
                <c:ptCount val="1"/>
                <c:pt idx="0">
                  <c:v>AHB (SPb)</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accent6"/>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Лист1!$K$257:$K$262</c:f>
              <c:numCache>
                <c:formatCode>General</c:formatCode>
                <c:ptCount val="6"/>
                <c:pt idx="0">
                  <c:v>2019</c:v>
                </c:pt>
                <c:pt idx="1">
                  <c:v>2020</c:v>
                </c:pt>
                <c:pt idx="2">
                  <c:v>2021</c:v>
                </c:pt>
                <c:pt idx="3">
                  <c:v>2022</c:v>
                </c:pt>
                <c:pt idx="4">
                  <c:v>2023</c:v>
                </c:pt>
                <c:pt idx="5">
                  <c:v>2024</c:v>
                </c:pt>
              </c:numCache>
            </c:numRef>
          </c:cat>
          <c:val>
            <c:numRef>
              <c:f>Лист1!$L$257:$L$262</c:f>
              <c:numCache>
                <c:formatCode>General</c:formatCode>
                <c:ptCount val="6"/>
                <c:pt idx="0">
                  <c:v>0.8</c:v>
                </c:pt>
                <c:pt idx="1">
                  <c:v>0.66</c:v>
                </c:pt>
                <c:pt idx="2">
                  <c:v>0.7</c:v>
                </c:pt>
                <c:pt idx="3">
                  <c:v>0.59</c:v>
                </c:pt>
                <c:pt idx="4">
                  <c:v>0.84</c:v>
                </c:pt>
                <c:pt idx="5">
                  <c:v>0.69</c:v>
                </c:pt>
              </c:numCache>
            </c:numRef>
          </c:val>
          <c:smooth val="0"/>
          <c:extLst>
            <c:ext xmlns:c16="http://schemas.microsoft.com/office/drawing/2014/chart" uri="{C3380CC4-5D6E-409C-BE32-E72D297353CC}">
              <c16:uniqueId val="{00000000-7F0D-4B7E-B08F-89713DA31C0E}"/>
            </c:ext>
          </c:extLst>
        </c:ser>
        <c:ser>
          <c:idx val="1"/>
          <c:order val="1"/>
          <c:tx>
            <c:strRef>
              <c:f>Лист1!$M$256</c:f>
              <c:strCache>
                <c:ptCount val="1"/>
                <c:pt idx="0">
                  <c:v>AHB (NWFD)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5.43154136025936E-2"/>
                  <c:y val="5.40285643876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0D-4B7E-B08F-89713DA31C0E}"/>
                </c:ext>
              </c:extLst>
            </c:dLbl>
            <c:dLbl>
              <c:idx val="1"/>
              <c:layout>
                <c:manualLayout>
                  <c:x val="-4.9414954657249599E-2"/>
                  <c:y val="4.024140555199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0D-4B7E-B08F-89713DA31C0E}"/>
                </c:ext>
              </c:extLst>
            </c:dLbl>
            <c:dLbl>
              <c:idx val="2"/>
              <c:layout>
                <c:manualLayout>
                  <c:x val="-4.6964725184577498E-2"/>
                  <c:y val="4.0241405551991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0D-4B7E-B08F-89713DA31C0E}"/>
                </c:ext>
              </c:extLst>
            </c:dLbl>
            <c:dLbl>
              <c:idx val="3"/>
              <c:layout>
                <c:manualLayout>
                  <c:x val="-4.0446824146981697E-2"/>
                  <c:y val="4.9575538726449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0D-4B7E-B08F-89713DA31C0E}"/>
                </c:ext>
              </c:extLst>
            </c:dLbl>
            <c:dLbl>
              <c:idx val="4"/>
              <c:layout>
                <c:manualLayout>
                  <c:x val="-4.6964725184577498E-2"/>
                  <c:y val="5.4028564387660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0D-4B7E-B08F-89713DA31C0E}"/>
                </c:ext>
              </c:extLst>
            </c:dLbl>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accent5"/>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Лист1!$K$257:$K$262</c:f>
              <c:numCache>
                <c:formatCode>General</c:formatCode>
                <c:ptCount val="6"/>
                <c:pt idx="0">
                  <c:v>2019</c:v>
                </c:pt>
                <c:pt idx="1">
                  <c:v>2020</c:v>
                </c:pt>
                <c:pt idx="2">
                  <c:v>2021</c:v>
                </c:pt>
                <c:pt idx="3">
                  <c:v>2022</c:v>
                </c:pt>
                <c:pt idx="4">
                  <c:v>2023</c:v>
                </c:pt>
                <c:pt idx="5">
                  <c:v>2024</c:v>
                </c:pt>
              </c:numCache>
            </c:numRef>
          </c:cat>
          <c:val>
            <c:numRef>
              <c:f>Лист1!$M$257:$M$262</c:f>
              <c:numCache>
                <c:formatCode>General</c:formatCode>
                <c:ptCount val="6"/>
                <c:pt idx="0">
                  <c:v>0.51</c:v>
                </c:pt>
                <c:pt idx="1">
                  <c:v>0.34</c:v>
                </c:pt>
                <c:pt idx="2">
                  <c:v>0.32</c:v>
                </c:pt>
                <c:pt idx="3">
                  <c:v>0.34</c:v>
                </c:pt>
                <c:pt idx="4">
                  <c:v>0.43</c:v>
                </c:pt>
                <c:pt idx="5">
                  <c:v>0.35</c:v>
                </c:pt>
              </c:numCache>
            </c:numRef>
          </c:val>
          <c:smooth val="0"/>
          <c:extLst>
            <c:ext xmlns:c16="http://schemas.microsoft.com/office/drawing/2014/chart" uri="{C3380CC4-5D6E-409C-BE32-E72D297353CC}">
              <c16:uniqueId val="{00000006-7F0D-4B7E-B08F-89713DA31C0E}"/>
            </c:ext>
          </c:extLst>
        </c:ser>
        <c:ser>
          <c:idx val="2"/>
          <c:order val="2"/>
          <c:tx>
            <c:strRef>
              <c:f>Лист1!$N$256</c:f>
              <c:strCache>
                <c:ptCount val="1"/>
                <c:pt idx="0">
                  <c:v>AHB (RF)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3"/>
              <c:layout>
                <c:manualLayout>
                  <c:x val="-5.1113490813648403E-2"/>
                  <c:y val="-8.6305565307521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0D-4B7E-B08F-89713DA31C0E}"/>
                </c:ext>
              </c:extLst>
            </c:dLbl>
            <c:dLbl>
              <c:idx val="4"/>
              <c:layout>
                <c:manualLayout>
                  <c:x val="-4.9414954657249599E-2"/>
                  <c:y val="-5.9715496006609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F0D-4B7E-B08F-89713DA31C0E}"/>
                </c:ext>
              </c:extLst>
            </c:dLbl>
            <c:dLbl>
              <c:idx val="5"/>
              <c:layout>
                <c:manualLayout>
                  <c:x val="-5.1113490813648403E-2"/>
                  <c:y val="-9.9044418810705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F0D-4B7E-B08F-89713DA31C0E}"/>
                </c:ext>
              </c:extLst>
            </c:dLbl>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accent4"/>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Лист1!$K$257:$K$262</c:f>
              <c:numCache>
                <c:formatCode>General</c:formatCode>
                <c:ptCount val="6"/>
                <c:pt idx="0">
                  <c:v>2019</c:v>
                </c:pt>
                <c:pt idx="1">
                  <c:v>2020</c:v>
                </c:pt>
                <c:pt idx="2">
                  <c:v>2021</c:v>
                </c:pt>
                <c:pt idx="3">
                  <c:v>2022</c:v>
                </c:pt>
                <c:pt idx="4">
                  <c:v>2023</c:v>
                </c:pt>
                <c:pt idx="5">
                  <c:v>2024</c:v>
                </c:pt>
              </c:numCache>
            </c:numRef>
          </c:cat>
          <c:val>
            <c:numRef>
              <c:f>Лист1!$N$257:$N$262</c:f>
              <c:numCache>
                <c:formatCode>General</c:formatCode>
                <c:ptCount val="6"/>
                <c:pt idx="0">
                  <c:v>0.67</c:v>
                </c:pt>
                <c:pt idx="1">
                  <c:v>0.43</c:v>
                </c:pt>
                <c:pt idx="2">
                  <c:v>0.38</c:v>
                </c:pt>
                <c:pt idx="3">
                  <c:v>0.35</c:v>
                </c:pt>
                <c:pt idx="4">
                  <c:v>0.43</c:v>
                </c:pt>
                <c:pt idx="5">
                  <c:v>0.38</c:v>
                </c:pt>
              </c:numCache>
            </c:numRef>
          </c:val>
          <c:smooth val="0"/>
          <c:extLst>
            <c:ext xmlns:c16="http://schemas.microsoft.com/office/drawing/2014/chart" uri="{C3380CC4-5D6E-409C-BE32-E72D297353CC}">
              <c16:uniqueId val="{0000000A-7F0D-4B7E-B08F-89713DA31C0E}"/>
            </c:ext>
          </c:extLst>
        </c:ser>
        <c:dLbls>
          <c:showLegendKey val="0"/>
          <c:showVal val="1"/>
          <c:showCatName val="0"/>
          <c:showSerName val="0"/>
          <c:showPercent val="0"/>
          <c:showBubbleSize val="0"/>
        </c:dLbls>
        <c:marker val="1"/>
        <c:smooth val="0"/>
        <c:axId val="99393920"/>
        <c:axId val="99395456"/>
      </c:lineChart>
      <c:catAx>
        <c:axId val="9939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99395456"/>
        <c:crosses val="autoZero"/>
        <c:auto val="1"/>
        <c:lblAlgn val="ctr"/>
        <c:lblOffset val="100"/>
        <c:noMultiLvlLbl val="0"/>
      </c:catAx>
      <c:valAx>
        <c:axId val="99395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9939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legend>
    <c:plotVisOnly val="1"/>
    <c:dispBlanksAs val="gap"/>
    <c:showDLblsOverMax val="0"/>
    <c:extLst>
      <c:ext uri="{0b15fc19-7d7d-44ad-8c2d-2c3a37ce22c3}">
        <chartProps xmlns="https://web.wps.cn/et/2018/main" chartId="{053c58bd-4b8a-4b37-a357-43724058a52b}"/>
      </c:ext>
    </c:extLst>
  </c:chart>
  <c:spPr>
    <a:noFill/>
    <a:ln>
      <a:noFill/>
    </a:ln>
    <a:effectLst/>
  </c:spPr>
  <c:txPr>
    <a:bodyPr/>
    <a:lstStyle/>
    <a:p>
      <a:pPr>
        <a:defRPr lang="ru-RU" sz="1200" b="1" i="0" baseline="0">
          <a:solidFill>
            <a:schemeClr val="tx1"/>
          </a:solidFill>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Лист1!$E$397</c:f>
              <c:strCache>
                <c:ptCount val="1"/>
                <c:pt idx="0">
                  <c:v>2018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Лист1!$D$398:$D$408</c:f>
              <c:strCache>
                <c:ptCount val="11"/>
                <c:pt idx="0">
                  <c:v>Children under 1 year</c:v>
                </c:pt>
                <c:pt idx="1">
                  <c:v>1-2 years</c:v>
                </c:pt>
                <c:pt idx="2">
                  <c:v>3-6 years</c:v>
                </c:pt>
                <c:pt idx="3">
                  <c:v>7-10 years</c:v>
                </c:pt>
                <c:pt idx="4">
                  <c:v>11-14 years</c:v>
                </c:pt>
                <c:pt idx="5">
                  <c:v>15-19 years</c:v>
                </c:pt>
                <c:pt idx="6">
                  <c:v>20-29 years</c:v>
                </c:pt>
                <c:pt idx="7">
                  <c:v>30-39 years</c:v>
                </c:pt>
                <c:pt idx="8">
                  <c:v>40-49 years</c:v>
                </c:pt>
                <c:pt idx="9">
                  <c:v>50-59 years</c:v>
                </c:pt>
                <c:pt idx="10">
                  <c:v>60 years and more</c:v>
                </c:pt>
              </c:strCache>
            </c:strRef>
          </c:cat>
          <c:val>
            <c:numRef>
              <c:f>Лист1!$E$398:$E$408</c:f>
              <c:numCache>
                <c:formatCode>General</c:formatCode>
                <c:ptCount val="11"/>
                <c:pt idx="0" formatCode="0.00">
                  <c:v>1.26</c:v>
                </c:pt>
                <c:pt idx="2" formatCode="0.00">
                  <c:v>0.16</c:v>
                </c:pt>
                <c:pt idx="5" formatCode="0.00">
                  <c:v>0.17</c:v>
                </c:pt>
                <c:pt idx="6" formatCode="0.00">
                  <c:v>0.46</c:v>
                </c:pt>
                <c:pt idx="7" formatCode="0.00">
                  <c:v>0.78</c:v>
                </c:pt>
                <c:pt idx="8" formatCode="0.00">
                  <c:v>0.57999999999999996</c:v>
                </c:pt>
                <c:pt idx="9" formatCode="0.00">
                  <c:v>0.2</c:v>
                </c:pt>
                <c:pt idx="10" formatCode="0.00">
                  <c:v>0.23</c:v>
                </c:pt>
              </c:numCache>
            </c:numRef>
          </c:val>
          <c:extLst>
            <c:ext xmlns:c16="http://schemas.microsoft.com/office/drawing/2014/chart" uri="{C3380CC4-5D6E-409C-BE32-E72D297353CC}">
              <c16:uniqueId val="{00000000-9294-46F8-B631-E9E617D6FC99}"/>
            </c:ext>
          </c:extLst>
        </c:ser>
        <c:ser>
          <c:idx val="1"/>
          <c:order val="1"/>
          <c:tx>
            <c:strRef>
              <c:f>Лист1!$F$397</c:f>
              <c:strCache>
                <c:ptCount val="1"/>
                <c:pt idx="0">
                  <c:v>2019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Лист1!$D$398:$D$408</c:f>
              <c:strCache>
                <c:ptCount val="11"/>
                <c:pt idx="0">
                  <c:v>Children under 1 year</c:v>
                </c:pt>
                <c:pt idx="1">
                  <c:v>1-2 years</c:v>
                </c:pt>
                <c:pt idx="2">
                  <c:v>3-6 years</c:v>
                </c:pt>
                <c:pt idx="3">
                  <c:v>7-10 years</c:v>
                </c:pt>
                <c:pt idx="4">
                  <c:v>11-14 years</c:v>
                </c:pt>
                <c:pt idx="5">
                  <c:v>15-19 years</c:v>
                </c:pt>
                <c:pt idx="6">
                  <c:v>20-29 years</c:v>
                </c:pt>
                <c:pt idx="7">
                  <c:v>30-39 years</c:v>
                </c:pt>
                <c:pt idx="8">
                  <c:v>40-49 years</c:v>
                </c:pt>
                <c:pt idx="9">
                  <c:v>50-59 years</c:v>
                </c:pt>
                <c:pt idx="10">
                  <c:v>60 years and more</c:v>
                </c:pt>
              </c:strCache>
            </c:strRef>
          </c:cat>
          <c:val>
            <c:numRef>
              <c:f>Лист1!$F$398:$F$408</c:f>
              <c:numCache>
                <c:formatCode>General</c:formatCode>
                <c:ptCount val="11"/>
                <c:pt idx="3" formatCode="0.00">
                  <c:v>0.225027059503905</c:v>
                </c:pt>
                <c:pt idx="5" formatCode="0.00">
                  <c:v>0.41597770359508701</c:v>
                </c:pt>
                <c:pt idx="6" formatCode="0.00">
                  <c:v>0.77543478981134994</c:v>
                </c:pt>
                <c:pt idx="7" formatCode="0.00">
                  <c:v>1.2253469135808801</c:v>
                </c:pt>
                <c:pt idx="8" formatCode="0.00">
                  <c:v>0.70077575876495302</c:v>
                </c:pt>
                <c:pt idx="9" formatCode="0.00">
                  <c:v>0.57016588026009696</c:v>
                </c:pt>
                <c:pt idx="10" formatCode="0.00">
                  <c:v>7.7372462134884204E-2</c:v>
                </c:pt>
              </c:numCache>
            </c:numRef>
          </c:val>
          <c:extLst>
            <c:ext xmlns:c16="http://schemas.microsoft.com/office/drawing/2014/chart" uri="{C3380CC4-5D6E-409C-BE32-E72D297353CC}">
              <c16:uniqueId val="{00000001-9294-46F8-B631-E9E617D6FC99}"/>
            </c:ext>
          </c:extLst>
        </c:ser>
        <c:ser>
          <c:idx val="2"/>
          <c:order val="2"/>
          <c:tx>
            <c:strRef>
              <c:f>Лист1!$G$397</c:f>
              <c:strCache>
                <c:ptCount val="1"/>
                <c:pt idx="0">
                  <c:v>2020</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Лист1!$D$398:$D$408</c:f>
              <c:strCache>
                <c:ptCount val="11"/>
                <c:pt idx="0">
                  <c:v>Children under 1 year</c:v>
                </c:pt>
                <c:pt idx="1">
                  <c:v>1-2 years</c:v>
                </c:pt>
                <c:pt idx="2">
                  <c:v>3-6 years</c:v>
                </c:pt>
                <c:pt idx="3">
                  <c:v>7-10 years</c:v>
                </c:pt>
                <c:pt idx="4">
                  <c:v>11-14 years</c:v>
                </c:pt>
                <c:pt idx="5">
                  <c:v>15-19 years</c:v>
                </c:pt>
                <c:pt idx="6">
                  <c:v>20-29 years</c:v>
                </c:pt>
                <c:pt idx="7">
                  <c:v>30-39 years</c:v>
                </c:pt>
                <c:pt idx="8">
                  <c:v>40-49 years</c:v>
                </c:pt>
                <c:pt idx="9">
                  <c:v>50-59 years</c:v>
                </c:pt>
                <c:pt idx="10">
                  <c:v>60 years and more</c:v>
                </c:pt>
              </c:strCache>
            </c:strRef>
          </c:cat>
          <c:val>
            <c:numRef>
              <c:f>Лист1!$G$398:$G$408</c:f>
              <c:numCache>
                <c:formatCode>General</c:formatCode>
                <c:ptCount val="11"/>
                <c:pt idx="5" formatCode="0.00">
                  <c:v>0.16</c:v>
                </c:pt>
                <c:pt idx="6" formatCode="0.00">
                  <c:v>0.26</c:v>
                </c:pt>
                <c:pt idx="7" formatCode="0.00">
                  <c:v>0.67</c:v>
                </c:pt>
                <c:pt idx="8" formatCode="0.00">
                  <c:v>0.41</c:v>
                </c:pt>
                <c:pt idx="9" formatCode="0.00">
                  <c:v>0.27</c:v>
                </c:pt>
                <c:pt idx="10" formatCode="0.00">
                  <c:v>0.19</c:v>
                </c:pt>
              </c:numCache>
            </c:numRef>
          </c:val>
          <c:extLst>
            <c:ext xmlns:c16="http://schemas.microsoft.com/office/drawing/2014/chart" uri="{C3380CC4-5D6E-409C-BE32-E72D297353CC}">
              <c16:uniqueId val="{00000002-9294-46F8-B631-E9E617D6FC99}"/>
            </c:ext>
          </c:extLst>
        </c:ser>
        <c:ser>
          <c:idx val="3"/>
          <c:order val="3"/>
          <c:tx>
            <c:strRef>
              <c:f>Лист1!$H$397</c:f>
              <c:strCache>
                <c:ptCount val="1"/>
                <c:pt idx="0">
                  <c:v>2021</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Лист1!$D$398:$D$408</c:f>
              <c:strCache>
                <c:ptCount val="11"/>
                <c:pt idx="0">
                  <c:v>Children under 1 year</c:v>
                </c:pt>
                <c:pt idx="1">
                  <c:v>1-2 years</c:v>
                </c:pt>
                <c:pt idx="2">
                  <c:v>3-6 years</c:v>
                </c:pt>
                <c:pt idx="3">
                  <c:v>7-10 years</c:v>
                </c:pt>
                <c:pt idx="4">
                  <c:v>11-14 years</c:v>
                </c:pt>
                <c:pt idx="5">
                  <c:v>15-19 years</c:v>
                </c:pt>
                <c:pt idx="6">
                  <c:v>20-29 years</c:v>
                </c:pt>
                <c:pt idx="7">
                  <c:v>30-39 years</c:v>
                </c:pt>
                <c:pt idx="8">
                  <c:v>40-49 years</c:v>
                </c:pt>
                <c:pt idx="9">
                  <c:v>50-59 years</c:v>
                </c:pt>
                <c:pt idx="10">
                  <c:v>60 years and more</c:v>
                </c:pt>
              </c:strCache>
            </c:strRef>
          </c:cat>
          <c:val>
            <c:numRef>
              <c:f>Лист1!$H$398:$H$408</c:f>
              <c:numCache>
                <c:formatCode>General</c:formatCode>
                <c:ptCount val="11"/>
                <c:pt idx="0" formatCode="0.00">
                  <c:v>0.77602998579865101</c:v>
                </c:pt>
                <c:pt idx="5" formatCode="0.00">
                  <c:v>0.15603228620066101</c:v>
                </c:pt>
                <c:pt idx="6" formatCode="0.00">
                  <c:v>0.13709701190207699</c:v>
                </c:pt>
                <c:pt idx="7" formatCode="0.00">
                  <c:v>0.50121251661310695</c:v>
                </c:pt>
                <c:pt idx="8" formatCode="0.00">
                  <c:v>0.44797069276178902</c:v>
                </c:pt>
                <c:pt idx="9" formatCode="0.00">
                  <c:v>0.33279512965420899</c:v>
                </c:pt>
                <c:pt idx="10" formatCode="0.00">
                  <c:v>0.243015506515701</c:v>
                </c:pt>
              </c:numCache>
            </c:numRef>
          </c:val>
          <c:extLst>
            <c:ext xmlns:c16="http://schemas.microsoft.com/office/drawing/2014/chart" uri="{C3380CC4-5D6E-409C-BE32-E72D297353CC}">
              <c16:uniqueId val="{00000003-9294-46F8-B631-E9E617D6FC99}"/>
            </c:ext>
          </c:extLst>
        </c:ser>
        <c:ser>
          <c:idx val="4"/>
          <c:order val="4"/>
          <c:tx>
            <c:strRef>
              <c:f>Лист1!$I$397</c:f>
              <c:strCache>
                <c:ptCount val="1"/>
                <c:pt idx="0">
                  <c:v>2022</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Лист1!$D$398:$D$408</c:f>
              <c:strCache>
                <c:ptCount val="11"/>
                <c:pt idx="0">
                  <c:v>Children under 1 year</c:v>
                </c:pt>
                <c:pt idx="1">
                  <c:v>1-2 years</c:v>
                </c:pt>
                <c:pt idx="2">
                  <c:v>3-6 years</c:v>
                </c:pt>
                <c:pt idx="3">
                  <c:v>7-10 years</c:v>
                </c:pt>
                <c:pt idx="4">
                  <c:v>11-14 years</c:v>
                </c:pt>
                <c:pt idx="5">
                  <c:v>15-19 years</c:v>
                </c:pt>
                <c:pt idx="6">
                  <c:v>20-29 years</c:v>
                </c:pt>
                <c:pt idx="7">
                  <c:v>30-39 years</c:v>
                </c:pt>
                <c:pt idx="8">
                  <c:v>40-49 years</c:v>
                </c:pt>
                <c:pt idx="9">
                  <c:v>50-59 years</c:v>
                </c:pt>
                <c:pt idx="10">
                  <c:v>60 years and more</c:v>
                </c:pt>
              </c:strCache>
            </c:strRef>
          </c:cat>
          <c:val>
            <c:numRef>
              <c:f>Лист1!$I$398:$I$408</c:f>
              <c:numCache>
                <c:formatCode>0.00</c:formatCode>
                <c:ptCount val="11"/>
                <c:pt idx="0">
                  <c:v>0.8</c:v>
                </c:pt>
                <c:pt idx="1">
                  <c:v>0.37</c:v>
                </c:pt>
                <c:pt idx="6">
                  <c:v>0.43</c:v>
                </c:pt>
                <c:pt idx="7">
                  <c:v>0.33</c:v>
                </c:pt>
                <c:pt idx="8">
                  <c:v>0.69</c:v>
                </c:pt>
                <c:pt idx="9">
                  <c:v>0.34</c:v>
                </c:pt>
                <c:pt idx="10">
                  <c:v>0.12</c:v>
                </c:pt>
              </c:numCache>
            </c:numRef>
          </c:val>
          <c:extLst>
            <c:ext xmlns:c16="http://schemas.microsoft.com/office/drawing/2014/chart" uri="{C3380CC4-5D6E-409C-BE32-E72D297353CC}">
              <c16:uniqueId val="{00000004-9294-46F8-B631-E9E617D6FC99}"/>
            </c:ext>
          </c:extLst>
        </c:ser>
        <c:ser>
          <c:idx val="5"/>
          <c:order val="5"/>
          <c:tx>
            <c:strRef>
              <c:f>Лист1!$J$397</c:f>
              <c:strCache>
                <c:ptCount val="1"/>
                <c:pt idx="0">
                  <c:v>2023</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Лист1!$D$398:$D$408</c:f>
              <c:strCache>
                <c:ptCount val="11"/>
                <c:pt idx="0">
                  <c:v>Children under 1 year</c:v>
                </c:pt>
                <c:pt idx="1">
                  <c:v>1-2 years</c:v>
                </c:pt>
                <c:pt idx="2">
                  <c:v>3-6 years</c:v>
                </c:pt>
                <c:pt idx="3">
                  <c:v>7-10 years</c:v>
                </c:pt>
                <c:pt idx="4">
                  <c:v>11-14 years</c:v>
                </c:pt>
                <c:pt idx="5">
                  <c:v>15-19 years</c:v>
                </c:pt>
                <c:pt idx="6">
                  <c:v>20-29 years</c:v>
                </c:pt>
                <c:pt idx="7">
                  <c:v>30-39 years</c:v>
                </c:pt>
                <c:pt idx="8">
                  <c:v>40-49 years</c:v>
                </c:pt>
                <c:pt idx="9">
                  <c:v>50-59 years</c:v>
                </c:pt>
                <c:pt idx="10">
                  <c:v>60 years and more</c:v>
                </c:pt>
              </c:strCache>
            </c:strRef>
          </c:cat>
          <c:val>
            <c:numRef>
              <c:f>Лист1!$J$398:$J$408</c:f>
              <c:numCache>
                <c:formatCode>General</c:formatCode>
                <c:ptCount val="11"/>
                <c:pt idx="0" formatCode="0.00">
                  <c:v>0.65</c:v>
                </c:pt>
                <c:pt idx="6" formatCode="0.00">
                  <c:v>0.54</c:v>
                </c:pt>
                <c:pt idx="7" formatCode="0.00">
                  <c:v>0.68</c:v>
                </c:pt>
                <c:pt idx="8" formatCode="0.00">
                  <c:v>0.57999999999999996</c:v>
                </c:pt>
                <c:pt idx="9" formatCode="0.00">
                  <c:v>0.12</c:v>
                </c:pt>
                <c:pt idx="10" formatCode="0.00">
                  <c:v>0.36</c:v>
                </c:pt>
              </c:numCache>
            </c:numRef>
          </c:val>
          <c:extLst>
            <c:ext xmlns:c16="http://schemas.microsoft.com/office/drawing/2014/chart" uri="{C3380CC4-5D6E-409C-BE32-E72D297353CC}">
              <c16:uniqueId val="{00000005-9294-46F8-B631-E9E617D6FC99}"/>
            </c:ext>
          </c:extLst>
        </c:ser>
        <c:dLbls>
          <c:showLegendKey val="0"/>
          <c:showVal val="1"/>
          <c:showCatName val="0"/>
          <c:showSerName val="0"/>
          <c:showPercent val="0"/>
          <c:showBubbleSize val="0"/>
        </c:dLbls>
        <c:gapWidth val="219"/>
        <c:overlap val="-27"/>
        <c:axId val="118089984"/>
        <c:axId val="112795648"/>
      </c:barChart>
      <c:catAx>
        <c:axId val="11808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12795648"/>
        <c:crosses val="autoZero"/>
        <c:auto val="1"/>
        <c:lblAlgn val="ctr"/>
        <c:lblOffset val="100"/>
        <c:noMultiLvlLbl val="0"/>
      </c:catAx>
      <c:valAx>
        <c:axId val="112795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r>
                  <a:rPr lang="en-US"/>
                  <a:t>per 100 thnd persons</a:t>
                </a:r>
              </a:p>
            </c:rich>
          </c:tx>
          <c:overlay val="0"/>
          <c:spPr>
            <a:noFill/>
            <a:ln>
              <a:noFill/>
            </a:ln>
            <a:effectLst/>
          </c:spPr>
          <c:txPr>
            <a:bodyPr rot="-54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1808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legend>
    <c:plotVisOnly val="1"/>
    <c:dispBlanksAs val="gap"/>
    <c:showDLblsOverMax val="0"/>
    <c:extLst>
      <c:ext uri="{0b15fc19-7d7d-44ad-8c2d-2c3a37ce22c3}">
        <chartProps xmlns="https://web.wps.cn/et/2018/main" chartId="{dd2caa5d-405d-4818-8d2b-0bcb37941cc1}"/>
      </c:ext>
    </c:extLst>
  </c:chart>
  <c:spPr>
    <a:noFill/>
    <a:ln>
      <a:noFill/>
    </a:ln>
    <a:effectLst/>
  </c:spPr>
  <c:txPr>
    <a:bodyPr/>
    <a:lstStyle/>
    <a:p>
      <a:pPr>
        <a:defRPr lang="ru-RU" sz="1200" b="1" i="0" baseline="0">
          <a:solidFill>
            <a:schemeClr val="tx1"/>
          </a:solidFill>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ru-RU" sz="1440" b="1" i="0" u="none" strike="noStrike" kern="1200" spc="0" baseline="0">
                <a:solidFill>
                  <a:schemeClr val="tx1"/>
                </a:solidFill>
                <a:latin typeface="+mn-lt"/>
                <a:ea typeface="+mn-ea"/>
                <a:cs typeface="+mn-cs"/>
              </a:defRPr>
            </a:pPr>
            <a:r>
              <a:rPr lang="en-US"/>
              <a:t>n=19</a:t>
            </a:r>
            <a:endParaRPr lang="ru-RU"/>
          </a:p>
        </c:rich>
      </c:tx>
      <c:overlay val="0"/>
      <c:spPr>
        <a:noFill/>
        <a:ln>
          <a:noFill/>
        </a:ln>
        <a:effectLst/>
      </c:spPr>
    </c:title>
    <c:autoTitleDeleted val="0"/>
    <c:view3D>
      <c:rotX val="3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pie3DChart>
        <c:varyColors val="1"/>
        <c:ser>
          <c:idx val="0"/>
          <c:order val="0"/>
          <c:dPt>
            <c:idx val="0"/>
            <c:bubble3D val="0"/>
            <c:spPr>
              <a:solidFill>
                <a:schemeClr val="accent1"/>
              </a:solidFill>
              <a:ln w="25400">
                <a:solidFill>
                  <a:schemeClr val="lt1"/>
                </a:solidFill>
              </a:ln>
              <a:effectLst/>
              <a:scene3d>
                <a:camera prst="orthographicFront"/>
                <a:lightRig rig="threePt" dir="t"/>
              </a:scene3d>
              <a:sp3d contourW="25400">
                <a:contourClr>
                  <a:schemeClr val="lt1"/>
                </a:contourClr>
              </a:sp3d>
            </c:spPr>
            <c:extLst>
              <c:ext xmlns:c16="http://schemas.microsoft.com/office/drawing/2014/chart" uri="{C3380CC4-5D6E-409C-BE32-E72D297353CC}">
                <c16:uniqueId val="{00000001-D899-4690-BEA5-5EEA19A3FA7B}"/>
              </c:ext>
            </c:extLst>
          </c:dPt>
          <c:dPt>
            <c:idx val="1"/>
            <c:bubble3D val="0"/>
            <c:spPr>
              <a:solidFill>
                <a:schemeClr val="accent3"/>
              </a:solidFill>
              <a:ln w="25400">
                <a:solidFill>
                  <a:schemeClr val="lt1"/>
                </a:solidFill>
              </a:ln>
              <a:effectLst/>
              <a:scene3d>
                <a:camera prst="orthographicFront"/>
                <a:lightRig rig="threePt" dir="t"/>
              </a:scene3d>
              <a:sp3d contourW="25400">
                <a:contourClr>
                  <a:schemeClr val="lt1"/>
                </a:contourClr>
              </a:sp3d>
            </c:spPr>
            <c:extLst>
              <c:ext xmlns:c16="http://schemas.microsoft.com/office/drawing/2014/chart" uri="{C3380CC4-5D6E-409C-BE32-E72D297353CC}">
                <c16:uniqueId val="{00000003-D899-4690-BEA5-5EEA19A3FA7B}"/>
              </c:ext>
            </c:extLst>
          </c:dPt>
          <c:dPt>
            <c:idx val="2"/>
            <c:bubble3D val="0"/>
            <c:spPr>
              <a:solidFill>
                <a:schemeClr val="accent5"/>
              </a:solidFill>
              <a:ln w="25400">
                <a:solidFill>
                  <a:schemeClr val="lt1"/>
                </a:solidFill>
              </a:ln>
              <a:effectLst/>
              <a:scene3d>
                <a:camera prst="orthographicFront"/>
                <a:lightRig rig="threePt" dir="t"/>
              </a:scene3d>
              <a:sp3d contourW="25400">
                <a:contourClr>
                  <a:schemeClr val="lt1"/>
                </a:contourClr>
              </a:sp3d>
            </c:spPr>
            <c:extLst>
              <c:ext xmlns:c16="http://schemas.microsoft.com/office/drawing/2014/chart" uri="{C3380CC4-5D6E-409C-BE32-E72D297353CC}">
                <c16:uniqueId val="{00000005-D899-4690-BEA5-5EEA19A3FA7B}"/>
              </c:ext>
            </c:extLst>
          </c:dPt>
          <c:dPt>
            <c:idx val="3"/>
            <c:bubble3D val="0"/>
            <c:spPr>
              <a:solidFill>
                <a:schemeClr val="accent1">
                  <a:lumMod val="60000"/>
                </a:schemeClr>
              </a:solidFill>
              <a:ln w="25400">
                <a:solidFill>
                  <a:schemeClr val="lt1"/>
                </a:solidFill>
              </a:ln>
              <a:effectLst/>
              <a:scene3d>
                <a:camera prst="orthographicFront"/>
                <a:lightRig rig="threePt" dir="t"/>
              </a:scene3d>
              <a:sp3d contourW="25400">
                <a:contourClr>
                  <a:schemeClr val="lt1"/>
                </a:contourClr>
              </a:sp3d>
            </c:spPr>
            <c:extLst>
              <c:ext xmlns:c16="http://schemas.microsoft.com/office/drawing/2014/chart" uri="{C3380CC4-5D6E-409C-BE32-E72D297353CC}">
                <c16:uniqueId val="{00000007-D899-4690-BEA5-5EEA19A3FA7B}"/>
              </c:ext>
            </c:extLst>
          </c:dPt>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Лист1!$C$53:$C$56</c:f>
              <c:strCache>
                <c:ptCount val="4"/>
                <c:pt idx="0">
                  <c:v>менее 150 МЕ/мл</c:v>
                </c:pt>
                <c:pt idx="1">
                  <c:v>150 - 2*10^4 МЕ/мл</c:v>
                </c:pt>
                <c:pt idx="2">
                  <c:v>2*10^4 - 2*10^5 МЕ/мл</c:v>
                </c:pt>
                <c:pt idx="3">
                  <c:v>2*10^5 - 2*10^9 МЕ/мл</c:v>
                </c:pt>
              </c:strCache>
            </c:strRef>
          </c:cat>
          <c:val>
            <c:numRef>
              <c:f>Лист1!$D$53:$D$56</c:f>
              <c:numCache>
                <c:formatCode>General</c:formatCode>
                <c:ptCount val="4"/>
                <c:pt idx="0">
                  <c:v>5.26</c:v>
                </c:pt>
                <c:pt idx="1">
                  <c:v>31.57</c:v>
                </c:pt>
                <c:pt idx="2">
                  <c:v>42.12</c:v>
                </c:pt>
                <c:pt idx="3">
                  <c:v>21.05</c:v>
                </c:pt>
              </c:numCache>
            </c:numRef>
          </c:val>
          <c:extLst>
            <c:ext xmlns:c16="http://schemas.microsoft.com/office/drawing/2014/chart" uri="{C3380CC4-5D6E-409C-BE32-E72D297353CC}">
              <c16:uniqueId val="{00000008-D899-4690-BEA5-5EEA19A3FA7B}"/>
            </c:ext>
          </c:extLst>
        </c:ser>
        <c:dLbls>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legend>
    <c:plotVisOnly val="1"/>
    <c:dispBlanksAs val="gap"/>
    <c:showDLblsOverMax val="0"/>
    <c:extLst>
      <c:ext uri="{0b15fc19-7d7d-44ad-8c2d-2c3a37ce22c3}">
        <chartProps xmlns="https://web.wps.cn/et/2018/main" chartId="{09a82249-83a5-4068-9bd1-db70e5a2e276}"/>
      </c:ext>
    </c:extLst>
  </c:chart>
  <c:spPr>
    <a:noFill/>
    <a:ln>
      <a:noFill/>
    </a:ln>
    <a:effectLst/>
  </c:spPr>
  <c:txPr>
    <a:bodyPr/>
    <a:lstStyle/>
    <a:p>
      <a:pPr>
        <a:defRPr lang="ru-RU" sz="1200" b="1" i="0" baseline="0">
          <a:solidFill>
            <a:schemeClr val="tx1"/>
          </a:solidFill>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07795761111997E-2"/>
          <c:y val="3.0116365150903001E-2"/>
          <c:w val="0.85568611322931798"/>
          <c:h val="0.78568530575763595"/>
        </c:manualLayout>
      </c:layout>
      <c:barChart>
        <c:barDir val="col"/>
        <c:grouping val="clustered"/>
        <c:varyColors val="0"/>
        <c:ser>
          <c:idx val="3"/>
          <c:order val="3"/>
          <c:tx>
            <c:strRef>
              <c:f>Лист1!$I$46</c:f>
              <c:strCache>
                <c:ptCount val="1"/>
                <c:pt idx="0">
                  <c:v>Vaccination coverage</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Лист1!$J$42:$AI$42</c:f>
              <c:numCache>
                <c:formatCode>General</c:formatCode>
                <c:ptCount val="2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numCache>
            </c:numRef>
          </c:cat>
          <c:val>
            <c:numRef>
              <c:f>Лист1!$J$46:$AI$46</c:f>
              <c:numCache>
                <c:formatCode>General</c:formatCode>
                <c:ptCount val="26"/>
                <c:pt idx="3">
                  <c:v>43</c:v>
                </c:pt>
                <c:pt idx="4">
                  <c:v>81</c:v>
                </c:pt>
                <c:pt idx="5">
                  <c:v>94</c:v>
                </c:pt>
                <c:pt idx="6">
                  <c:v>96</c:v>
                </c:pt>
                <c:pt idx="7">
                  <c:v>97</c:v>
                </c:pt>
                <c:pt idx="8">
                  <c:v>98</c:v>
                </c:pt>
                <c:pt idx="9">
                  <c:v>98</c:v>
                </c:pt>
                <c:pt idx="10">
                  <c:v>98</c:v>
                </c:pt>
                <c:pt idx="11" formatCode="0">
                  <c:v>95.8</c:v>
                </c:pt>
                <c:pt idx="12" formatCode="0">
                  <c:v>94.7</c:v>
                </c:pt>
                <c:pt idx="13" formatCode="0">
                  <c:v>93.9</c:v>
                </c:pt>
                <c:pt idx="14" formatCode="0">
                  <c:v>91.6</c:v>
                </c:pt>
                <c:pt idx="15" formatCode="0">
                  <c:v>92.2</c:v>
                </c:pt>
                <c:pt idx="16" formatCode="0">
                  <c:v>91.8</c:v>
                </c:pt>
                <c:pt idx="17" formatCode="0">
                  <c:v>97.9</c:v>
                </c:pt>
                <c:pt idx="18" formatCode="0">
                  <c:v>91.2</c:v>
                </c:pt>
                <c:pt idx="19" formatCode="0">
                  <c:v>91.2</c:v>
                </c:pt>
                <c:pt idx="20" formatCode="0">
                  <c:v>96.5</c:v>
                </c:pt>
                <c:pt idx="21" formatCode="0">
                  <c:v>90.9</c:v>
                </c:pt>
                <c:pt idx="22" formatCode="0">
                  <c:v>92</c:v>
                </c:pt>
                <c:pt idx="23" formatCode="0">
                  <c:v>94.4</c:v>
                </c:pt>
                <c:pt idx="24" formatCode="0">
                  <c:v>94</c:v>
                </c:pt>
                <c:pt idx="25" formatCode="0">
                  <c:v>92.8</c:v>
                </c:pt>
              </c:numCache>
            </c:numRef>
          </c:val>
          <c:extLst>
            <c:ext xmlns:c16="http://schemas.microsoft.com/office/drawing/2014/chart" uri="{C3380CC4-5D6E-409C-BE32-E72D297353CC}">
              <c16:uniqueId val="{00000000-618C-42F5-9E68-39CDE1DC8871}"/>
            </c:ext>
          </c:extLst>
        </c:ser>
        <c:dLbls>
          <c:showLegendKey val="0"/>
          <c:showVal val="0"/>
          <c:showCatName val="0"/>
          <c:showSerName val="0"/>
          <c:showPercent val="0"/>
          <c:showBubbleSize val="0"/>
        </c:dLbls>
        <c:gapWidth val="150"/>
        <c:axId val="118147712"/>
        <c:axId val="118145792"/>
      </c:barChart>
      <c:lineChart>
        <c:grouping val="standard"/>
        <c:varyColors val="0"/>
        <c:ser>
          <c:idx val="0"/>
          <c:order val="0"/>
          <c:tx>
            <c:strRef>
              <c:f>Лист1!$I$43</c:f>
              <c:strCache>
                <c:ptCount val="1"/>
                <c:pt idx="0">
                  <c:v>Acute HB</c:v>
                </c:pt>
              </c:strCache>
            </c:strRef>
          </c:tx>
          <c:spPr>
            <a:ln w="28575" cap="rnd">
              <a:solidFill>
                <a:srgbClr val="00B050"/>
              </a:solidFill>
              <a:round/>
            </a:ln>
            <a:effectLst/>
          </c:spPr>
          <c:marker>
            <c:symbol val="circle"/>
            <c:size val="5"/>
            <c:spPr>
              <a:solidFill>
                <a:schemeClr val="accent6"/>
              </a:solidFill>
              <a:ln w="9525">
                <a:solidFill>
                  <a:srgbClr val="00B050"/>
                </a:solidFill>
              </a:ln>
              <a:effectLst/>
            </c:spPr>
          </c:marker>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Лист1!$J$42:$AI$42</c:f>
              <c:numCache>
                <c:formatCode>General</c:formatCode>
                <c:ptCount val="2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numCache>
            </c:numRef>
          </c:cat>
          <c:val>
            <c:numRef>
              <c:f>Лист1!$J$43:$AI$43</c:f>
              <c:numCache>
                <c:formatCode>General</c:formatCode>
                <c:ptCount val="26"/>
                <c:pt idx="0">
                  <c:v>35.9</c:v>
                </c:pt>
                <c:pt idx="1">
                  <c:v>43.77</c:v>
                </c:pt>
                <c:pt idx="2">
                  <c:v>42.48</c:v>
                </c:pt>
                <c:pt idx="3">
                  <c:v>35.340000000000003</c:v>
                </c:pt>
                <c:pt idx="4">
                  <c:v>19.75</c:v>
                </c:pt>
                <c:pt idx="5">
                  <c:v>13.02</c:v>
                </c:pt>
                <c:pt idx="6">
                  <c:v>10.36</c:v>
                </c:pt>
                <c:pt idx="7">
                  <c:v>8.6</c:v>
                </c:pt>
                <c:pt idx="8">
                  <c:v>7.03</c:v>
                </c:pt>
                <c:pt idx="9">
                  <c:v>5.28</c:v>
                </c:pt>
                <c:pt idx="10">
                  <c:v>4.04</c:v>
                </c:pt>
                <c:pt idx="11">
                  <c:v>2.7</c:v>
                </c:pt>
                <c:pt idx="12">
                  <c:v>2.2200000000000002</c:v>
                </c:pt>
                <c:pt idx="13">
                  <c:v>1.71</c:v>
                </c:pt>
                <c:pt idx="14">
                  <c:v>1.42</c:v>
                </c:pt>
                <c:pt idx="15">
                  <c:v>1.33</c:v>
                </c:pt>
                <c:pt idx="16">
                  <c:v>1.32</c:v>
                </c:pt>
                <c:pt idx="17">
                  <c:v>1.1200000000000001</c:v>
                </c:pt>
                <c:pt idx="18">
                  <c:v>0.95</c:v>
                </c:pt>
                <c:pt idx="19">
                  <c:v>0.88</c:v>
                </c:pt>
                <c:pt idx="20">
                  <c:v>0.68</c:v>
                </c:pt>
                <c:pt idx="21">
                  <c:v>0.56000000000000005</c:v>
                </c:pt>
                <c:pt idx="22">
                  <c:v>0.35</c:v>
                </c:pt>
                <c:pt idx="23">
                  <c:v>0.32</c:v>
                </c:pt>
                <c:pt idx="24">
                  <c:v>0.28999999999999998</c:v>
                </c:pt>
                <c:pt idx="25">
                  <c:v>0.36</c:v>
                </c:pt>
              </c:numCache>
            </c:numRef>
          </c:val>
          <c:smooth val="0"/>
          <c:extLst>
            <c:ext xmlns:c16="http://schemas.microsoft.com/office/drawing/2014/chart" uri="{C3380CC4-5D6E-409C-BE32-E72D297353CC}">
              <c16:uniqueId val="{00000001-618C-42F5-9E68-39CDE1DC8871}"/>
            </c:ext>
          </c:extLst>
        </c:ser>
        <c:ser>
          <c:idx val="1"/>
          <c:order val="1"/>
          <c:tx>
            <c:strRef>
              <c:f>Лист1!$I$44</c:f>
              <c:strCache>
                <c:ptCount val="1"/>
                <c:pt idx="0">
                  <c:v>Chronic HB</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numRef>
              <c:f>Лист1!$J$42:$AI$42</c:f>
              <c:numCache>
                <c:formatCode>General</c:formatCode>
                <c:ptCount val="2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numCache>
            </c:numRef>
          </c:cat>
          <c:val>
            <c:numRef>
              <c:f>Лист1!$J$44:$AI$44</c:f>
              <c:numCache>
                <c:formatCode>General</c:formatCode>
                <c:ptCount val="26"/>
                <c:pt idx="1">
                  <c:v>8.9499999999999993</c:v>
                </c:pt>
                <c:pt idx="2">
                  <c:v>14.18</c:v>
                </c:pt>
                <c:pt idx="3">
                  <c:v>16.03</c:v>
                </c:pt>
                <c:pt idx="4">
                  <c:v>14.96</c:v>
                </c:pt>
                <c:pt idx="5">
                  <c:v>14.94</c:v>
                </c:pt>
                <c:pt idx="6">
                  <c:v>15.55</c:v>
                </c:pt>
                <c:pt idx="7">
                  <c:v>13.93</c:v>
                </c:pt>
                <c:pt idx="8">
                  <c:v>14.01</c:v>
                </c:pt>
                <c:pt idx="9">
                  <c:v>14</c:v>
                </c:pt>
                <c:pt idx="10">
                  <c:v>14.19</c:v>
                </c:pt>
                <c:pt idx="11">
                  <c:v>14.39</c:v>
                </c:pt>
                <c:pt idx="12">
                  <c:v>13.27</c:v>
                </c:pt>
                <c:pt idx="13">
                  <c:v>12.95</c:v>
                </c:pt>
                <c:pt idx="14">
                  <c:v>12.63</c:v>
                </c:pt>
                <c:pt idx="15">
                  <c:v>11.69</c:v>
                </c:pt>
                <c:pt idx="16">
                  <c:v>11.11</c:v>
                </c:pt>
                <c:pt idx="17">
                  <c:v>10.78</c:v>
                </c:pt>
                <c:pt idx="18">
                  <c:v>10.210000000000001</c:v>
                </c:pt>
                <c:pt idx="19">
                  <c:v>9.76</c:v>
                </c:pt>
                <c:pt idx="20">
                  <c:v>9.3800000000000008</c:v>
                </c:pt>
                <c:pt idx="21">
                  <c:v>8.64</c:v>
                </c:pt>
                <c:pt idx="22">
                  <c:v>4.5599999999999996</c:v>
                </c:pt>
                <c:pt idx="23">
                  <c:v>4.8099999999999996</c:v>
                </c:pt>
                <c:pt idx="24">
                  <c:v>6.49</c:v>
                </c:pt>
                <c:pt idx="25">
                  <c:v>8.2899999999999991</c:v>
                </c:pt>
              </c:numCache>
            </c:numRef>
          </c:val>
          <c:smooth val="0"/>
          <c:extLst>
            <c:ext xmlns:c16="http://schemas.microsoft.com/office/drawing/2014/chart" uri="{C3380CC4-5D6E-409C-BE32-E72D297353CC}">
              <c16:uniqueId val="{00000003-618C-42F5-9E68-39CDE1DC8871}"/>
            </c:ext>
          </c:extLst>
        </c:ser>
        <c:ser>
          <c:idx val="2"/>
          <c:order val="2"/>
          <c:tx>
            <c:strRef>
              <c:f>Лист1!$I$45</c:f>
              <c:strCache>
                <c:ptCount val="1"/>
                <c:pt idx="0">
                  <c:v> HBsAg+</c:v>
                </c:pt>
              </c:strCache>
            </c:strRef>
          </c:tx>
          <c:spPr>
            <a:ln w="28575" cap="rnd">
              <a:solidFill>
                <a:srgbClr val="EE0000"/>
              </a:solidFill>
              <a:round/>
            </a:ln>
            <a:effectLst/>
          </c:spPr>
          <c:marker>
            <c:symbol val="circle"/>
            <c:size val="5"/>
            <c:spPr>
              <a:solidFill>
                <a:srgbClr val="EE0000"/>
              </a:solidFill>
              <a:ln w="9525">
                <a:solidFill>
                  <a:srgbClr val="EE0000"/>
                </a:solidFill>
              </a:ln>
              <a:effectLst/>
            </c:spPr>
          </c:marker>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trendline>
            <c:spPr>
              <a:ln w="19050" cap="rnd">
                <a:solidFill>
                  <a:schemeClr val="accent3"/>
                </a:solidFill>
                <a:prstDash val="sysDot"/>
              </a:ln>
              <a:effectLst/>
            </c:spPr>
            <c:trendlineType val="linear"/>
            <c:dispRSqr val="0"/>
            <c:dispEq val="0"/>
          </c:trendline>
          <c:cat>
            <c:numRef>
              <c:f>Лист1!$J$42:$AI$42</c:f>
              <c:numCache>
                <c:formatCode>General</c:formatCode>
                <c:ptCount val="2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numCache>
            </c:numRef>
          </c:cat>
          <c:val>
            <c:numRef>
              <c:f>Лист1!$J$45:$AI$45</c:f>
              <c:numCache>
                <c:formatCode>General</c:formatCode>
                <c:ptCount val="26"/>
                <c:pt idx="1">
                  <c:v>88.03</c:v>
                </c:pt>
                <c:pt idx="2">
                  <c:v>95.71</c:v>
                </c:pt>
                <c:pt idx="3">
                  <c:v>89.63</c:v>
                </c:pt>
                <c:pt idx="4">
                  <c:v>74.08</c:v>
                </c:pt>
                <c:pt idx="5">
                  <c:v>65.45</c:v>
                </c:pt>
                <c:pt idx="6">
                  <c:v>61.91</c:v>
                </c:pt>
                <c:pt idx="7">
                  <c:v>50.58</c:v>
                </c:pt>
                <c:pt idx="8">
                  <c:v>47.68</c:v>
                </c:pt>
                <c:pt idx="9">
                  <c:v>42.66</c:v>
                </c:pt>
                <c:pt idx="10">
                  <c:v>36.33</c:v>
                </c:pt>
                <c:pt idx="11">
                  <c:v>31.42</c:v>
                </c:pt>
                <c:pt idx="12">
                  <c:v>25.56</c:v>
                </c:pt>
                <c:pt idx="13">
                  <c:v>21.89</c:v>
                </c:pt>
                <c:pt idx="14">
                  <c:v>21.1</c:v>
                </c:pt>
                <c:pt idx="15">
                  <c:v>18.04</c:v>
                </c:pt>
                <c:pt idx="16">
                  <c:v>15.86</c:v>
                </c:pt>
                <c:pt idx="17">
                  <c:v>13.87</c:v>
                </c:pt>
                <c:pt idx="18">
                  <c:v>11.78</c:v>
                </c:pt>
                <c:pt idx="19">
                  <c:v>10.34</c:v>
                </c:pt>
                <c:pt idx="20">
                  <c:v>11.78</c:v>
                </c:pt>
                <c:pt idx="21">
                  <c:v>7.94</c:v>
                </c:pt>
                <c:pt idx="22">
                  <c:v>6.96</c:v>
                </c:pt>
                <c:pt idx="23">
                  <c:v>0</c:v>
                </c:pt>
                <c:pt idx="24">
                  <c:v>0</c:v>
                </c:pt>
                <c:pt idx="25">
                  <c:v>0</c:v>
                </c:pt>
              </c:numCache>
            </c:numRef>
          </c:val>
          <c:smooth val="0"/>
          <c:extLst>
            <c:ext xmlns:c16="http://schemas.microsoft.com/office/drawing/2014/chart" uri="{C3380CC4-5D6E-409C-BE32-E72D297353CC}">
              <c16:uniqueId val="{00000006-618C-42F5-9E68-39CDE1DC8871}"/>
            </c:ext>
          </c:extLst>
        </c:ser>
        <c:dLbls>
          <c:showLegendKey val="0"/>
          <c:showVal val="1"/>
          <c:showCatName val="0"/>
          <c:showSerName val="0"/>
          <c:showPercent val="0"/>
          <c:showBubbleSize val="0"/>
        </c:dLbls>
        <c:marker val="1"/>
        <c:smooth val="0"/>
        <c:axId val="118129792"/>
        <c:axId val="118131328"/>
      </c:lineChart>
      <c:catAx>
        <c:axId val="11812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200" b="1" i="0" u="none" strike="noStrike" kern="1200" baseline="0">
                <a:solidFill>
                  <a:schemeClr val="tx1">
                    <a:lumMod val="65000"/>
                    <a:lumOff val="35000"/>
                  </a:schemeClr>
                </a:solidFill>
                <a:latin typeface="+mn-lt"/>
                <a:ea typeface="+mn-ea"/>
                <a:cs typeface="+mn-cs"/>
              </a:defRPr>
            </a:pPr>
            <a:endParaRPr lang="ru-RU"/>
          </a:p>
        </c:txPr>
        <c:crossAx val="118131328"/>
        <c:crosses val="autoZero"/>
        <c:auto val="1"/>
        <c:lblAlgn val="ctr"/>
        <c:lblOffset val="100"/>
        <c:noMultiLvlLbl val="0"/>
      </c:catAx>
      <c:valAx>
        <c:axId val="118131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ru-RU" sz="1200" b="1" i="0" u="none" strike="noStrike" kern="1200" baseline="0">
                    <a:solidFill>
                      <a:schemeClr val="tx1">
                        <a:lumMod val="65000"/>
                        <a:lumOff val="35000"/>
                      </a:schemeClr>
                    </a:solidFill>
                    <a:latin typeface="+mn-lt"/>
                    <a:ea typeface="+mn-ea"/>
                    <a:cs typeface="+mn-cs"/>
                  </a:defRPr>
                </a:pPr>
                <a:r>
                  <a:rPr lang="en-US"/>
                  <a:t>per 100 thnd persons</a:t>
                </a:r>
              </a:p>
            </c:rich>
          </c:tx>
          <c:overlay val="0"/>
          <c:spPr>
            <a:noFill/>
            <a:ln>
              <a:noFill/>
            </a:ln>
            <a:effectLst/>
          </c:spPr>
          <c:txPr>
            <a:bodyPr rot="-5400000" spcFirstLastPara="1" vertOverflow="ellipsis" vert="horz" wrap="square" anchor="ctr" anchorCtr="1"/>
            <a:lstStyle/>
            <a:p>
              <a:pPr>
                <a:defRPr lang="ru-RU" sz="1200" b="1"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200" b="1" i="0" u="none" strike="noStrike" kern="1200" baseline="0">
                <a:solidFill>
                  <a:schemeClr val="tx1">
                    <a:lumMod val="65000"/>
                    <a:lumOff val="35000"/>
                  </a:schemeClr>
                </a:solidFill>
                <a:latin typeface="+mn-lt"/>
                <a:ea typeface="+mn-ea"/>
                <a:cs typeface="+mn-cs"/>
              </a:defRPr>
            </a:pPr>
            <a:endParaRPr lang="ru-RU"/>
          </a:p>
        </c:txPr>
        <c:crossAx val="118129792"/>
        <c:crosses val="autoZero"/>
        <c:crossBetween val="between"/>
      </c:valAx>
      <c:catAx>
        <c:axId val="118147712"/>
        <c:scaling>
          <c:orientation val="minMax"/>
        </c:scaling>
        <c:delete val="1"/>
        <c:axPos val="b"/>
        <c:numFmt formatCode="General" sourceLinked="1"/>
        <c:majorTickMark val="out"/>
        <c:minorTickMark val="none"/>
        <c:tickLblPos val="none"/>
        <c:crossAx val="118145792"/>
        <c:crosses val="autoZero"/>
        <c:auto val="1"/>
        <c:lblAlgn val="ctr"/>
        <c:lblOffset val="100"/>
        <c:noMultiLvlLbl val="0"/>
      </c:catAx>
      <c:valAx>
        <c:axId val="118145792"/>
        <c:scaling>
          <c:orientation val="minMax"/>
        </c:scaling>
        <c:delete val="0"/>
        <c:axPos val="r"/>
        <c:title>
          <c:tx>
            <c:rich>
              <a:bodyPr rot="-5400000" spcFirstLastPara="1" vertOverflow="ellipsis" vert="horz" wrap="square" anchor="ctr" anchorCtr="1"/>
              <a:lstStyle/>
              <a:p>
                <a:pPr>
                  <a:defRPr lang="ru-RU" sz="1200" b="1" i="0" u="none" strike="noStrike" kern="1200" baseline="0">
                    <a:solidFill>
                      <a:schemeClr val="tx1">
                        <a:lumMod val="65000"/>
                        <a:lumOff val="35000"/>
                      </a:schemeClr>
                    </a:solidFill>
                    <a:latin typeface="+mn-lt"/>
                    <a:ea typeface="+mn-ea"/>
                    <a:cs typeface="+mn-cs"/>
                  </a:defRPr>
                </a:pPr>
                <a:r>
                  <a:rPr lang="en-US"/>
                  <a:t>%, vaccination coverage</a:t>
                </a:r>
              </a:p>
            </c:rich>
          </c:tx>
          <c:overlay val="0"/>
          <c:spPr>
            <a:noFill/>
            <a:ln>
              <a:noFill/>
            </a:ln>
            <a:effectLst/>
          </c:spPr>
          <c:txPr>
            <a:bodyPr rot="-5400000" spcFirstLastPara="1" vertOverflow="ellipsis" vert="horz" wrap="square" anchor="ctr" anchorCtr="1"/>
            <a:lstStyle/>
            <a:p>
              <a:pPr>
                <a:defRPr lang="ru-RU" sz="1200" b="1"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ru-RU" sz="1200" b="1" i="0" u="none" strike="noStrike" kern="1200" baseline="0">
                <a:solidFill>
                  <a:schemeClr val="tx1">
                    <a:lumMod val="65000"/>
                    <a:lumOff val="35000"/>
                  </a:schemeClr>
                </a:solidFill>
                <a:latin typeface="+mn-lt"/>
                <a:ea typeface="+mn-ea"/>
                <a:cs typeface="+mn-cs"/>
              </a:defRPr>
            </a:pPr>
            <a:endParaRPr lang="ru-RU"/>
          </a:p>
        </c:txPr>
        <c:crossAx val="11814771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200"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c:ext uri="{0b15fc19-7d7d-44ad-8c2d-2c3a37ce22c3}">
        <chartProps xmlns="https://web.wps.cn/et/2018/main" chartId="{5711f8b9-25d3-418c-a273-67f6dfec9a77}"/>
      </c:ext>
    </c:extLst>
  </c:chart>
  <c:spPr>
    <a:noFill/>
    <a:ln>
      <a:noFill/>
    </a:ln>
    <a:effectLst/>
  </c:spPr>
  <c:txPr>
    <a:bodyPr/>
    <a:lstStyle/>
    <a:p>
      <a:pPr>
        <a:defRPr lang="ru-RU" sz="1200" b="1" i="0" baseline="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473429951691E-2"/>
          <c:y val="4.0933961002340001E-2"/>
          <c:w val="0.91704106280193198"/>
          <c:h val="0.79200294254319004"/>
        </c:manualLayout>
      </c:layout>
      <c:barChart>
        <c:barDir val="col"/>
        <c:grouping val="clustered"/>
        <c:varyColors val="0"/>
        <c:ser>
          <c:idx val="0"/>
          <c:order val="0"/>
          <c:tx>
            <c:strRef>
              <c:f>Лист1!$P$387</c:f>
              <c:strCache>
                <c:ptCount val="1"/>
                <c:pt idx="0">
                  <c:v> Здоровые новорожденные </c:v>
                </c:pt>
              </c:strCache>
            </c:strRef>
          </c:tx>
          <c:spPr>
            <a:solidFill>
              <a:srgbClr val="FF0000"/>
            </a:solidFill>
            <a:ln>
              <a:noFill/>
            </a:ln>
            <a:effectLst/>
          </c:spPr>
          <c:invertIfNegative val="0"/>
          <c:dLbls>
            <c:spPr>
              <a:noFill/>
              <a:ln>
                <a:noFill/>
              </a:ln>
              <a:effectLst/>
            </c:spPr>
            <c:txPr>
              <a:bodyPr rot="-5400000" spcFirstLastPara="1" vertOverflow="ellipsis"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Лист1!$W$386:$AF$386</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Лист1!$W$387:$AF$387</c:f>
              <c:numCache>
                <c:formatCode>General</c:formatCode>
                <c:ptCount val="10"/>
                <c:pt idx="0">
                  <c:v>90.8</c:v>
                </c:pt>
                <c:pt idx="1">
                  <c:v>91.2</c:v>
                </c:pt>
                <c:pt idx="2">
                  <c:v>95.6</c:v>
                </c:pt>
                <c:pt idx="3">
                  <c:v>96.9</c:v>
                </c:pt>
                <c:pt idx="4">
                  <c:v>95.9</c:v>
                </c:pt>
                <c:pt idx="5">
                  <c:v>99.2</c:v>
                </c:pt>
                <c:pt idx="6">
                  <c:v>91.9</c:v>
                </c:pt>
                <c:pt idx="7">
                  <c:v>96</c:v>
                </c:pt>
                <c:pt idx="8">
                  <c:v>95</c:v>
                </c:pt>
                <c:pt idx="9">
                  <c:v>91.8</c:v>
                </c:pt>
              </c:numCache>
            </c:numRef>
          </c:val>
          <c:extLst>
            <c:ext xmlns:c16="http://schemas.microsoft.com/office/drawing/2014/chart" uri="{C3380CC4-5D6E-409C-BE32-E72D297353CC}">
              <c16:uniqueId val="{00000000-D1FB-45A0-A123-C6C16563224C}"/>
            </c:ext>
          </c:extLst>
        </c:ser>
        <c:ser>
          <c:idx val="1"/>
          <c:order val="1"/>
          <c:tx>
            <c:strRef>
              <c:f>Лист1!$P$388</c:f>
              <c:strCache>
                <c:ptCount val="1"/>
                <c:pt idx="0">
                  <c:v> Всего детей 0-17 лет </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Лист1!$W$386:$AF$386</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Лист1!$W$388:$AF$388</c:f>
              <c:numCache>
                <c:formatCode>General</c:formatCode>
                <c:ptCount val="10"/>
                <c:pt idx="0">
                  <c:v>101.2</c:v>
                </c:pt>
                <c:pt idx="1">
                  <c:v>54.5</c:v>
                </c:pt>
                <c:pt idx="2">
                  <c:v>101.6</c:v>
                </c:pt>
                <c:pt idx="3">
                  <c:v>97.1</c:v>
                </c:pt>
                <c:pt idx="4">
                  <c:v>101</c:v>
                </c:pt>
                <c:pt idx="5">
                  <c:v>99.7</c:v>
                </c:pt>
                <c:pt idx="6">
                  <c:v>100.3</c:v>
                </c:pt>
                <c:pt idx="7">
                  <c:v>97.4</c:v>
                </c:pt>
                <c:pt idx="8">
                  <c:v>101.8</c:v>
                </c:pt>
                <c:pt idx="9">
                  <c:v>87.1</c:v>
                </c:pt>
              </c:numCache>
            </c:numRef>
          </c:val>
          <c:extLst>
            <c:ext xmlns:c16="http://schemas.microsoft.com/office/drawing/2014/chart" uri="{C3380CC4-5D6E-409C-BE32-E72D297353CC}">
              <c16:uniqueId val="{00000001-D1FB-45A0-A123-C6C16563224C}"/>
            </c:ext>
          </c:extLst>
        </c:ser>
        <c:ser>
          <c:idx val="2"/>
          <c:order val="2"/>
          <c:tx>
            <c:strRef>
              <c:f>Лист1!$P$389</c:f>
              <c:strCache>
                <c:ptCount val="1"/>
                <c:pt idx="0">
                  <c:v> Всего взрослых 18-55 лет </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Лист1!$W$386:$AF$386</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Лист1!$W$389:$AF$389</c:f>
              <c:numCache>
                <c:formatCode>General</c:formatCode>
                <c:ptCount val="10"/>
                <c:pt idx="0">
                  <c:v>61.4</c:v>
                </c:pt>
                <c:pt idx="1">
                  <c:v>26</c:v>
                </c:pt>
                <c:pt idx="2">
                  <c:v>98.5</c:v>
                </c:pt>
                <c:pt idx="3">
                  <c:v>93.8</c:v>
                </c:pt>
                <c:pt idx="4">
                  <c:v>92.4</c:v>
                </c:pt>
                <c:pt idx="5">
                  <c:v>87.7</c:v>
                </c:pt>
                <c:pt idx="6">
                  <c:v>97.9</c:v>
                </c:pt>
                <c:pt idx="7">
                  <c:v>90.6</c:v>
                </c:pt>
                <c:pt idx="8">
                  <c:v>103.9</c:v>
                </c:pt>
                <c:pt idx="9">
                  <c:v>56.3</c:v>
                </c:pt>
              </c:numCache>
            </c:numRef>
          </c:val>
          <c:extLst>
            <c:ext xmlns:c16="http://schemas.microsoft.com/office/drawing/2014/chart" uri="{C3380CC4-5D6E-409C-BE32-E72D297353CC}">
              <c16:uniqueId val="{00000002-D1FB-45A0-A123-C6C16563224C}"/>
            </c:ext>
          </c:extLst>
        </c:ser>
        <c:dLbls>
          <c:showLegendKey val="0"/>
          <c:showVal val="1"/>
          <c:showCatName val="0"/>
          <c:showSerName val="0"/>
          <c:showPercent val="0"/>
          <c:showBubbleSize val="0"/>
        </c:dLbls>
        <c:gapWidth val="40"/>
        <c:axId val="1872431888"/>
        <c:axId val="1872413648"/>
      </c:barChart>
      <c:catAx>
        <c:axId val="187243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872413648"/>
        <c:crosses val="autoZero"/>
        <c:auto val="1"/>
        <c:lblAlgn val="ctr"/>
        <c:lblOffset val="100"/>
        <c:noMultiLvlLbl val="0"/>
      </c:catAx>
      <c:valAx>
        <c:axId val="1872413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r>
                  <a:rPr lang="ru-RU"/>
                  <a:t>охват вакцинацией, %</a:t>
                </a:r>
              </a:p>
            </c:rich>
          </c:tx>
          <c:overlay val="0"/>
          <c:spPr>
            <a:noFill/>
            <a:ln>
              <a:noFill/>
            </a:ln>
            <a:effectLst/>
          </c:spPr>
          <c:txPr>
            <a:bodyPr rot="-54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crossAx val="187243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200" b="1" i="0" u="none" strike="noStrike" kern="1200" baseline="0">
              <a:solidFill>
                <a:schemeClr val="tx1"/>
              </a:solidFill>
              <a:latin typeface="+mn-lt"/>
              <a:ea typeface="+mn-ea"/>
              <a:cs typeface="+mn-cs"/>
            </a:defRPr>
          </a:pPr>
          <a:endParaRPr lang="ru-RU"/>
        </a:p>
      </c:txPr>
    </c:legend>
    <c:plotVisOnly val="1"/>
    <c:dispBlanksAs val="gap"/>
    <c:showDLblsOverMax val="0"/>
    <c:extLst>
      <c:ext uri="{0b15fc19-7d7d-44ad-8c2d-2c3a37ce22c3}">
        <chartProps xmlns="https://web.wps.cn/et/2018/main" chartId="{7e934982-ee06-412e-ac14-607c9f5d0ed7}"/>
      </c:ext>
    </c:extLst>
  </c:chart>
  <c:spPr>
    <a:noFill/>
    <a:ln>
      <a:noFill/>
    </a:ln>
    <a:effectLst/>
  </c:spPr>
  <c:txPr>
    <a:bodyPr/>
    <a:lstStyle/>
    <a:p>
      <a:pPr>
        <a:defRPr lang="ru-RU" sz="1200" b="1" i="0" baseline="0">
          <a:solidFill>
            <a:schemeClr val="tx1"/>
          </a:solidFill>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200" b="0" i="0" u="none" strike="noStrike" kern="1200" baseline="0">
              <a:solidFill>
                <a:sysClr val="windowText" lastClr="000000"/>
              </a:solidFill>
              <a:latin typeface="Arial Black" panose="020B0A04020102020204" pitchFamily="34" charset="0"/>
              <a:ea typeface="+mn-ea"/>
              <a:cs typeface="+mn-cs"/>
            </a:defRPr>
          </a:pPr>
          <a:endParaRPr lang="ru-RU"/>
        </a:p>
      </c:txPr>
    </c:legend>
    <c:plotVisOnly val="1"/>
    <c:dispBlanksAs val="zero"/>
    <c:showDLblsOverMax val="0"/>
    <c:extLst>
      <c:ext uri="{0b15fc19-7d7d-44ad-8c2d-2c3a37ce22c3}">
        <chartProps xmlns="https://web.wps.cn/et/2018/main" chartId="{963115e4-e101-4991-aa37-75b653280c30}"/>
      </c:ext>
    </c:extLst>
  </c:chart>
  <c:spPr>
    <a:noFill/>
    <a:ln>
      <a:noFill/>
    </a:ln>
    <a:effectLst/>
  </c:spPr>
  <c:txPr>
    <a:bodyPr/>
    <a:lstStyle/>
    <a:p>
      <a:pPr>
        <a:defRPr lang="ru-RU"/>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3087270341207299"/>
          <c:y val="5.2986512524084803E-2"/>
          <c:w val="0.833016185476815"/>
          <c:h val="0.78235439139471696"/>
        </c:manualLayout>
      </c:layout>
      <c:barChart>
        <c:barDir val="col"/>
        <c:grouping val="clustered"/>
        <c:varyColors val="0"/>
        <c:ser>
          <c:idx val="0"/>
          <c:order val="0"/>
          <c:spPr>
            <a:solidFill>
              <a:schemeClr val="tx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2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Лист1!$A$1:$A$15</c:f>
              <c:strCache>
                <c:ptCount val="15"/>
                <c:pt idx="0">
                  <c:v>18 лет</c:v>
                </c:pt>
                <c:pt idx="1">
                  <c:v>19 лет</c:v>
                </c:pt>
                <c:pt idx="2">
                  <c:v>20 лет</c:v>
                </c:pt>
                <c:pt idx="3">
                  <c:v>21 лет</c:v>
                </c:pt>
                <c:pt idx="4">
                  <c:v>22 лет</c:v>
                </c:pt>
                <c:pt idx="5">
                  <c:v>23 лет</c:v>
                </c:pt>
                <c:pt idx="6">
                  <c:v>24 лет</c:v>
                </c:pt>
                <c:pt idx="7">
                  <c:v>25 лет</c:v>
                </c:pt>
                <c:pt idx="8">
                  <c:v>26 лет</c:v>
                </c:pt>
                <c:pt idx="9">
                  <c:v>27 лет</c:v>
                </c:pt>
                <c:pt idx="10">
                  <c:v>28 лет</c:v>
                </c:pt>
                <c:pt idx="11">
                  <c:v>29 лет</c:v>
                </c:pt>
                <c:pt idx="12">
                  <c:v>30 лет</c:v>
                </c:pt>
                <c:pt idx="13">
                  <c:v>31 лет</c:v>
                </c:pt>
                <c:pt idx="14">
                  <c:v>36 лет</c:v>
                </c:pt>
              </c:strCache>
            </c:strRef>
          </c:cat>
          <c:val>
            <c:numRef>
              <c:f>Лист1!$B$1:$B$15</c:f>
              <c:numCache>
                <c:formatCode>General</c:formatCode>
                <c:ptCount val="15"/>
                <c:pt idx="0">
                  <c:v>9</c:v>
                </c:pt>
                <c:pt idx="1">
                  <c:v>70</c:v>
                </c:pt>
                <c:pt idx="2">
                  <c:v>39</c:v>
                </c:pt>
                <c:pt idx="3">
                  <c:v>30</c:v>
                </c:pt>
                <c:pt idx="4">
                  <c:v>111</c:v>
                </c:pt>
                <c:pt idx="5">
                  <c:v>74</c:v>
                </c:pt>
                <c:pt idx="6">
                  <c:v>34</c:v>
                </c:pt>
                <c:pt idx="7">
                  <c:v>11</c:v>
                </c:pt>
                <c:pt idx="8">
                  <c:v>9</c:v>
                </c:pt>
                <c:pt idx="9">
                  <c:v>13</c:v>
                </c:pt>
                <c:pt idx="10">
                  <c:v>3</c:v>
                </c:pt>
                <c:pt idx="11">
                  <c:v>2</c:v>
                </c:pt>
                <c:pt idx="12">
                  <c:v>1</c:v>
                </c:pt>
                <c:pt idx="13">
                  <c:v>2</c:v>
                </c:pt>
                <c:pt idx="14">
                  <c:v>1</c:v>
                </c:pt>
              </c:numCache>
            </c:numRef>
          </c:val>
          <c:extLst>
            <c:ext xmlns:c16="http://schemas.microsoft.com/office/drawing/2014/chart" uri="{C3380CC4-5D6E-409C-BE32-E72D297353CC}">
              <c16:uniqueId val="{00000000-2400-42FA-919E-D0948F1A62F4}"/>
            </c:ext>
          </c:extLst>
        </c:ser>
        <c:dLbls>
          <c:showLegendKey val="0"/>
          <c:showVal val="1"/>
          <c:showCatName val="0"/>
          <c:showSerName val="0"/>
          <c:showPercent val="0"/>
          <c:showBubbleSize val="0"/>
        </c:dLbls>
        <c:gapWidth val="80"/>
        <c:overlap val="25"/>
        <c:axId val="118508544"/>
        <c:axId val="118539008"/>
      </c:barChart>
      <c:catAx>
        <c:axId val="1185085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lang="ru-RU" sz="1200" b="1" i="0" u="none" strike="noStrike" kern="1200" cap="none" spc="20" normalizeH="0" baseline="0">
                <a:solidFill>
                  <a:schemeClr val="tx1"/>
                </a:solidFill>
                <a:latin typeface="+mn-lt"/>
                <a:ea typeface="+mn-ea"/>
                <a:cs typeface="+mn-cs"/>
              </a:defRPr>
            </a:pPr>
            <a:endParaRPr lang="ru-RU"/>
          </a:p>
        </c:txPr>
        <c:crossAx val="118539008"/>
        <c:crosses val="autoZero"/>
        <c:auto val="1"/>
        <c:lblAlgn val="ctr"/>
        <c:lblOffset val="100"/>
        <c:noMultiLvlLbl val="0"/>
      </c:catAx>
      <c:valAx>
        <c:axId val="118539008"/>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lang="ru-RU" sz="1200" b="1" i="0" u="none" strike="noStrike" kern="1200" cap="all" baseline="0">
                    <a:solidFill>
                      <a:schemeClr val="tx1"/>
                    </a:solidFill>
                    <a:latin typeface="+mn-lt"/>
                    <a:ea typeface="+mn-ea"/>
                    <a:cs typeface="+mn-cs"/>
                  </a:defRPr>
                </a:pPr>
                <a:r>
                  <a:rPr lang="en-US" dirty="0"/>
                  <a:t>Abs. no </a:t>
                </a:r>
              </a:p>
            </c:rich>
          </c:tx>
          <c:overlay val="0"/>
          <c:spPr>
            <a:noFill/>
            <a:ln>
              <a:noFill/>
            </a:ln>
            <a:effectLst/>
          </c:spPr>
          <c:txPr>
            <a:bodyPr rot="-5400000" spcFirstLastPara="1" vertOverflow="ellipsis" vert="horz" wrap="square" anchor="ctr" anchorCtr="1"/>
            <a:lstStyle/>
            <a:p>
              <a:pPr>
                <a:defRPr lang="ru-RU" sz="1200" b="1" i="0" u="none" strike="noStrike" kern="1200" cap="all" baseline="0">
                  <a:solidFill>
                    <a:schemeClr val="tx1"/>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200" b="1" i="0" u="none" strike="noStrike" kern="1200" spc="20" baseline="0">
                <a:solidFill>
                  <a:schemeClr val="tx1"/>
                </a:solidFill>
                <a:latin typeface="+mn-lt"/>
                <a:ea typeface="+mn-ea"/>
                <a:cs typeface="+mn-cs"/>
              </a:defRPr>
            </a:pPr>
            <a:endParaRPr lang="ru-RU"/>
          </a:p>
        </c:txPr>
        <c:crossAx val="118508544"/>
        <c:crosses val="autoZero"/>
        <c:crossBetween val="between"/>
      </c:valAx>
      <c:spPr>
        <a:noFill/>
        <a:ln>
          <a:noFill/>
        </a:ln>
        <a:effectLst/>
      </c:spPr>
    </c:plotArea>
    <c:plotVisOnly val="1"/>
    <c:dispBlanksAs val="gap"/>
    <c:showDLblsOverMax val="0"/>
    <c:extLst>
      <c:ext uri="{0b15fc19-7d7d-44ad-8c2d-2c3a37ce22c3}">
        <chartProps xmlns="https://web.wps.cn/et/2018/main" chartId="{f7a98e6c-0364-450f-989b-4d02cfb57923}"/>
      </c:ext>
    </c:extLst>
  </c:chart>
  <c:spPr>
    <a:noFill/>
    <a:ln w="9525" cap="flat" cmpd="sng" algn="ctr">
      <a:noFill/>
      <a:round/>
    </a:ln>
    <a:effectLst/>
  </c:spPr>
  <c:txPr>
    <a:bodyPr/>
    <a:lstStyle/>
    <a:p>
      <a:pPr>
        <a:defRPr lang="ru-RU" sz="1200" b="1" i="0" baseline="0">
          <a:solidFill>
            <a:schemeClr val="tx1"/>
          </a:solidFill>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1">
  <a:schemeClr val="accent1"/>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36">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t>05.06.2025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PlaceHolder 1"/>
          <p:cNvSpPr>
            <a:spLocks noGrp="1" noRot="1" noChangeAspect="1"/>
          </p:cNvSpPr>
          <p:nvPr>
            <p:ph type="sldImg"/>
          </p:nvPr>
        </p:nvSpPr>
        <p:spPr>
          <a:xfrm>
            <a:off x="685800" y="1143000"/>
            <a:ext cx="5486400" cy="3086100"/>
          </a:xfrm>
          <a:prstGeom prst="rect">
            <a:avLst/>
          </a:prstGeom>
          <a:ln w="0">
            <a:noFill/>
          </a:ln>
        </p:spPr>
      </p:sp>
      <p:sp>
        <p:nvSpPr>
          <p:cNvPr id="45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5900" indent="0">
              <a:lnSpc>
                <a:spcPct val="100000"/>
              </a:lnSpc>
              <a:buNone/>
            </a:pPr>
            <a:r>
              <a:rPr lang="ru-RU" sz="4000" b="0" strike="noStrike" spc="-1">
                <a:solidFill>
                  <a:srgbClr val="203864"/>
                </a:solidFill>
                <a:latin typeface="Arial" panose="020B0604020202020204"/>
                <a:ea typeface="+mj-ea"/>
              </a:rPr>
              <a:t>Итоги реализации программы элиминации гепатита В на Северо-Западе России</a:t>
            </a:r>
            <a:endParaRPr lang="ru-RU" sz="4000" b="0" strike="noStrike" spc="-1">
              <a:solidFill>
                <a:srgbClr val="000000"/>
              </a:solidFill>
              <a:latin typeface="Open Sans"/>
            </a:endParaRPr>
          </a:p>
        </p:txBody>
      </p:sp>
      <p:sp>
        <p:nvSpPr>
          <p:cNvPr id="456" name="PlaceHolder 3"/>
          <p:cNvSpPr>
            <a:spLocks noGrp="1"/>
          </p:cNvSpPr>
          <p:nvPr>
            <p:ph type="sldNum" idx="176"/>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ru-RU" sz="1200" b="0" strike="noStrike" spc="-1">
                <a:solidFill>
                  <a:schemeClr val="dk1"/>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8F9A4B7-1AFD-473E-83CB-5E4900D0CB8F}" type="slidenum">
              <a:rPr kumimoji="0" lang="ru-RU" sz="1200" b="0" i="0" u="none" strike="noStrike" kern="1200" cap="none" spc="-1" normalizeH="0" baseline="0" noProof="0">
                <a:ln>
                  <a:noFill/>
                </a:ln>
                <a:solidFill>
                  <a:srgbClr val="000000"/>
                </a:solidFill>
                <a:effectLst/>
                <a:uLnTx/>
                <a:uFillTx/>
                <a:latin typeface="Arial" panose="020B0604020202020204"/>
                <a:ea typeface="+mn-ea"/>
                <a:cs typeface="+mn-cs"/>
              </a:rPr>
              <a:t>1</a:t>
            </a:fld>
            <a:endParaRPr kumimoji="0" lang="ru-RU" sz="1200" b="0" i="0" u="none" strike="noStrike" kern="1200" cap="none" spc="-1" normalizeH="0" baseline="0" noProof="0">
              <a:ln>
                <a:noFill/>
              </a:ln>
              <a:solidFill>
                <a:srgbClr val="000000"/>
              </a:solidFill>
              <a:effectLst/>
              <a:uLnTx/>
              <a:uFillTx/>
              <a:latin typeface="DejaVu Serif"/>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F9EC98A-8E93-4617-B17D-3C9A61742D50}"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4"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20285F6-07B5-47AC-9288-88CE010C2A3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6C6DC3D-C717-495C-B489-C044A339A551}" type="slidenum">
              <a:rPr lang="ru-RU" smtClean="0"/>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6C6DC3D-C717-495C-B489-C044A339A551}" type="slidenum">
              <a:rPr lang="ru-RU" smtClean="0"/>
              <a:t>16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6C6DC3D-C717-495C-B489-C044A339A551}" type="slidenum">
              <a:rPr lang="ru-RU" smtClean="0"/>
              <a:t>17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PlaceHolder 1"/>
          <p:cNvSpPr>
            <a:spLocks noGrp="1" noRot="1" noChangeAspect="1"/>
          </p:cNvSpPr>
          <p:nvPr>
            <p:ph type="sldImg"/>
          </p:nvPr>
        </p:nvSpPr>
        <p:spPr>
          <a:xfrm>
            <a:off x="685800" y="1143000"/>
            <a:ext cx="5486400" cy="3086100"/>
          </a:xfrm>
          <a:prstGeom prst="rect">
            <a:avLst/>
          </a:prstGeom>
          <a:ln w="0">
            <a:noFill/>
          </a:ln>
        </p:spPr>
      </p:sp>
      <p:sp>
        <p:nvSpPr>
          <p:cNvPr id="45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5900" indent="0">
              <a:lnSpc>
                <a:spcPct val="100000"/>
              </a:lnSpc>
              <a:buNone/>
            </a:pPr>
            <a:r>
              <a:rPr lang="ru-RU" sz="4000" b="0" strike="noStrike" spc="-1">
                <a:solidFill>
                  <a:srgbClr val="203864"/>
                </a:solidFill>
                <a:latin typeface="Arial" panose="020B0604020202020204"/>
                <a:ea typeface="+mj-ea"/>
              </a:rPr>
              <a:t>Итоги реализации программы элиминации гепатита В на Северо-Западе России</a:t>
            </a:r>
            <a:endParaRPr lang="ru-RU" sz="4000" b="0" strike="noStrike" spc="-1">
              <a:solidFill>
                <a:srgbClr val="000000"/>
              </a:solidFill>
              <a:latin typeface="Open Sans"/>
            </a:endParaRPr>
          </a:p>
        </p:txBody>
      </p:sp>
      <p:sp>
        <p:nvSpPr>
          <p:cNvPr id="456" name="PlaceHolder 3"/>
          <p:cNvSpPr>
            <a:spLocks noGrp="1"/>
          </p:cNvSpPr>
          <p:nvPr>
            <p:ph type="sldNum" idx="176"/>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ru-RU" sz="1200" b="0" strike="noStrike" spc="-1">
                <a:solidFill>
                  <a:schemeClr val="dk1"/>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8F9A4B7-1AFD-473E-83CB-5E4900D0CB8F}" type="slidenum">
              <a:rPr kumimoji="0" lang="ru-RU" sz="1200" b="0" i="0" u="none" strike="noStrike" kern="1200" cap="none" spc="-1" normalizeH="0" baseline="0" noProof="0">
                <a:ln>
                  <a:noFill/>
                </a:ln>
                <a:solidFill>
                  <a:srgbClr val="000000"/>
                </a:solidFill>
                <a:effectLst/>
                <a:uLnTx/>
                <a:uFillTx/>
                <a:latin typeface="Arial" panose="020B0604020202020204"/>
                <a:ea typeface="+mn-ea"/>
                <a:cs typeface="+mn-cs"/>
              </a:rPr>
              <a:t>21</a:t>
            </a:fld>
            <a:endParaRPr kumimoji="0" lang="ru-RU" sz="1200" b="0" i="0" u="none" strike="noStrike" kern="1200" cap="none" spc="-1" normalizeH="0" baseline="0" noProof="0">
              <a:ln>
                <a:noFill/>
              </a:ln>
              <a:solidFill>
                <a:srgbClr val="000000"/>
              </a:solidFill>
              <a:effectLst/>
              <a:uLnTx/>
              <a:uFillTx/>
              <a:latin typeface="DejaVu Serif"/>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52936683-2B12-4B22-9802-B0E6ED960819}" type="datetimeFigureOut">
              <a:rPr lang="ru-RU" smtClean="0"/>
              <a:t>05.06.2025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FFDC5-83A1-447D-B4E3-CE4C3AED24D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2936683-2B12-4B22-9802-B0E6ED960819}" type="datetimeFigureOut">
              <a:rPr lang="ru-RU" smtClean="0"/>
              <a:t>05.06.2025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FFDC5-83A1-447D-B4E3-CE4C3AED24D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2936683-2B12-4B22-9802-B0E6ED960819}" type="datetimeFigureOut">
              <a:rPr lang="ru-RU" smtClean="0"/>
              <a:t>05.06.2025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FFDC5-83A1-447D-B4E3-CE4C3AED24D5}"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A34308A-7211-4D1C-8D40-E0E43CC48C2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15AC1-1878-4AE8-9DD5-2D8DEACD402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A34308A-7211-4D1C-8D40-E0E43CC48C2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15AC1-1878-4AE8-9DD5-2D8DEACD402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A34308A-7211-4D1C-8D40-E0E43CC48C2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15AC1-1878-4AE8-9DD5-2D8DEACD402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A34308A-7211-4D1C-8D40-E0E43CC48C2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15AC1-1878-4AE8-9DD5-2D8DEACD402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A34308A-7211-4D1C-8D40-E0E43CC48C2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15AC1-1878-4AE8-9DD5-2D8DEACD402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A34308A-7211-4D1C-8D40-E0E43CC48C2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15AC1-1878-4AE8-9DD5-2D8DEACD402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A34308A-7211-4D1C-8D40-E0E43CC48C2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15AC1-1878-4AE8-9DD5-2D8DEACD402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A34308A-7211-4D1C-8D40-E0E43CC48C2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15AC1-1878-4AE8-9DD5-2D8DEACD402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2936683-2B12-4B22-9802-B0E6ED960819}" type="datetimeFigureOut">
              <a:rPr lang="ru-RU" smtClean="0"/>
              <a:t>05.06.2025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FFDC5-83A1-447D-B4E3-CE4C3AED24D5}"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A34308A-7211-4D1C-8D40-E0E43CC48C2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15AC1-1878-4AE8-9DD5-2D8DEACD402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A34308A-7211-4D1C-8D40-E0E43CC48C2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15AC1-1878-4AE8-9DD5-2D8DEACD402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A34308A-7211-4D1C-8D40-E0E43CC48C2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15AC1-1878-4AE8-9DD5-2D8DEACD402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2936683-2B12-4B22-9802-B0E6ED960819}" type="datetimeFigureOut">
              <a:rPr lang="ru-RU" smtClean="0"/>
              <a:t>05.06.2025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FFDC5-83A1-447D-B4E3-CE4C3AED24D5}"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68400"/>
            <a:ext cx="10972440" cy="1142640"/>
          </a:xfrm>
          <a:prstGeom prst="rect">
            <a:avLst/>
          </a:prstGeom>
          <a:noFill/>
          <a:ln w="0">
            <a:noFill/>
          </a:ln>
        </p:spPr>
        <p:txBody>
          <a:bodyPr lIns="0" tIns="0" rIns="0" bIns="0" anchor="ctr">
            <a:noAutofit/>
          </a:bodyPr>
          <a:lstStyle/>
          <a:p>
            <a:pPr indent="0">
              <a:buNone/>
            </a:pPr>
            <a:endParaRPr lang="ru-RU" sz="1800" b="0" strike="noStrike" spc="-1">
              <a:solidFill>
                <a:schemeClr val="dk1"/>
              </a:solidFill>
              <a:latin typeface="Calibri" panose="020F0502020204030204"/>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Open Sans"/>
            </a:endParaRPr>
          </a:p>
        </p:txBody>
      </p:sp>
      <p:sp>
        <p:nvSpPr>
          <p:cNvPr id="4" name="PlaceHolder 3"/>
          <p:cNvSpPr>
            <a:spLocks noGrp="1"/>
          </p:cNvSpPr>
          <p:nvPr>
            <p:ph type="ftr" idx="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u-RU" sz="1400" b="0" i="0" u="none" strike="noStrike" kern="1200" cap="none" spc="-1" normalizeH="0" baseline="0" noProof="0">
                <a:ln>
                  <a:noFill/>
                </a:ln>
                <a:solidFill>
                  <a:srgbClr val="000000"/>
                </a:solidFill>
                <a:effectLst/>
                <a:uLnTx/>
                <a:uFillTx/>
                <a:latin typeface="DejaVu Serif"/>
                <a:ea typeface="+mn-ea"/>
                <a:cs typeface="+mn-cs"/>
              </a:rPr>
              <a:t>Footer</a:t>
            </a:r>
          </a:p>
        </p:txBody>
      </p:sp>
      <p:sp>
        <p:nvSpPr>
          <p:cNvPr id="2" name="PlaceHolder 4"/>
          <p:cNvSpPr>
            <a:spLocks noGrp="1"/>
          </p:cNvSpPr>
          <p:nvPr>
            <p:ph type="sldNum"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362FA9-E581-47A3-B9B6-BF88DD200F8F}" type="slidenum">
              <a:rPr kumimoji="0" lang="ru-RU" sz="1200" b="0" i="0" u="none" strike="noStrike" kern="1200" cap="none" spc="-1" normalizeH="0" baseline="0" noProof="0">
                <a:ln>
                  <a:noFill/>
                </a:ln>
                <a:solidFill>
                  <a:srgbClr val="000000">
                    <a:tint val="75000"/>
                  </a:srgbClr>
                </a:solidFill>
                <a:effectLst/>
                <a:uLnTx/>
                <a:uFillTx/>
                <a:latin typeface="Calibri" panose="020F0502020204030204"/>
                <a:ea typeface="+mn-ea"/>
                <a:cs typeface="+mn-cs"/>
              </a:rPr>
              <a:t>‹#›</a:t>
            </a:fld>
            <a:endParaRPr kumimoji="0" lang="ru-RU" sz="1200" b="0" i="0" u="none" strike="noStrike" kern="1200" cap="none" spc="-1" normalizeH="0" baseline="0" noProof="0">
              <a:ln>
                <a:noFill/>
              </a:ln>
              <a:solidFill>
                <a:srgbClr val="000000">
                  <a:tint val="75000"/>
                </a:srgbClr>
              </a:solidFill>
              <a:effectLst/>
              <a:uLnTx/>
              <a:uFillTx/>
              <a:latin typeface="Calibri" panose="020F0502020204030204"/>
              <a:ea typeface="+mn-ea"/>
              <a:cs typeface="+mn-cs"/>
            </a:endParaRPr>
          </a:p>
        </p:txBody>
      </p:sp>
      <p:sp>
        <p:nvSpPr>
          <p:cNvPr id="3" name="PlaceHolder 5"/>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1" normalizeH="0" baseline="0" noProof="0">
              <a:ln>
                <a:noFill/>
              </a:ln>
              <a:solidFill>
                <a:srgbClr val="000000">
                  <a:tint val="75000"/>
                </a:srgbClr>
              </a:solidFill>
              <a:effectLst/>
              <a:uLnTx/>
              <a:uFillTx/>
              <a:latin typeface="Calibri" panose="020F0502020204030204"/>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2936683-2B12-4B22-9802-B0E6ED960819}" type="datetimeFigureOut">
              <a:rPr lang="ru-RU" smtClean="0"/>
              <a:t>05.06.2025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3FFDC5-83A1-447D-B4E3-CE4C3AED24D5}"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2936683-2B12-4B22-9802-B0E6ED960819}" type="datetimeFigureOut">
              <a:rPr lang="ru-RU" smtClean="0"/>
              <a:t>05.06.2025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3FFDC5-83A1-447D-B4E3-CE4C3AED24D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2936683-2B12-4B22-9802-B0E6ED960819}" type="datetimeFigureOut">
              <a:rPr lang="ru-RU" smtClean="0"/>
              <a:t>05.06.2025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3FFDC5-83A1-447D-B4E3-CE4C3AED24D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936683-2B12-4B22-9802-B0E6ED960819}" type="datetimeFigureOut">
              <a:rPr lang="ru-RU" smtClean="0"/>
              <a:t>05.06.2025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3FFDC5-83A1-447D-B4E3-CE4C3AED24D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2936683-2B12-4B22-9802-B0E6ED960819}" type="datetimeFigureOut">
              <a:rPr lang="ru-RU" smtClean="0"/>
              <a:t>05.06.2025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3FFDC5-83A1-447D-B4E3-CE4C3AED24D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2936683-2B12-4B22-9802-B0E6ED960819}" type="datetimeFigureOut">
              <a:rPr lang="ru-RU" smtClean="0"/>
              <a:t>05.06.2025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3FFDC5-83A1-447D-B4E3-CE4C3AED24D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36683-2B12-4B22-9802-B0E6ED960819}" type="datetimeFigureOut">
              <a:rPr lang="ru-RU" smtClean="0"/>
              <a:t>05.06.2025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FFDC5-83A1-447D-B4E3-CE4C3AED24D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A34308A-7211-4D1C-8D40-E0E43CC48C2B}"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CF15AC1-1878-4AE8-9DD5-2D8DEACD402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ru-RU" sz="6000" b="0" strike="noStrike" spc="-1">
                <a:solidFill>
                  <a:schemeClr val="dk1"/>
                </a:solidFill>
                <a:latin typeface="Calibri Light" panose="020F0302020204030204"/>
              </a:rPr>
              <a:t>Образец заголовка</a:t>
            </a:r>
            <a:endParaRPr lang="ru-RU" sz="6000" b="0" strike="noStrike" spc="-1">
              <a:solidFill>
                <a:schemeClr val="dk1"/>
              </a:solidFill>
              <a:latin typeface="Calibri" panose="020F0502020204030204"/>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ru-RU" sz="1200" b="0" strike="noStrike" spc="-1">
                <a:solidFill>
                  <a:schemeClr val="dk1">
                    <a:tint val="75000"/>
                  </a:scheme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ru-RU" sz="1200" b="0" i="0" u="none" strike="noStrike" kern="1200" cap="none" spc="-1" normalizeH="0" baseline="0" noProof="0">
                <a:ln>
                  <a:noFill/>
                </a:ln>
                <a:solidFill>
                  <a:srgbClr val="000000">
                    <a:tint val="75000"/>
                  </a:srgbClr>
                </a:solidFill>
                <a:effectLst/>
                <a:uLnTx/>
                <a:uFillTx/>
                <a:latin typeface="Calibri" panose="020F0502020204030204"/>
                <a:ea typeface="+mn-ea"/>
                <a:cs typeface="+mn-cs"/>
              </a:rPr>
              <a:t>&lt;дата/время&gt;</a:t>
            </a:r>
            <a:endParaRPr kumimoji="0" lang="ru-RU" sz="1200" b="0" i="0" u="none" strike="noStrike" kern="1200" cap="none" spc="-1" normalizeH="0" baseline="0" noProof="0">
              <a:ln>
                <a:noFill/>
              </a:ln>
              <a:solidFill>
                <a:srgbClr val="000000"/>
              </a:solidFill>
              <a:effectLst/>
              <a:uLnTx/>
              <a:uFillTx/>
              <a:latin typeface="DejaVu Serif"/>
              <a:ea typeface="+mn-ea"/>
              <a:cs typeface="+mn-cs"/>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ru-RU" sz="1400" b="0" strike="noStrike" spc="-1">
                <a:solidFill>
                  <a:srgbClr val="000000"/>
                </a:solidFill>
                <a:latin typeface="DejaVu Serif"/>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u-RU" sz="1400" b="0" i="0" u="none" strike="noStrike" kern="1200" cap="none" spc="-1" normalizeH="0" baseline="0" noProof="0">
                <a:ln>
                  <a:noFill/>
                </a:ln>
                <a:solidFill>
                  <a:srgbClr val="000000"/>
                </a:solidFill>
                <a:effectLst/>
                <a:uLnTx/>
                <a:uFillTx/>
                <a:latin typeface="DejaVu Serif"/>
                <a:ea typeface="+mn-ea"/>
                <a:cs typeface="+mn-cs"/>
              </a:rPr>
              <a:t>&lt;нижний колонтитул&gt;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ru-RU" sz="1200" b="0" strike="noStrike" spc="-1">
                <a:solidFill>
                  <a:schemeClr val="dk1">
                    <a:tint val="75000"/>
                  </a:schemeClr>
                </a:solidFill>
                <a:latin typeface="Calibri" panose="020F0502020204030204"/>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D84005F-A7BF-4BE4-8B1F-3972373F48D0}" type="slidenum">
              <a:rPr kumimoji="0" lang="ru-RU" sz="1200" b="0" i="0" u="none" strike="noStrike" kern="1200" cap="none" spc="-1" normalizeH="0" baseline="0" noProof="0">
                <a:ln>
                  <a:noFill/>
                </a:ln>
                <a:solidFill>
                  <a:srgbClr val="000000">
                    <a:tint val="75000"/>
                  </a:srgbClr>
                </a:solidFill>
                <a:effectLst/>
                <a:uLnTx/>
                <a:uFillTx/>
                <a:latin typeface="Calibri" panose="020F0502020204030204"/>
                <a:ea typeface="+mn-ea"/>
                <a:cs typeface="+mn-cs"/>
              </a:rPr>
              <a:t>‹#›</a:t>
            </a:fld>
            <a:endParaRPr kumimoji="0" lang="ru-RU" sz="1200" b="0" i="0" u="none" strike="noStrike" kern="1200" cap="none" spc="-1" normalizeH="0" baseline="0" noProof="0">
              <a:ln>
                <a:noFill/>
              </a:ln>
              <a:solidFill>
                <a:srgbClr val="000000"/>
              </a:solidFill>
              <a:effectLst/>
              <a:uLnTx/>
              <a:uFillTx/>
              <a:latin typeface="DejaVu Serif"/>
              <a:ea typeface="+mn-ea"/>
              <a:cs typeface="+mn-cs"/>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1800" indent="-323850">
              <a:lnSpc>
                <a:spcPct val="90000"/>
              </a:lnSpc>
              <a:spcBef>
                <a:spcPts val="1415"/>
              </a:spcBef>
              <a:buClr>
                <a:srgbClr val="000000"/>
              </a:buClr>
              <a:buSzPct val="45000"/>
              <a:buFont typeface="Wingdings" panose="05000000000000000000" pitchFamily="2" charset="2"/>
              <a:buChar char=""/>
            </a:pPr>
            <a:r>
              <a:rPr lang="ru-RU" sz="2800" b="0" strike="noStrike" spc="-1">
                <a:solidFill>
                  <a:schemeClr val="dk1"/>
                </a:solidFill>
                <a:latin typeface="Calibri" panose="020F0502020204030204"/>
              </a:rPr>
              <a:t>Для правки структуры щёлкните мышью</a:t>
            </a:r>
          </a:p>
          <a:p>
            <a:pPr marL="864235" lvl="1" indent="-323850">
              <a:lnSpc>
                <a:spcPct val="90000"/>
              </a:lnSpc>
              <a:spcBef>
                <a:spcPts val="1135"/>
              </a:spcBef>
              <a:buClr>
                <a:srgbClr val="000000"/>
              </a:buClr>
              <a:buSzPct val="75000"/>
              <a:buFont typeface="Symbol" panose="05050102010706020507" charset="2"/>
              <a:buChar char=""/>
            </a:pPr>
            <a:r>
              <a:rPr lang="ru-RU" sz="2000" b="0" strike="noStrike" spc="-1">
                <a:solidFill>
                  <a:schemeClr val="dk1"/>
                </a:solidFill>
                <a:latin typeface="Calibri" panose="020F0502020204030204"/>
              </a:rPr>
              <a:t>Второй уровень структуры</a:t>
            </a:r>
          </a:p>
          <a:p>
            <a:pPr marL="1296035" lvl="2" indent="-288290">
              <a:lnSpc>
                <a:spcPct val="90000"/>
              </a:lnSpc>
              <a:spcBef>
                <a:spcPts val="850"/>
              </a:spcBef>
              <a:buClr>
                <a:srgbClr val="000000"/>
              </a:buClr>
              <a:buSzPct val="45000"/>
              <a:buFont typeface="Wingdings" panose="05000000000000000000" pitchFamily="2" charset="2"/>
              <a:buChar char=""/>
            </a:pPr>
            <a:r>
              <a:rPr lang="ru-RU" sz="1800" b="0" strike="noStrike" spc="-1">
                <a:solidFill>
                  <a:schemeClr val="dk1"/>
                </a:solidFill>
                <a:latin typeface="Calibri" panose="020F0502020204030204"/>
              </a:rPr>
              <a:t>Третий уровень структуры</a:t>
            </a:r>
          </a:p>
          <a:p>
            <a:pPr marL="1727835" lvl="3" indent="-215900">
              <a:lnSpc>
                <a:spcPct val="90000"/>
              </a:lnSpc>
              <a:spcBef>
                <a:spcPts val="565"/>
              </a:spcBef>
              <a:buClr>
                <a:srgbClr val="000000"/>
              </a:buClr>
              <a:buSzPct val="75000"/>
              <a:buFont typeface="Symbol" panose="05050102010706020507" charset="2"/>
              <a:buChar char=""/>
            </a:pPr>
            <a:r>
              <a:rPr lang="ru-RU" sz="1800" b="0" strike="noStrike" spc="-1">
                <a:solidFill>
                  <a:schemeClr val="dk1"/>
                </a:solidFill>
                <a:latin typeface="Calibri" panose="020F0502020204030204"/>
              </a:rPr>
              <a:t>Четвёртый уровень структуры</a:t>
            </a:r>
          </a:p>
          <a:p>
            <a:pPr marL="2160270" lvl="4" indent="-215900">
              <a:lnSpc>
                <a:spcPct val="90000"/>
              </a:lnSpc>
              <a:spcBef>
                <a:spcPts val="285"/>
              </a:spcBef>
              <a:buClr>
                <a:srgbClr val="000000"/>
              </a:buClr>
              <a:buSzPct val="45000"/>
              <a:buFont typeface="Wingdings" panose="05000000000000000000" pitchFamily="2" charset="2"/>
              <a:buChar char=""/>
            </a:pPr>
            <a:r>
              <a:rPr lang="ru-RU" sz="2000" b="0" strike="noStrike" spc="-1">
                <a:solidFill>
                  <a:schemeClr val="dk1"/>
                </a:solidFill>
                <a:latin typeface="Calibri" panose="020F0502020204030204"/>
              </a:rPr>
              <a:t>Пятый уровень структуры</a:t>
            </a:r>
          </a:p>
          <a:p>
            <a:pPr marL="2592070" lvl="5" indent="-215900">
              <a:lnSpc>
                <a:spcPct val="90000"/>
              </a:lnSpc>
              <a:spcBef>
                <a:spcPts val="285"/>
              </a:spcBef>
              <a:buClr>
                <a:srgbClr val="000000"/>
              </a:buClr>
              <a:buSzPct val="45000"/>
              <a:buFont typeface="Wingdings" panose="05000000000000000000" pitchFamily="2" charset="2"/>
              <a:buChar char=""/>
            </a:pPr>
            <a:r>
              <a:rPr lang="ru-RU" sz="2000" b="0" strike="noStrike" spc="-1">
                <a:solidFill>
                  <a:schemeClr val="dk1"/>
                </a:solidFill>
                <a:latin typeface="Calibri" panose="020F0502020204030204"/>
              </a:rPr>
              <a:t>Шестой уровень структуры</a:t>
            </a:r>
          </a:p>
          <a:p>
            <a:pPr marL="3023870" lvl="6" indent="-215900">
              <a:lnSpc>
                <a:spcPct val="90000"/>
              </a:lnSpc>
              <a:spcBef>
                <a:spcPts val="285"/>
              </a:spcBef>
              <a:buClr>
                <a:srgbClr val="000000"/>
              </a:buClr>
              <a:buSzPct val="45000"/>
              <a:buFont typeface="Wingdings" panose="05000000000000000000" pitchFamily="2" charset="2"/>
              <a:buChar char=""/>
            </a:pPr>
            <a:r>
              <a:rPr lang="ru-RU" sz="2000" b="0" strike="noStrike" spc="-1">
                <a:solidFill>
                  <a:schemeClr val="dk1"/>
                </a:solidFill>
                <a:latin typeface="Calibri" panose="020F0502020204030204"/>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998AFE9-6D50-4BF4-AEAD-8D7CC61D60CF}"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05.06.2025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2F2947E-4B45-4B44-871E-F603307DF30E}"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www.who.int/ru/news-room/fact-sheets/detail/hepatitis-b"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96DAC541-7B7A-43D3-8B79-37D633B846F1}">
                <asvg:svgBlip xmlns:asvg="http://schemas.microsoft.com/office/drawing/2016/SVG/main" xmlns="" r:embed="rId4"/>
              </a:ext>
            </a:extLst>
          </a:blip>
          <a:srcRect t="57357" r="1519" b="-4177"/>
          <a:stretch>
            <a:fillRect/>
          </a:stretch>
        </p:blipFill>
        <p:spPr>
          <a:xfrm>
            <a:off x="0" y="0"/>
            <a:ext cx="12192000" cy="2816459"/>
          </a:xfrm>
          <a:prstGeom prst="rect">
            <a:avLst/>
          </a:prstGeom>
        </p:spPr>
      </p:pic>
      <p:sp>
        <p:nvSpPr>
          <p:cNvPr id="9" name="PlaceHolder 1"/>
          <p:cNvSpPr txBox="1"/>
          <p:nvPr/>
        </p:nvSpPr>
        <p:spPr>
          <a:xfrm>
            <a:off x="6614689" y="0"/>
            <a:ext cx="4426350" cy="810351"/>
          </a:xfrm>
          <a:prstGeom prst="rect">
            <a:avLst/>
          </a:prstGeom>
          <a:noFill/>
          <a:ln w="0">
            <a:noFill/>
          </a:ln>
        </p:spPr>
        <p:txBody>
          <a:bodyPr lIns="91440" tIns="45720" rIns="91440" bIns="4572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APASL TASHKENT 2025</a:t>
            </a:r>
            <a:endParaRPr kumimoji="0" lang="ru-RU" sz="1050" b="0" i="0" u="none" strike="noStrike" kern="1200" cap="none" spc="-1"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10" name="TextBox 9"/>
          <p:cNvSpPr txBox="1"/>
          <p:nvPr/>
        </p:nvSpPr>
        <p:spPr>
          <a:xfrm>
            <a:off x="559497" y="2816459"/>
            <a:ext cx="10226842"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srgbClr val="DF281A"/>
                </a:solidFill>
                <a:effectLst/>
                <a:uLnTx/>
                <a:uFillTx/>
                <a:latin typeface="Arial" panose="020B0604020202020204" pitchFamily="34" charset="0"/>
                <a:ea typeface="+mn-ea"/>
                <a:cs typeface="Arial" panose="020B0604020202020204" pitchFamily="34" charset="0"/>
              </a:rPr>
              <a:t>Results of the implementation of Hepatitis B elimination program </a:t>
            </a:r>
            <a:endParaRPr kumimoji="0" lang="ru-RU" sz="4800" b="0" i="0" u="none" strike="noStrike" kern="1200" cap="none" spc="0" normalizeH="0" baseline="0" noProof="0" dirty="0">
              <a:ln>
                <a:noFill/>
              </a:ln>
              <a:solidFill>
                <a:srgbClr val="DF281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srgbClr val="DF281A"/>
                </a:solidFill>
                <a:effectLst/>
                <a:uLnTx/>
                <a:uFillTx/>
                <a:latin typeface="Arial" panose="020B0604020202020204" pitchFamily="34" charset="0"/>
                <a:ea typeface="+mn-ea"/>
                <a:cs typeface="Arial" panose="020B0604020202020204" pitchFamily="34" charset="0"/>
              </a:rPr>
              <a:t>in the Northwest of Russia</a:t>
            </a:r>
            <a:br>
              <a:rPr kumimoji="0" lang="en-US" sz="4800" b="0" i="0" u="none" strike="noStrike" kern="1200" cap="none" spc="0" normalizeH="0" baseline="0" noProof="0" dirty="0">
                <a:ln>
                  <a:noFill/>
                </a:ln>
                <a:solidFill>
                  <a:srgbClr val="DF281A"/>
                </a:solidFill>
                <a:effectLst/>
                <a:uLnTx/>
                <a:uFillTx/>
                <a:latin typeface="Arial" panose="020B0604020202020204" pitchFamily="34" charset="0"/>
                <a:ea typeface="+mn-ea"/>
                <a:cs typeface="Arial" panose="020B0604020202020204" pitchFamily="34" charset="0"/>
              </a:rPr>
            </a:br>
            <a:endParaRPr kumimoji="0" lang="ru-RU" sz="4800" b="0" i="0" u="none" strike="noStrike" kern="1200" cap="none" spc="0" normalizeH="0" baseline="0" noProof="0" dirty="0">
              <a:ln>
                <a:noFill/>
              </a:ln>
              <a:solidFill>
                <a:srgbClr val="DF281A"/>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6614689" y="4796074"/>
            <a:ext cx="4762933"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Professor </a:t>
            </a:r>
            <a:endParaRPr kumimoji="0" lang="ru-RU" sz="2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ESAULENKO ELENA V.</a:t>
            </a:r>
          </a:p>
        </p:txBody>
      </p:sp>
      <p:pic>
        <p:nvPicPr>
          <p:cNvPr id="15" name="Рисунок 14"/>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432948" y="6028078"/>
            <a:ext cx="228600" cy="304800"/>
          </a:xfrm>
          <a:prstGeom prst="rect">
            <a:avLst/>
          </a:prstGeom>
        </p:spPr>
      </p:pic>
      <p:sp>
        <p:nvSpPr>
          <p:cNvPr id="16" name="TextBox 15"/>
          <p:cNvSpPr txBox="1"/>
          <p:nvPr/>
        </p:nvSpPr>
        <p:spPr>
          <a:xfrm>
            <a:off x="8245593" y="5627071"/>
            <a:ext cx="3132029"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Saint-Petersburg State Pediatric Medical University</a:t>
            </a:r>
            <a:endParaRPr kumimoji="0" lang="ru-RU"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ru-RU"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Russian Federation</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18" name="Прямая соединительная линия 17"/>
          <p:cNvCxnSpPr/>
          <p:nvPr/>
        </p:nvCxnSpPr>
        <p:spPr>
          <a:xfrm>
            <a:off x="8245593" y="5627071"/>
            <a:ext cx="3132029" cy="0"/>
          </a:xfrm>
          <a:prstGeom prst="line">
            <a:avLst/>
          </a:prstGeom>
          <a:ln w="38100">
            <a:solidFill>
              <a:srgbClr val="DF281A"/>
            </a:solidFill>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0" y="6553200"/>
            <a:ext cx="12192000" cy="3048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bg1"/>
            </a:solidFill>
          </a:ln>
        </p:spPr>
        <p:txBody>
          <a:bodyPr>
            <a:normAutofit/>
          </a:bodyPr>
          <a:lstStyle/>
          <a:p>
            <a:r>
              <a:rPr lang="en-US" altLang="ru-RU" dirty="0">
                <a:ln>
                  <a:noFill/>
                </a:ln>
                <a:solidFill>
                  <a:schemeClr val="tx1"/>
                </a:solidFill>
                <a:latin typeface="Arial Narrow" panose="020B0606020202030204" charset="0"/>
                <a:cs typeface="Arial Narrow" panose="020B0606020202030204" charset="0"/>
              </a:rPr>
              <a:t>Hepatitis B vaccination coverage in the Russian Federation</a:t>
            </a:r>
          </a:p>
        </p:txBody>
      </p:sp>
      <p:graphicFrame>
        <p:nvGraphicFramePr>
          <p:cNvPr id="4" name="Объект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977" y="480422"/>
            <a:ext cx="10515600" cy="925592"/>
          </a:xfrm>
        </p:spPr>
        <p:txBody>
          <a:bodyPr>
            <a:normAutofit/>
          </a:bodyPr>
          <a:lstStyle/>
          <a:p>
            <a:pPr algn="ctr"/>
            <a:r>
              <a:rPr lang="en-US" sz="4000" dirty="0">
                <a:solidFill>
                  <a:schemeClr val="accent5">
                    <a:lumMod val="50000"/>
                  </a:schemeClr>
                </a:solidFill>
                <a:latin typeface="Arial" panose="020B0604020202020204" pitchFamily="34" charset="0"/>
                <a:cs typeface="Arial" panose="020B0604020202020204" pitchFamily="34" charset="0"/>
              </a:rPr>
              <a:t>Assessment criteria of vaccination audit </a:t>
            </a:r>
          </a:p>
        </p:txBody>
      </p:sp>
      <p:sp>
        <p:nvSpPr>
          <p:cNvPr id="3" name="Прямоугольник 2"/>
          <p:cNvSpPr/>
          <p:nvPr/>
        </p:nvSpPr>
        <p:spPr>
          <a:xfrm>
            <a:off x="1607537" y="2767730"/>
            <a:ext cx="2689160" cy="1015663"/>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000" dirty="0">
                <a:solidFill>
                  <a:schemeClr val="accent5">
                    <a:lumMod val="50000"/>
                  </a:schemeClr>
                </a:solidFill>
                <a:latin typeface="Times New Roman" panose="02020603050405020304" pitchFamily="18" charset="0"/>
                <a:cs typeface="Times New Roman" panose="02020603050405020304" pitchFamily="18" charset="0"/>
              </a:rPr>
              <a:t>Percentage of persons having positive vaccination status </a:t>
            </a:r>
          </a:p>
        </p:txBody>
      </p:sp>
      <p:sp>
        <p:nvSpPr>
          <p:cNvPr id="5" name="Прямоугольник 4"/>
          <p:cNvSpPr/>
          <p:nvPr/>
        </p:nvSpPr>
        <p:spPr>
          <a:xfrm>
            <a:off x="1520823" y="2156122"/>
            <a:ext cx="2973956" cy="461665"/>
          </a:xfrm>
          <a:prstGeom prst="rect">
            <a:avLst/>
          </a:prstGeom>
        </p:spPr>
        <p:txBody>
          <a:bodyPr wrap="none">
            <a:spAutoFit/>
          </a:bodyPr>
          <a:lstStyle/>
          <a:p>
            <a:pPr lvl="0" algn="ctr">
              <a:defRPr/>
            </a:pPr>
            <a:r>
              <a:rPr lang="en-US" sz="2400" b="1" dirty="0">
                <a:solidFill>
                  <a:schemeClr val="accent5">
                    <a:lumMod val="50000"/>
                  </a:schemeClr>
                </a:solidFill>
                <a:latin typeface="Times New Roman" panose="02020603050405020304" pitchFamily="18" charset="0"/>
                <a:cs typeface="Times New Roman" panose="02020603050405020304" pitchFamily="18" charset="0"/>
              </a:rPr>
              <a:t>Vaccination coverage</a:t>
            </a:r>
          </a:p>
        </p:txBody>
      </p:sp>
      <p:sp>
        <p:nvSpPr>
          <p:cNvPr id="6" name="Прямоугольник 5"/>
          <p:cNvSpPr/>
          <p:nvPr/>
        </p:nvSpPr>
        <p:spPr>
          <a:xfrm>
            <a:off x="4947248" y="2156123"/>
            <a:ext cx="2334037" cy="461665"/>
          </a:xfrm>
          <a:prstGeom prst="rect">
            <a:avLst/>
          </a:prstGeom>
        </p:spPr>
        <p:txBody>
          <a:bodyPr wrap="none">
            <a:spAutoFit/>
          </a:bodyPr>
          <a:lstStyle/>
          <a:p>
            <a:pPr lvl="0" algn="ctr">
              <a:defRPr/>
            </a:pPr>
            <a:r>
              <a:rPr lang="en-US" sz="2400" b="1" dirty="0">
                <a:solidFill>
                  <a:schemeClr val="accent5">
                    <a:lumMod val="50000"/>
                  </a:schemeClr>
                </a:solidFill>
                <a:latin typeface="Times New Roman" panose="02020603050405020304" pitchFamily="18" charset="0"/>
                <a:cs typeface="Times New Roman" panose="02020603050405020304" pitchFamily="18" charset="0"/>
              </a:rPr>
              <a:t>Seroconversion</a:t>
            </a:r>
          </a:p>
        </p:txBody>
      </p:sp>
      <p:sp>
        <p:nvSpPr>
          <p:cNvPr id="7" name="Прямоугольник 6"/>
          <p:cNvSpPr/>
          <p:nvPr/>
        </p:nvSpPr>
        <p:spPr>
          <a:xfrm>
            <a:off x="8886961" y="2171623"/>
            <a:ext cx="1175322" cy="461665"/>
          </a:xfrm>
          <a:prstGeom prst="rect">
            <a:avLst/>
          </a:prstGeom>
        </p:spPr>
        <p:txBody>
          <a:bodyPr wrap="none">
            <a:spAutoFit/>
          </a:bodyPr>
          <a:lstStyle/>
          <a:p>
            <a:pPr algn="ctr"/>
            <a:r>
              <a:rPr lang="en-US" sz="2400" b="1" dirty="0">
                <a:solidFill>
                  <a:schemeClr val="accent5">
                    <a:lumMod val="50000"/>
                  </a:schemeClr>
                </a:solidFill>
                <a:latin typeface="Times New Roman" panose="02020603050405020304" pitchFamily="18" charset="0"/>
                <a:cs typeface="Times New Roman" panose="02020603050405020304" pitchFamily="18" charset="0"/>
              </a:rPr>
              <a:t>Factors</a:t>
            </a:r>
          </a:p>
        </p:txBody>
      </p:sp>
      <p:sp>
        <p:nvSpPr>
          <p:cNvPr id="8" name="Прямоугольник 7"/>
          <p:cNvSpPr/>
          <p:nvPr/>
        </p:nvSpPr>
        <p:spPr>
          <a:xfrm>
            <a:off x="4714675" y="2721566"/>
            <a:ext cx="2807002" cy="1323439"/>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Presence of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HBsAg</a:t>
            </a:r>
            <a:r>
              <a:rPr lang="en-US" sz="2000" dirty="0">
                <a:solidFill>
                  <a:schemeClr val="accent5">
                    <a:lumMod val="50000"/>
                  </a:schemeClr>
                </a:solidFill>
                <a:latin typeface="Times New Roman" panose="02020603050405020304" pitchFamily="18" charset="0"/>
                <a:cs typeface="Times New Roman" panose="02020603050405020304" pitchFamily="18" charset="0"/>
              </a:rPr>
              <a:t> antibodies after vaccination </a:t>
            </a:r>
          </a:p>
          <a:p>
            <a:pPr lvl="0" algn="ct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 10 MIU/mL)</a:t>
            </a:r>
          </a:p>
        </p:txBody>
      </p:sp>
      <p:sp>
        <p:nvSpPr>
          <p:cNvPr id="9" name="Прямоугольник 8"/>
          <p:cNvSpPr/>
          <p:nvPr/>
        </p:nvSpPr>
        <p:spPr>
          <a:xfrm>
            <a:off x="8012880" y="2667438"/>
            <a:ext cx="2989417" cy="1292662"/>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000" dirty="0">
                <a:solidFill>
                  <a:schemeClr val="accent5">
                    <a:lumMod val="50000"/>
                  </a:schemeClr>
                </a:solidFill>
                <a:latin typeface="Times New Roman" panose="02020603050405020304" pitchFamily="18" charset="0"/>
                <a:cs typeface="Times New Roman" panose="02020603050405020304" pitchFamily="18" charset="0"/>
              </a:rPr>
              <a:t>Vaccination age; </a:t>
            </a:r>
          </a:p>
          <a:p>
            <a:pPr algn="ctr"/>
            <a:r>
              <a:rPr lang="en-US" sz="2000" dirty="0">
                <a:solidFill>
                  <a:schemeClr val="accent5">
                    <a:lumMod val="50000"/>
                  </a:schemeClr>
                </a:solidFill>
                <a:latin typeface="Times New Roman" panose="02020603050405020304" pitchFamily="18" charset="0"/>
                <a:cs typeface="Times New Roman" panose="02020603050405020304" pitchFamily="18" charset="0"/>
              </a:rPr>
              <a:t>Post-vaccination period; Vaccination schedule;</a:t>
            </a:r>
          </a:p>
          <a:p>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651" y="120324"/>
            <a:ext cx="10515600" cy="1325563"/>
          </a:xfrm>
        </p:spPr>
        <p:txBody>
          <a:bodyPr>
            <a:normAutofit/>
          </a:bodyPr>
          <a:lstStyle/>
          <a:p>
            <a:pPr algn="ctr"/>
            <a:r>
              <a:rPr lang="en-US" sz="3600" dirty="0">
                <a:solidFill>
                  <a:schemeClr val="accent5">
                    <a:lumMod val="50000"/>
                  </a:schemeClr>
                </a:solidFill>
                <a:latin typeface="Times New Roman" panose="02020603050405020304" pitchFamily="18" charset="0"/>
                <a:cs typeface="Times New Roman" panose="02020603050405020304" pitchFamily="18" charset="0"/>
              </a:rPr>
              <a:t>Age structure</a:t>
            </a:r>
            <a:r>
              <a:rPr lang="ru-RU" sz="3600" dirty="0">
                <a:solidFill>
                  <a:schemeClr val="accent5">
                    <a:lumMod val="50000"/>
                  </a:schemeClr>
                </a:solidFill>
                <a:latin typeface="Times New Roman" panose="02020603050405020304" pitchFamily="18" charset="0"/>
                <a:cs typeface="Times New Roman" panose="02020603050405020304" pitchFamily="18" charset="0"/>
              </a:rPr>
              <a:t> </a:t>
            </a:r>
            <a:r>
              <a:rPr lang="en-US" sz="3600" dirty="0">
                <a:solidFill>
                  <a:schemeClr val="accent5">
                    <a:lumMod val="50000"/>
                  </a:schemeClr>
                </a:solidFill>
                <a:latin typeface="Times New Roman" panose="02020603050405020304" pitchFamily="18" charset="0"/>
                <a:cs typeface="Times New Roman" panose="02020603050405020304" pitchFamily="18" charset="0"/>
              </a:rPr>
              <a:t>(n =409)</a:t>
            </a:r>
          </a:p>
        </p:txBody>
      </p:sp>
      <p:graphicFrame>
        <p:nvGraphicFramePr>
          <p:cNvPr id="4" name="Диаграмма 3"/>
          <p:cNvGraphicFramePr/>
          <p:nvPr/>
        </p:nvGraphicFramePr>
        <p:xfrm>
          <a:off x="-198206" y="1799359"/>
          <a:ext cx="5375564"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Стрелка вправо 4"/>
          <p:cNvSpPr/>
          <p:nvPr/>
        </p:nvSpPr>
        <p:spPr>
          <a:xfrm>
            <a:off x="4540410" y="2502780"/>
            <a:ext cx="1037601" cy="2549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рямоугольник 6"/>
          <p:cNvSpPr/>
          <p:nvPr/>
        </p:nvSpPr>
        <p:spPr>
          <a:xfrm>
            <a:off x="6704297" y="5256089"/>
            <a:ext cx="1991468" cy="49028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4598255" y="6261818"/>
            <a:ext cx="78069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cap="none" normalizeH="0" baseline="0" noProof="0">
                <a:ln>
                  <a:noFill/>
                </a:ln>
                <a:solidFill>
                  <a:srgbClr val="EE0000"/>
                </a:solidFill>
                <a:uLnTx/>
                <a:uFillTx/>
                <a:latin typeface="Arial Black" panose="020B0A04020102020204" pitchFamily="34" charset="0"/>
                <a:ea typeface="+mn-ea"/>
                <a:cs typeface="+mn-cs"/>
              </a:rPr>
              <a:t>80% </a:t>
            </a:r>
            <a:r>
              <a:rPr kumimoji="0" lang="en-US" sz="1800" b="1" i="0" u="none" strike="noStrike" cap="none" normalizeH="0" baseline="0" noProof="0">
                <a:ln>
                  <a:noFill/>
                </a:ln>
                <a:solidFill>
                  <a:prstClr val="black"/>
                </a:solidFill>
                <a:uLnTx/>
                <a:uFillTx/>
                <a:latin typeface="Arial Black" panose="020B0A04020102020204" pitchFamily="34" charset="0"/>
                <a:ea typeface="+mn-ea"/>
                <a:cs typeface="+mn-cs"/>
              </a:rPr>
              <a:t>of examined subjects aged 19-24</a:t>
            </a:r>
          </a:p>
        </p:txBody>
      </p:sp>
      <p:graphicFrame>
        <p:nvGraphicFramePr>
          <p:cNvPr id="3" name="Диаграмма 2"/>
          <p:cNvGraphicFramePr/>
          <p:nvPr/>
        </p:nvGraphicFramePr>
        <p:xfrm>
          <a:off x="5549152" y="1763533"/>
          <a:ext cx="6015317" cy="41448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nvGraphicFramePr>
        <p:xfrm>
          <a:off x="-25172" y="1201348"/>
          <a:ext cx="4773017" cy="5656652"/>
        </p:xfrm>
        <a:graphic>
          <a:graphicData uri="http://schemas.openxmlformats.org/drawingml/2006/chart">
            <c:chart xmlns:c="http://schemas.openxmlformats.org/drawingml/2006/chart" xmlns:r="http://schemas.openxmlformats.org/officeDocument/2006/relationships" r:id="rId4"/>
          </a:graphicData>
        </a:graphic>
      </p:graphicFrame>
      <p:sp useBgFill="1">
        <p:nvSpPr>
          <p:cNvPr id="9" name="TextBox 8"/>
          <p:cNvSpPr txBox="1"/>
          <p:nvPr/>
        </p:nvSpPr>
        <p:spPr>
          <a:xfrm>
            <a:off x="6168325" y="5486400"/>
            <a:ext cx="5532895" cy="369332"/>
          </a:xfrm>
          <a:prstGeom prst="rect">
            <a:avLst/>
          </a:prstGeom>
        </p:spPr>
        <p:txBody>
          <a:bodyPr wrap="square" rtlCol="0">
            <a:spAutoFit/>
          </a:bodyPr>
          <a:lstStyle/>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000">
                <a:solidFill>
                  <a:schemeClr val="accent5">
                    <a:lumMod val="50000"/>
                  </a:schemeClr>
                </a:solidFill>
                <a:latin typeface="Times New Roman" panose="02020603050405020304" pitchFamily="18" charset="0"/>
                <a:cs typeface="Times New Roman" panose="02020603050405020304" pitchFamily="18" charset="0"/>
              </a:rPr>
              <a:t>Results of vaccination audit</a:t>
            </a:r>
          </a:p>
        </p:txBody>
      </p:sp>
      <p:graphicFrame>
        <p:nvGraphicFramePr>
          <p:cNvPr id="4" name="Диаграмма 3"/>
          <p:cNvGraphicFramePr/>
          <p:nvPr/>
        </p:nvGraphicFramePr>
        <p:xfrm>
          <a:off x="484456" y="1825625"/>
          <a:ext cx="3454498"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Стрелка: вправо 4"/>
          <p:cNvSpPr/>
          <p:nvPr/>
        </p:nvSpPr>
        <p:spPr>
          <a:xfrm>
            <a:off x="3747247" y="2752305"/>
            <a:ext cx="573741" cy="1828800"/>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Диаграмма 5"/>
          <p:cNvGraphicFramePr/>
          <p:nvPr/>
        </p:nvGraphicFramePr>
        <p:xfrm>
          <a:off x="4160519" y="1714500"/>
          <a:ext cx="3934609" cy="4605618"/>
        </p:xfrm>
        <a:graphic>
          <a:graphicData uri="http://schemas.openxmlformats.org/drawingml/2006/chart">
            <c:chart xmlns:c="http://schemas.openxmlformats.org/drawingml/2006/chart" xmlns:r="http://schemas.openxmlformats.org/officeDocument/2006/relationships" r:id="rId3"/>
          </a:graphicData>
        </a:graphic>
      </p:graphicFrame>
      <p:sp>
        <p:nvSpPr>
          <p:cNvPr id="7" name="Стрелка: вправо 6"/>
          <p:cNvSpPr/>
          <p:nvPr/>
        </p:nvSpPr>
        <p:spPr>
          <a:xfrm>
            <a:off x="7700681" y="2752305"/>
            <a:ext cx="573741" cy="1828800"/>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Диаграмма 7"/>
          <p:cNvGraphicFramePr/>
          <p:nvPr/>
        </p:nvGraphicFramePr>
        <p:xfrm>
          <a:off x="8316693" y="1825624"/>
          <a:ext cx="3875307" cy="47813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5423" y="-127934"/>
            <a:ext cx="10515600" cy="1325563"/>
          </a:xfrm>
        </p:spPr>
        <p:txBody>
          <a:bodyPr>
            <a:normAutofit/>
          </a:bodyPr>
          <a:lstStyle/>
          <a:p>
            <a:pPr algn="ctr"/>
            <a:r>
              <a:rPr lang="en-US" sz="3200">
                <a:solidFill>
                  <a:schemeClr val="accent5">
                    <a:lumMod val="50000"/>
                  </a:schemeClr>
                </a:solidFill>
                <a:latin typeface="Arial" panose="020B0604020202020204" pitchFamily="34" charset="0"/>
                <a:cs typeface="Arial" panose="020B0604020202020204" pitchFamily="34" charset="0"/>
              </a:rPr>
              <a:t>Impact of primary vaccination age on the creation of post-vaccination immunity </a:t>
            </a:r>
          </a:p>
        </p:txBody>
      </p:sp>
      <p:graphicFrame>
        <p:nvGraphicFramePr>
          <p:cNvPr id="3" name="Диаграмма 2"/>
          <p:cNvGraphicFramePr/>
          <p:nvPr/>
        </p:nvGraphicFramePr>
        <p:xfrm>
          <a:off x="6238202" y="1324956"/>
          <a:ext cx="5312821" cy="4208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p:nvPr/>
        </p:nvGraphicFramePr>
        <p:xfrm>
          <a:off x="729390" y="1324956"/>
          <a:ext cx="5124562" cy="43194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34065" y="5644432"/>
            <a:ext cx="10510683"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600" b="0" i="0" u="none" strike="noStrike" cap="none" normalizeH="0" baseline="0" noProof="0">
                <a:ln>
                  <a:noFill/>
                </a:ln>
                <a:solidFill>
                  <a:schemeClr val="accent5">
                    <a:lumMod val="50000"/>
                  </a:schemeClr>
                </a:solidFill>
                <a:uLnTx/>
                <a:uFillTx/>
                <a:latin typeface="Arial" panose="020B0604020202020204" pitchFamily="34" charset="0"/>
                <a:cs typeface="Arial" panose="020B0604020202020204" pitchFamily="34" charset="0"/>
              </a:rPr>
              <a:t>The number of seropositive individuals in all study groups surpassed 50%,  which shows that in childhood, the immune system is more “flexible” and the body responds better to the introduction of vaccine, creating a longer and more intense post-vaccination immunity. </a:t>
            </a: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1600" b="0" i="0" u="none" strike="noStrike" cap="none" normalizeH="0" baseline="0" noProof="0">
              <a:ln>
                <a:noFill/>
              </a:ln>
              <a:solidFill>
                <a:schemeClr val="accent5">
                  <a:lumMod val="50000"/>
                </a:schemeClr>
              </a:solidFill>
              <a:uLnTx/>
              <a:uFillTx/>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950388" cy="1325563"/>
          </a:xfrm>
        </p:spPr>
        <p:txBody>
          <a:bodyPr>
            <a:normAutofit/>
          </a:bodyPr>
          <a:lstStyle/>
          <a:p>
            <a:pPr algn="ctr"/>
            <a:r>
              <a:rPr lang="en-US" sz="4000" dirty="0">
                <a:solidFill>
                  <a:schemeClr val="accent5">
                    <a:lumMod val="50000"/>
                  </a:schemeClr>
                </a:solidFill>
                <a:latin typeface="Times New Roman" panose="02020603050405020304" pitchFamily="18" charset="0"/>
                <a:cs typeface="Times New Roman" panose="02020603050405020304" pitchFamily="18" charset="0"/>
              </a:rPr>
              <a:t>Anti-HBs seroconversion after vaccination (n=381)</a:t>
            </a:r>
          </a:p>
        </p:txBody>
      </p:sp>
      <p:graphicFrame>
        <p:nvGraphicFramePr>
          <p:cNvPr id="3" name="Диаграмма 2"/>
          <p:cNvGraphicFramePr/>
          <p:nvPr/>
        </p:nvGraphicFramePr>
        <p:xfrm>
          <a:off x="546846" y="1507751"/>
          <a:ext cx="7476566" cy="49020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122389" y="2209799"/>
            <a:ext cx="378030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cap="none" normalizeH="0" baseline="0" noProof="0" dirty="0">
                <a:ln>
                  <a:noFill/>
                </a:ln>
                <a:solidFill>
                  <a:schemeClr val="accent5">
                    <a:lumMod val="50000"/>
                  </a:schemeClr>
                </a:solidFill>
                <a:uLnTx/>
                <a:uFillTx/>
                <a:latin typeface="Arial" panose="020B0604020202020204" pitchFamily="34" charset="0"/>
                <a:cs typeface="Arial" panose="020B0604020202020204" pitchFamily="34" charset="0"/>
              </a:rPr>
              <a:t>The proportion of individuals with projective immunity in the analyzed sample was 83.7%. </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cap="none" normalizeH="0" baseline="0" noProof="0" dirty="0" err="1">
                <a:ln>
                  <a:noFill/>
                </a:ln>
                <a:solidFill>
                  <a:schemeClr val="accent5">
                    <a:lumMod val="50000"/>
                  </a:schemeClr>
                </a:solidFill>
                <a:uLnTx/>
                <a:uFillTx/>
                <a:latin typeface="Arial" panose="020B0604020202020204" pitchFamily="34" charset="0"/>
                <a:cs typeface="Arial" panose="020B0604020202020204" pitchFamily="34" charset="0"/>
              </a:rPr>
              <a:t>Seropositive</a:t>
            </a:r>
            <a:r>
              <a:rPr kumimoji="0" lang="en-US" sz="1800" b="0" i="0" u="none" strike="noStrike" cap="none" normalizeH="0" baseline="0" noProof="0" dirty="0">
                <a:ln>
                  <a:noFill/>
                </a:ln>
                <a:solidFill>
                  <a:schemeClr val="accent5">
                    <a:lumMod val="50000"/>
                  </a:schemeClr>
                </a:solidFill>
                <a:uLnTx/>
                <a:uFillTx/>
                <a:latin typeface="Arial" panose="020B0604020202020204" pitchFamily="34" charset="0"/>
                <a:cs typeface="Arial" panose="020B0604020202020204" pitchFamily="34" charset="0"/>
              </a:rPr>
              <a:t> subjects were more likely to have an average level of immunity (100 – 1000 MIU) – 42.8%.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en-US" sz="4000" dirty="0">
                <a:solidFill>
                  <a:schemeClr val="accent5">
                    <a:lumMod val="50000"/>
                  </a:schemeClr>
                </a:solidFill>
                <a:latin typeface="Times New Roman" panose="02020603050405020304" pitchFamily="18" charset="0"/>
                <a:cs typeface="Times New Roman" panose="02020603050405020304" pitchFamily="18" charset="0"/>
              </a:rPr>
              <a:t>Anti HBs seroconversion after vaccination depending on vaccination</a:t>
            </a:r>
          </a:p>
        </p:txBody>
      </p:sp>
      <p:graphicFrame>
        <p:nvGraphicFramePr>
          <p:cNvPr id="2" name="Диаграмма 1"/>
          <p:cNvGraphicFramePr/>
          <p:nvPr/>
        </p:nvGraphicFramePr>
        <p:xfrm>
          <a:off x="1066377" y="2019723"/>
          <a:ext cx="9466156" cy="44731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800">
                <a:solidFill>
                  <a:schemeClr val="accent1">
                    <a:lumMod val="50000"/>
                  </a:schemeClr>
                </a:solidFill>
                <a:latin typeface="Arial" panose="020B0604020202020204" pitchFamily="34" charset="0"/>
                <a:cs typeface="Arial" panose="020B0604020202020204" pitchFamily="34" charset="0"/>
              </a:rPr>
              <a:t>Morbidity of chronic viral hepatitis B in the Russian Federation and in the North West Federal District, 2006–202</a:t>
            </a:r>
            <a:r>
              <a:rPr lang="ru-RU" altLang="en-US" sz="2800">
                <a:solidFill>
                  <a:schemeClr val="accent1">
                    <a:lumMod val="50000"/>
                  </a:schemeClr>
                </a:solidFill>
                <a:latin typeface="Arial" panose="020B0604020202020204" pitchFamily="34" charset="0"/>
                <a:cs typeface="Arial" panose="020B0604020202020204" pitchFamily="34" charset="0"/>
              </a:rPr>
              <a:t>4</a:t>
            </a:r>
            <a:endParaRPr lang="en-US" sz="28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nvPr>
        </p:nvGraphicFramePr>
        <p:xfrm>
          <a:off x="757084" y="1690688"/>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675968" y="6324037"/>
            <a:ext cx="10677832" cy="400110"/>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Lyalina L.V., Esaulenko E.V., Khorkova E.V., et al. Results of implementation of viral hepatitis B elimination program in the North-West Russia //  Russian Journal of Infection and Immunity - Infection and immunity, 2021, vol. 11, No. 5, pp. 875–886.  DOI: 10.15789/2220-7619-ROT-1785</a:t>
            </a:r>
          </a:p>
        </p:txBody>
      </p:sp>
      <p:sp>
        <p:nvSpPr>
          <p:cNvPr id="8" name="Стрелка вниз 7"/>
          <p:cNvSpPr/>
          <p:nvPr/>
        </p:nvSpPr>
        <p:spPr>
          <a:xfrm>
            <a:off x="10273808" y="2309045"/>
            <a:ext cx="884903" cy="373626"/>
          </a:xfrm>
          <a:prstGeom prst="downArrow">
            <a:avLst>
              <a:gd name="adj1" fmla="val 50000"/>
              <a:gd name="adj2" fmla="val 60526"/>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530" y="217634"/>
            <a:ext cx="10721829" cy="1128114"/>
          </a:xfrm>
        </p:spPr>
        <p:txBody>
          <a:bodyPr>
            <a:noAutofit/>
          </a:bodyPr>
          <a:lstStyle/>
          <a:p>
            <a:r>
              <a:rPr lang="en-US" sz="3200" dirty="0">
                <a:solidFill>
                  <a:schemeClr val="accent5">
                    <a:lumMod val="50000"/>
                  </a:schemeClr>
                </a:solidFill>
                <a:latin typeface="Arial" panose="020B0604020202020204" pitchFamily="34" charset="0"/>
                <a:cs typeface="Arial" panose="020B0604020202020204" pitchFamily="34" charset="0"/>
              </a:rPr>
              <a:t>Summary of key actions for hepatitis B elimination and their impact on comprehensive health care</a:t>
            </a:r>
          </a:p>
        </p:txBody>
      </p:sp>
      <p:sp>
        <p:nvSpPr>
          <p:cNvPr id="4" name="Пятиугольник 3"/>
          <p:cNvSpPr/>
          <p:nvPr/>
        </p:nvSpPr>
        <p:spPr>
          <a:xfrm>
            <a:off x="838199" y="5343787"/>
            <a:ext cx="2097947" cy="484632"/>
          </a:xfrm>
          <a:prstGeom prst="homePlat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Prevention</a:t>
            </a:r>
          </a:p>
        </p:txBody>
      </p:sp>
      <p:sp>
        <p:nvSpPr>
          <p:cNvPr id="6" name="Пятиугольник 5"/>
          <p:cNvSpPr/>
          <p:nvPr/>
        </p:nvSpPr>
        <p:spPr>
          <a:xfrm>
            <a:off x="3464914" y="5343787"/>
            <a:ext cx="1987930" cy="484632"/>
          </a:xfrm>
          <a:prstGeom prst="homePlate">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Diagnostics</a:t>
            </a:r>
          </a:p>
        </p:txBody>
      </p:sp>
      <p:sp>
        <p:nvSpPr>
          <p:cNvPr id="7" name="Пятиугольник 6"/>
          <p:cNvSpPr/>
          <p:nvPr/>
        </p:nvSpPr>
        <p:spPr>
          <a:xfrm>
            <a:off x="5763237" y="5343787"/>
            <a:ext cx="2004969" cy="484632"/>
          </a:xfrm>
          <a:prstGeom prst="homePlat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Nursing</a:t>
            </a:r>
          </a:p>
        </p:txBody>
      </p:sp>
      <p:sp>
        <p:nvSpPr>
          <p:cNvPr id="8" name="Пятиугольник 7"/>
          <p:cNvSpPr/>
          <p:nvPr/>
        </p:nvSpPr>
        <p:spPr>
          <a:xfrm>
            <a:off x="8092381" y="5343787"/>
            <a:ext cx="1739516" cy="484632"/>
          </a:xfrm>
          <a:prstGeom prst="homePlat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Medical treatment</a:t>
            </a:r>
          </a:p>
        </p:txBody>
      </p:sp>
      <p:sp>
        <p:nvSpPr>
          <p:cNvPr id="9" name="Штриховая стрелка вправо 8"/>
          <p:cNvSpPr/>
          <p:nvPr/>
        </p:nvSpPr>
        <p:spPr>
          <a:xfrm>
            <a:off x="914397" y="1650001"/>
            <a:ext cx="6535027" cy="626950"/>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Comic Sans MS" panose="030F0702030302020204" pitchFamily="66" charset="0"/>
              </a:rPr>
              <a:t>Increasing community engagement, education and needs </a:t>
            </a:r>
          </a:p>
        </p:txBody>
      </p:sp>
      <p:sp>
        <p:nvSpPr>
          <p:cNvPr id="12" name="Штриховая стрелка вправо 11"/>
          <p:cNvSpPr/>
          <p:nvPr/>
        </p:nvSpPr>
        <p:spPr>
          <a:xfrm>
            <a:off x="3129093" y="2153265"/>
            <a:ext cx="4395831" cy="785131"/>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omic Sans MS" panose="030F0702030302020204" pitchFamily="66" charset="0"/>
              </a:rPr>
              <a:t>Investing in diagnostic access and infectious surveillance  </a:t>
            </a:r>
          </a:p>
        </p:txBody>
      </p:sp>
      <p:sp>
        <p:nvSpPr>
          <p:cNvPr id="13" name="Штриховая стрелка вправо 12"/>
          <p:cNvSpPr/>
          <p:nvPr/>
        </p:nvSpPr>
        <p:spPr>
          <a:xfrm>
            <a:off x="939566" y="2863215"/>
            <a:ext cx="6585358" cy="654022"/>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omic Sans MS" panose="030F0702030302020204" pitchFamily="66" charset="0"/>
              </a:rPr>
              <a:t>Simplifying guidelines and investing in models of health care</a:t>
            </a:r>
          </a:p>
        </p:txBody>
      </p:sp>
      <p:sp>
        <p:nvSpPr>
          <p:cNvPr id="14" name="Штриховая стрелка вправо 13"/>
          <p:cNvSpPr/>
          <p:nvPr/>
        </p:nvSpPr>
        <p:spPr>
          <a:xfrm>
            <a:off x="914397" y="3517236"/>
            <a:ext cx="2550517" cy="578841"/>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Comic Sans MS" panose="030F0702030302020204" pitchFamily="66" charset="0"/>
              </a:rPr>
              <a:t>Investment into prevention measures </a:t>
            </a:r>
          </a:p>
        </p:txBody>
      </p:sp>
      <p:sp>
        <p:nvSpPr>
          <p:cNvPr id="15" name="Штриховая стрелка вправо 14"/>
          <p:cNvSpPr/>
          <p:nvPr/>
        </p:nvSpPr>
        <p:spPr>
          <a:xfrm>
            <a:off x="939565" y="4103500"/>
            <a:ext cx="6585359" cy="654021"/>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Comic Sans MS" panose="030F0702030302020204" pitchFamily="66" charset="0"/>
              </a:rPr>
              <a:t>Increasing investments into VH elimination including therapy methods</a:t>
            </a:r>
          </a:p>
        </p:txBody>
      </p:sp>
      <p:sp>
        <p:nvSpPr>
          <p:cNvPr id="16" name="Прямоугольник 15"/>
          <p:cNvSpPr/>
          <p:nvPr/>
        </p:nvSpPr>
        <p:spPr>
          <a:xfrm>
            <a:off x="586529" y="6414683"/>
            <a:ext cx="11090945" cy="369332"/>
          </a:xfrm>
          <a:prstGeom prst="rect">
            <a:avLst/>
          </a:prstGeom>
        </p:spPr>
        <p:txBody>
          <a:bodyPr wrap="square">
            <a:spAutoFit/>
          </a:bodyPr>
          <a:lstStyle/>
          <a:p>
            <a:r>
              <a:rPr lang="en-US" sz="900">
                <a:solidFill>
                  <a:schemeClr val="accent5">
                    <a:lumMod val="50000"/>
                  </a:schemeClr>
                </a:solidFill>
                <a:latin typeface="Arial" panose="020B0604020202020204" pitchFamily="34" charset="0"/>
                <a:cs typeface="Arial" panose="020B0604020202020204" pitchFamily="34" charset="0"/>
              </a:rPr>
              <a:t>Howell J, Seaman C, Wallace J, Xiao Y, Scott N, Davies J, et al. Pathway to global elimination of hepatitis B: HBV cure is just the first step. Hepatology. 2023;78:976–990. https://doi.org/10.1097/ HEP.0000000000000430</a:t>
            </a:r>
          </a:p>
        </p:txBody>
      </p:sp>
      <p:sp>
        <p:nvSpPr>
          <p:cNvPr id="17" name="Прямоугольник 16"/>
          <p:cNvSpPr/>
          <p:nvPr/>
        </p:nvSpPr>
        <p:spPr>
          <a:xfrm>
            <a:off x="7678723" y="1753810"/>
            <a:ext cx="4080290" cy="2185214"/>
          </a:xfrm>
          <a:prstGeom prst="rect">
            <a:avLst/>
          </a:prstGeom>
          <a:solidFill>
            <a:schemeClr val="bg1">
              <a:lumMod val="95000"/>
            </a:schemeClr>
          </a:solidFill>
        </p:spPr>
        <p:txBody>
          <a:bodyPr wrap="square">
            <a:spAutoFit/>
          </a:bodyPr>
          <a:lstStyle/>
          <a:p>
            <a:r>
              <a:rPr lang="en-US" sz="1600" dirty="0">
                <a:solidFill>
                  <a:schemeClr val="accent5">
                    <a:lumMod val="50000"/>
                  </a:schemeClr>
                </a:solidFill>
                <a:latin typeface="Comic Sans MS" panose="030F0702030302020204" pitchFamily="66" charset="0"/>
              </a:rPr>
              <a:t>Key steps needed to ensure cure readiness to achieve hepatitis B virus elimination, included in the 5 strategic directions of the latest elimination program for 2022–2030. </a:t>
            </a:r>
          </a:p>
          <a:p>
            <a:r>
              <a:rPr lang="en-US" sz="1400" i="1" dirty="0">
                <a:solidFill>
                  <a:schemeClr val="accent5">
                    <a:lumMod val="50000"/>
                  </a:schemeClr>
                </a:solidFill>
                <a:latin typeface="Comic Sans MS" panose="030F0702030302020204" pitchFamily="66" charset="0"/>
              </a:rPr>
              <a:t>World Health Organization, Global health sector strategies on HIV, viral hepatitis and sexually transmitted infections, for the period of 2022–2030. WHO; 2022.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9874" y="345461"/>
            <a:ext cx="10272252" cy="785249"/>
          </a:xfrm>
        </p:spPr>
        <p:txBody>
          <a:bodyPr>
            <a:normAutofit/>
          </a:bodyPr>
          <a:lstStyle/>
          <a:p>
            <a:r>
              <a:rPr lang="en-US" sz="4000">
                <a:solidFill>
                  <a:schemeClr val="accent5">
                    <a:lumMod val="50000"/>
                  </a:schemeClr>
                </a:solidFill>
                <a:latin typeface="Arial" panose="020B0604020202020204" pitchFamily="34" charset="0"/>
                <a:cs typeface="Arial" panose="020B0604020202020204" pitchFamily="34" charset="0"/>
              </a:rPr>
              <a:t>CONCLUSION</a:t>
            </a:r>
          </a:p>
        </p:txBody>
      </p:sp>
      <p:sp>
        <p:nvSpPr>
          <p:cNvPr id="3" name="Прямоугольник 2"/>
          <p:cNvSpPr/>
          <p:nvPr/>
        </p:nvSpPr>
        <p:spPr>
          <a:xfrm>
            <a:off x="764447" y="1130710"/>
            <a:ext cx="10663106" cy="5261953"/>
          </a:xfrm>
          <a:prstGeom prst="rect">
            <a:avLst/>
          </a:prstGeom>
        </p:spPr>
        <p:txBody>
          <a:bodyPr wrap="square">
            <a:spAutoFit/>
          </a:bodyPr>
          <a:lstStyle/>
          <a:p>
            <a:r>
              <a:rPr lang="en-US">
                <a:solidFill>
                  <a:schemeClr val="accent5">
                    <a:lumMod val="50000"/>
                  </a:schemeClr>
                </a:solidFill>
                <a:latin typeface="Arial" panose="020B0604020202020204" pitchFamily="34" charset="0"/>
                <a:cs typeface="Arial" panose="020B0604020202020204" pitchFamily="34" charset="0"/>
              </a:rPr>
              <a:t>The development of the program for the elimination of AVHB in the North-Western Federal District was justified, on the one hand, by the success of vaccination against this infection, which ensured a decrease in the morbidity of AVHB, and on the other hand, by the high incidence rate of chronic hepatitis B. </a:t>
            </a:r>
          </a:p>
          <a:p>
            <a:r>
              <a:rPr lang="en-US">
                <a:solidFill>
                  <a:schemeClr val="accent5">
                    <a:lumMod val="50000"/>
                  </a:schemeClr>
                </a:solidFill>
                <a:latin typeface="Arial" panose="020B0604020202020204" pitchFamily="34" charset="0"/>
                <a:cs typeface="Arial" panose="020B0604020202020204" pitchFamily="34" charset="0"/>
              </a:rPr>
              <a:t> </a:t>
            </a:r>
          </a:p>
          <a:p>
            <a:endParaRPr lang="ru-RU" dirty="0">
              <a:solidFill>
                <a:schemeClr val="accent5">
                  <a:lumMod val="50000"/>
                </a:schemeClr>
              </a:solidFill>
              <a:latin typeface="Arial" panose="020B0604020202020204" pitchFamily="34" charset="0"/>
              <a:cs typeface="Arial" panose="020B0604020202020204" pitchFamily="34" charset="0"/>
            </a:endParaRPr>
          </a:p>
          <a:p>
            <a:pPr lvl="0"/>
            <a:r>
              <a:rPr lang="en-US">
                <a:solidFill>
                  <a:schemeClr val="accent5">
                    <a:lumMod val="50000"/>
                  </a:schemeClr>
                </a:solidFill>
                <a:latin typeface="Arial" panose="020B0604020202020204" pitchFamily="34" charset="0"/>
                <a:cs typeface="Arial" panose="020B0604020202020204" pitchFamily="34" charset="0"/>
              </a:rPr>
              <a:t>The implementation of the program contributed to an increase in the vaccination coverage of the adult population and a decrease in the incidence of acute and chronic forms of this infection. </a:t>
            </a:r>
          </a:p>
          <a:p>
            <a:pPr lvl="0"/>
            <a:r>
              <a:rPr lang="en-US">
                <a:solidFill>
                  <a:schemeClr val="accent5">
                    <a:lumMod val="50000"/>
                  </a:schemeClr>
                </a:solidFill>
                <a:latin typeface="Arial" panose="020B0604020202020204" pitchFamily="34" charset="0"/>
                <a:cs typeface="Arial" panose="020B0604020202020204" pitchFamily="34" charset="0"/>
              </a:rPr>
              <a:t>Over the years of implementing the program, unique experience has been accumulated that may be useful for other regions of the Russian Federation. </a:t>
            </a:r>
          </a:p>
          <a:p>
            <a:pPr lvl="0"/>
            <a:endParaRPr lang="en-US" dirty="0">
              <a:solidFill>
                <a:schemeClr val="accent5">
                  <a:lumMod val="50000"/>
                </a:schemeClr>
              </a:solidFill>
              <a:latin typeface="Arial" panose="020B0604020202020204" pitchFamily="34" charset="0"/>
              <a:ea typeface="Calibri" panose="020F0502020204030204" charset="0"/>
              <a:cs typeface="Arial" panose="020B0604020202020204" pitchFamily="34" charset="0"/>
            </a:endParaRPr>
          </a:p>
          <a:p>
            <a:pPr lvl="0"/>
            <a:r>
              <a:rPr lang="en-US">
                <a:solidFill>
                  <a:schemeClr val="accent5">
                    <a:lumMod val="50000"/>
                  </a:schemeClr>
                </a:solidFill>
                <a:latin typeface="Arial" panose="020B0604020202020204" pitchFamily="34" charset="0"/>
                <a:ea typeface="Calibri" panose="020F0502020204030204" charset="0"/>
                <a:cs typeface="Arial" panose="020B0604020202020204" pitchFamily="34" charset="0"/>
              </a:rPr>
              <a:t>Creating a protective immunity against hepatitis B depends on the vaccination schedule.</a:t>
            </a:r>
            <a:r>
              <a:rPr lang="en-US" b="1">
                <a:solidFill>
                  <a:schemeClr val="accent5">
                    <a:lumMod val="50000"/>
                  </a:schemeClr>
                </a:solidFill>
                <a:latin typeface="Arial" panose="020B0604020202020204" pitchFamily="34" charset="0"/>
                <a:ea typeface="Calibri" panose="020F0502020204030204" charset="0"/>
                <a:cs typeface="Arial" panose="020B0604020202020204" pitchFamily="34" charset="0"/>
              </a:rPr>
              <a:t> </a:t>
            </a:r>
            <a:r>
              <a:rPr lang="en-US">
                <a:solidFill>
                  <a:schemeClr val="accent5">
                    <a:lumMod val="50000"/>
                  </a:schemeClr>
                </a:solidFill>
                <a:latin typeface="Arial" panose="020B0604020202020204" pitchFamily="34" charset="0"/>
                <a:ea typeface="Calibri" panose="020F0502020204030204" charset="0"/>
                <a:cs typeface="Arial" panose="020B0604020202020204" pitchFamily="34" charset="0"/>
              </a:rPr>
              <a:t>In the group of subjects vaccinated according to the schedule recommended by the Ministry of Health of the Russian Federation (0-1-6 months), immunological protection was maintained for over 20 years in 100% of cases. Long-term intense immunity (up to 17 years) was formed in individuals who received the full vaccination schedule at the age of one month to three years of life. In case of breach of the vaccination schedule, a decrease in post-vaccination immunity was established within 11-15 years, which requires the introduction of a booster dose </a:t>
            </a:r>
          </a:p>
          <a:p>
            <a:pPr lvl="0">
              <a:lnSpc>
                <a:spcPct val="90000"/>
              </a:lnSpc>
              <a:spcBef>
                <a:spcPts val="1000"/>
              </a:spcBef>
            </a:pPr>
            <a:endParaRPr lang="en-GB" sz="2400" dirty="0">
              <a:solidFill>
                <a:prstClr val="black"/>
              </a:solidFill>
            </a:endParaRPr>
          </a:p>
          <a:p>
            <a:endParaRPr lang="ru-RU" dirty="0">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stretch>
            <a:fillRect/>
          </a:stretch>
        </p:blipFill>
        <p:spPr>
          <a:xfrm>
            <a:off x="8976743" y="9608"/>
            <a:ext cx="2761727" cy="2780017"/>
          </a:xfrm>
          <a:prstGeom prst="rect">
            <a:avLst/>
          </a:prstGeom>
        </p:spPr>
      </p:pic>
      <p:sp>
        <p:nvSpPr>
          <p:cNvPr id="2" name="Заголовок 1"/>
          <p:cNvSpPr>
            <a:spLocks noGrp="1"/>
          </p:cNvSpPr>
          <p:nvPr>
            <p:ph type="title"/>
          </p:nvPr>
        </p:nvSpPr>
        <p:spPr>
          <a:xfrm>
            <a:off x="838200" y="520117"/>
            <a:ext cx="7484390" cy="679509"/>
          </a:xfrm>
        </p:spPr>
        <p:txBody>
          <a:bodyPr>
            <a:normAutofit fontScale="90000"/>
          </a:bodyPr>
          <a:lstStyle/>
          <a:p>
            <a:r>
              <a:rPr lang="en-US" dirty="0">
                <a:solidFill>
                  <a:schemeClr val="accent5">
                    <a:lumMod val="50000"/>
                  </a:schemeClr>
                </a:solidFill>
                <a:latin typeface="Arial" panose="020B0604020202020204" pitchFamily="34" charset="0"/>
                <a:cs typeface="Arial" panose="020B0604020202020204" pitchFamily="34" charset="0"/>
              </a:rPr>
              <a:t>Hepatitis B in the </a:t>
            </a:r>
            <a:r>
              <a:rPr lang="en-US" dirty="0" err="1">
                <a:solidFill>
                  <a:schemeClr val="accent5">
                    <a:lumMod val="50000"/>
                  </a:schemeClr>
                </a:solidFill>
                <a:latin typeface="Arial" panose="020B0604020202020204" pitchFamily="34" charset="0"/>
                <a:cs typeface="Arial" panose="020B0604020202020204" pitchFamily="34" charset="0"/>
              </a:rPr>
              <a:t>XXI</a:t>
            </a:r>
            <a:r>
              <a:rPr lang="en-US" baseline="30000" dirty="0" err="1">
                <a:solidFill>
                  <a:schemeClr val="accent5">
                    <a:lumMod val="50000"/>
                  </a:schemeClr>
                </a:solidFill>
                <a:latin typeface="Arial" panose="020B0604020202020204" pitchFamily="34" charset="0"/>
                <a:cs typeface="Arial" panose="020B0604020202020204" pitchFamily="34" charset="0"/>
              </a:rPr>
              <a:t>th</a:t>
            </a:r>
            <a:r>
              <a:rPr lang="en-US" dirty="0">
                <a:solidFill>
                  <a:schemeClr val="accent5">
                    <a:lumMod val="50000"/>
                  </a:schemeClr>
                </a:solidFill>
                <a:latin typeface="Arial" panose="020B0604020202020204" pitchFamily="34" charset="0"/>
                <a:cs typeface="Arial" panose="020B0604020202020204" pitchFamily="34" charset="0"/>
              </a:rPr>
              <a:t> century</a:t>
            </a:r>
          </a:p>
        </p:txBody>
      </p:sp>
      <p:sp>
        <p:nvSpPr>
          <p:cNvPr id="3" name="Прямоугольник 2"/>
          <p:cNvSpPr/>
          <p:nvPr/>
        </p:nvSpPr>
        <p:spPr>
          <a:xfrm>
            <a:off x="751863" y="1399616"/>
            <a:ext cx="8962588" cy="1814830"/>
          </a:xfrm>
          <a:prstGeom prst="rect">
            <a:avLst/>
          </a:prstGeom>
        </p:spPr>
        <p:txBody>
          <a:bodyPr wrap="square">
            <a:spAutoFit/>
          </a:bodyPr>
          <a:lstStyle/>
          <a:p>
            <a:r>
              <a:rPr lang="en-US" dirty="0">
                <a:solidFill>
                  <a:srgbClr val="1B1B1B"/>
                </a:solidFill>
                <a:latin typeface="Cambria" panose="02040503050406030204" pitchFamily="18" charset="0"/>
              </a:rPr>
              <a:t>	</a:t>
            </a:r>
            <a:r>
              <a:rPr lang="en-US" b="1" dirty="0">
                <a:solidFill>
                  <a:srgbClr val="C00000"/>
                </a:solidFill>
                <a:latin typeface="Arial" panose="020B0604020202020204" pitchFamily="34" charset="0"/>
                <a:cs typeface="Arial" panose="020B0604020202020204" pitchFamily="34" charset="0"/>
              </a:rPr>
              <a:t>Nowadays</a:t>
            </a:r>
            <a:r>
              <a:rPr lang="en-US" dirty="0">
                <a:solidFill>
                  <a:schemeClr val="accent5">
                    <a:lumMod val="50000"/>
                  </a:schemeClr>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a:solidFill>
                  <a:schemeClr val="accent5">
                    <a:lumMod val="50000"/>
                  </a:schemeClr>
                </a:solidFill>
                <a:latin typeface="Arial" panose="020B0604020202020204" pitchFamily="34" charset="0"/>
                <a:cs typeface="Arial" panose="020B0604020202020204" pitchFamily="34" charset="0"/>
              </a:rPr>
              <a:t>despite the use of a preventive vaccine for several decades, and the use of effective and well-tolerated drugs to suppress viral replication since 1998. </a:t>
            </a:r>
          </a:p>
          <a:p>
            <a:pPr algn="ctr"/>
            <a:r>
              <a:rPr lang="en-US" sz="2000" b="1" dirty="0">
                <a:solidFill>
                  <a:srgbClr val="C00000"/>
                </a:solidFill>
                <a:latin typeface="Cambria" panose="02040503050406030204" pitchFamily="18" charset="0"/>
              </a:rPr>
              <a:t>Approximately 254 million persons worldwide remain infected with the hepatitis B virus, representing 3.3% of the world's population.  </a:t>
            </a:r>
          </a:p>
        </p:txBody>
      </p:sp>
      <p:cxnSp>
        <p:nvCxnSpPr>
          <p:cNvPr id="6" name="Прямая соединительная линия 5"/>
          <p:cNvCxnSpPr/>
          <p:nvPr/>
        </p:nvCxnSpPr>
        <p:spPr>
          <a:xfrm flipV="1">
            <a:off x="1589362" y="3447314"/>
            <a:ext cx="6065241" cy="16778"/>
          </a:xfrm>
          <a:prstGeom prst="line">
            <a:avLst/>
          </a:prstGeom>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718045" y="5277929"/>
            <a:ext cx="10352714" cy="584775"/>
          </a:xfrm>
          <a:prstGeom prst="rect">
            <a:avLst/>
          </a:prstGeom>
        </p:spPr>
        <p:txBody>
          <a:bodyPr wrap="square">
            <a:spAutoFit/>
          </a:bodyPr>
          <a:lstStyle/>
          <a:p>
            <a:pPr marL="285750" indent="-285750" algn="just">
              <a:buFont typeface="Wingdings" panose="05000000000000000000" pitchFamily="2" charset="2"/>
              <a:buChar char="ü"/>
            </a:pPr>
            <a:r>
              <a:rPr lang="en-US" sz="1600" dirty="0">
                <a:solidFill>
                  <a:schemeClr val="accent5">
                    <a:lumMod val="50000"/>
                  </a:schemeClr>
                </a:solidFill>
                <a:latin typeface="Arial" panose="020B0604020202020204" pitchFamily="34" charset="0"/>
                <a:cs typeface="Arial" panose="020B0604020202020204" pitchFamily="34" charset="0"/>
              </a:rPr>
              <a:t>Hepatitis B virus (HBV) is one of the main risk factors for liver malignancy and overall mortality, exceeding malaria and tuberculosis. </a:t>
            </a:r>
          </a:p>
        </p:txBody>
      </p:sp>
      <p:sp>
        <p:nvSpPr>
          <p:cNvPr id="5" name="Прямоугольник 4"/>
          <p:cNvSpPr/>
          <p:nvPr/>
        </p:nvSpPr>
        <p:spPr>
          <a:xfrm>
            <a:off x="764095" y="4326989"/>
            <a:ext cx="10369492" cy="830997"/>
          </a:xfrm>
          <a:prstGeom prst="rect">
            <a:avLst/>
          </a:prstGeom>
        </p:spPr>
        <p:txBody>
          <a:bodyPr wrap="square">
            <a:spAutoFit/>
          </a:bodyPr>
          <a:lstStyle/>
          <a:p>
            <a:pPr marL="285750" indent="-285750" algn="just">
              <a:buFont typeface="Wingdings" panose="05000000000000000000" pitchFamily="2" charset="2"/>
              <a:buChar char="ü"/>
            </a:pPr>
            <a:r>
              <a:rPr lang="en-US" sz="1600" dirty="0">
                <a:solidFill>
                  <a:srgbClr val="002060"/>
                </a:solidFill>
                <a:latin typeface="Arial" panose="020B0604020202020204" pitchFamily="34" charset="0"/>
                <a:cs typeface="Arial" panose="020B0604020202020204" pitchFamily="34" charset="0"/>
              </a:rPr>
              <a:t>Low rates of diagnosis and treatment coverage are due to the asymptomatic clinical course of chronic hepatitis B until late stages, and the lack of knowledge about the disease among both service providers and patients.</a:t>
            </a:r>
          </a:p>
        </p:txBody>
      </p:sp>
      <p:sp>
        <p:nvSpPr>
          <p:cNvPr id="7" name="Прямоугольник 6"/>
          <p:cNvSpPr/>
          <p:nvPr/>
        </p:nvSpPr>
        <p:spPr>
          <a:xfrm>
            <a:off x="751863" y="3650079"/>
            <a:ext cx="10533053" cy="830997"/>
          </a:xfrm>
          <a:prstGeom prst="rect">
            <a:avLst/>
          </a:prstGeom>
        </p:spPr>
        <p:txBody>
          <a:bodyPr wrap="square">
            <a:spAutoFit/>
          </a:bodyPr>
          <a:lstStyle/>
          <a:p>
            <a:pPr marL="285750" indent="-285750" algn="just">
              <a:buFont typeface="Wingdings" panose="05000000000000000000" pitchFamily="2" charset="2"/>
              <a:buChar char="ü"/>
            </a:pPr>
            <a:r>
              <a:rPr lang="en-US" sz="1600" dirty="0">
                <a:solidFill>
                  <a:srgbClr val="002060"/>
                </a:solidFill>
                <a:latin typeface="Arial" panose="020B0604020202020204" pitchFamily="34" charset="0"/>
                <a:cs typeface="Arial" panose="020B0604020202020204" pitchFamily="34" charset="0"/>
              </a:rPr>
              <a:t>Treatment coverage is estimated to remain low in both developing and high-income countries. In the USA, according to CDC, </a:t>
            </a:r>
            <a:r>
              <a:rPr lang="en-US" sz="1600" b="1" i="1" dirty="0">
                <a:solidFill>
                  <a:srgbClr val="002060"/>
                </a:solidFill>
                <a:latin typeface="Arial" panose="020B0604020202020204" pitchFamily="34" charset="0"/>
                <a:cs typeface="Arial" panose="020B0604020202020204" pitchFamily="34" charset="0"/>
              </a:rPr>
              <a:t>only one third of HBV infected patients are aware of their contaminated state.</a:t>
            </a:r>
            <a:r>
              <a:rPr lang="en-US" sz="1600" dirty="0">
                <a:solidFill>
                  <a:srgbClr val="002060"/>
                </a:solidFill>
                <a:latin typeface="Arial" panose="020B0604020202020204" pitchFamily="34" charset="0"/>
                <a:cs typeface="Arial" panose="020B0604020202020204" pitchFamily="34" charset="0"/>
              </a:rPr>
              <a:t> </a:t>
            </a:r>
          </a:p>
        </p:txBody>
      </p:sp>
      <p:sp>
        <p:nvSpPr>
          <p:cNvPr id="10" name="Прямоугольник 9"/>
          <p:cNvSpPr/>
          <p:nvPr/>
        </p:nvSpPr>
        <p:spPr>
          <a:xfrm>
            <a:off x="9670567" y="1038887"/>
            <a:ext cx="1689691" cy="769441"/>
          </a:xfrm>
          <a:prstGeom prst="rect">
            <a:avLst/>
          </a:prstGeom>
        </p:spPr>
        <p:txBody>
          <a:bodyPr wrap="square">
            <a:spAutoFit/>
          </a:bodyPr>
          <a:lstStyle/>
          <a:p>
            <a:r>
              <a:rPr lang="en-US" sz="4400" dirty="0">
                <a:solidFill>
                  <a:srgbClr val="4472C4">
                    <a:lumMod val="50000"/>
                  </a:srgbClr>
                </a:solidFill>
                <a:latin typeface="Arial" panose="020B0604020202020204" pitchFamily="34" charset="0"/>
                <a:ea typeface="+mj-ea"/>
                <a:cs typeface="Arial" panose="020B0604020202020204" pitchFamily="34" charset="0"/>
              </a:rPr>
              <a:t>2022</a:t>
            </a:r>
          </a:p>
        </p:txBody>
      </p:sp>
      <p:sp>
        <p:nvSpPr>
          <p:cNvPr id="11" name="Прямоугольник 10"/>
          <p:cNvSpPr/>
          <p:nvPr/>
        </p:nvSpPr>
        <p:spPr>
          <a:xfrm>
            <a:off x="943628" y="6390723"/>
            <a:ext cx="8033115" cy="307777"/>
          </a:xfrm>
          <a:prstGeom prst="rect">
            <a:avLst/>
          </a:prstGeom>
        </p:spPr>
        <p:txBody>
          <a:bodyPr wrap="square">
            <a:spAutoFit/>
          </a:bodyPr>
          <a:lstStyle/>
          <a:p>
            <a:r>
              <a:rPr lang="en-US" sz="1400">
                <a:solidFill>
                  <a:srgbClr val="002060"/>
                </a:solidFill>
                <a:hlinkClick r:id="rId4"/>
              </a:rPr>
              <a:t>https://www.who.int/ru/news-room/fact-sheets/detail/hepatitis-b</a:t>
            </a:r>
            <a:r>
              <a:rPr lang="en-US" sz="1400">
                <a:solidFill>
                  <a:srgbClr val="002060"/>
                </a:solidFill>
              </a:rPr>
              <a:t> </a:t>
            </a:r>
          </a:p>
        </p:txBody>
      </p:sp>
      <p:pic>
        <p:nvPicPr>
          <p:cNvPr id="9" name="Рисунок 8"/>
          <p:cNvPicPr>
            <a:picLocks noChangeAspect="1"/>
          </p:cNvPicPr>
          <p:nvPr/>
        </p:nvPicPr>
        <p:blipFill>
          <a:blip r:embed="rId5" cstate="print"/>
          <a:stretch>
            <a:fillRect/>
          </a:stretch>
        </p:blipFill>
        <p:spPr>
          <a:xfrm>
            <a:off x="943628" y="6155929"/>
            <a:ext cx="6072142" cy="2438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6658" y="616533"/>
            <a:ext cx="8866238" cy="1325563"/>
          </a:xfrm>
        </p:spPr>
        <p:txBody>
          <a:bodyPr/>
          <a:lstStyle/>
          <a:p>
            <a:pPr algn="ctr"/>
            <a:r>
              <a:rPr lang="en-US">
                <a:solidFill>
                  <a:schemeClr val="accent5">
                    <a:lumMod val="50000"/>
                  </a:schemeClr>
                </a:solidFill>
                <a:latin typeface="Arial" panose="020B0604020202020204" pitchFamily="34" charset="0"/>
                <a:cs typeface="Arial" panose="020B0604020202020204" pitchFamily="34" charset="0"/>
              </a:rPr>
              <a:t>CREDITS TO CO-AUTHORS</a:t>
            </a:r>
          </a:p>
        </p:txBody>
      </p:sp>
      <p:sp>
        <p:nvSpPr>
          <p:cNvPr id="3" name="TextBox 2"/>
          <p:cNvSpPr txBox="1"/>
          <p:nvPr/>
        </p:nvSpPr>
        <p:spPr>
          <a:xfrm>
            <a:off x="4630994" y="1965846"/>
            <a:ext cx="5625514" cy="754053"/>
          </a:xfrm>
          <a:prstGeom prst="rect">
            <a:avLst/>
          </a:prstGeom>
          <a:noFill/>
        </p:spPr>
        <p:txBody>
          <a:bodyPr wrap="none" rtlCol="0">
            <a:spAutoFit/>
          </a:bodyPr>
          <a:lstStyle/>
          <a:p>
            <a:pPr lvl="0">
              <a:spcAft>
                <a:spcPts val="600"/>
              </a:spcAft>
              <a:defRPr/>
            </a:pPr>
            <a:r>
              <a:rPr lang="en-US" sz="2000">
                <a:solidFill>
                  <a:schemeClr val="accent5">
                    <a:lumMod val="50000"/>
                  </a:schemeClr>
                </a:solidFill>
                <a:latin typeface="Arial" panose="020B0604020202020204" pitchFamily="34" charset="0"/>
                <a:cs typeface="Arial" panose="020B0604020202020204" pitchFamily="34" charset="0"/>
              </a:rPr>
              <a:t>Employees of the Saint-Petersburg Pasteur Institute</a:t>
            </a:r>
          </a:p>
          <a:p>
            <a:r>
              <a:rPr lang="en-US"/>
              <a:t> </a:t>
            </a:r>
          </a:p>
        </p:txBody>
      </p:sp>
      <p:sp>
        <p:nvSpPr>
          <p:cNvPr id="4" name="TextBox 3"/>
          <p:cNvSpPr txBox="1"/>
          <p:nvPr/>
        </p:nvSpPr>
        <p:spPr>
          <a:xfrm>
            <a:off x="3795252" y="2871019"/>
            <a:ext cx="5759141" cy="1292662"/>
          </a:xfrm>
          <a:prstGeom prst="rect">
            <a:avLst/>
          </a:prstGeom>
          <a:noFill/>
        </p:spPr>
        <p:txBody>
          <a:bodyPr wrap="none" rtlCol="0">
            <a:spAutoFit/>
          </a:bodyPr>
          <a:lstStyle/>
          <a:p>
            <a:r>
              <a:rPr lang="en-US" sz="2000">
                <a:solidFill>
                  <a:schemeClr val="accent5">
                    <a:lumMod val="50000"/>
                  </a:schemeClr>
                </a:solidFill>
                <a:latin typeface="Arial" panose="020B0604020202020204" pitchFamily="34" charset="0"/>
                <a:cs typeface="Arial" panose="020B0604020202020204" pitchFamily="34" charset="0"/>
              </a:rPr>
              <a:t>Professor LYALINA L.V.</a:t>
            </a:r>
          </a:p>
          <a:p>
            <a:endParaRPr lang="ru-RU" sz="2000" dirty="0">
              <a:solidFill>
                <a:schemeClr val="accent5">
                  <a:lumMod val="50000"/>
                </a:schemeClr>
              </a:solidFill>
              <a:latin typeface="Arial" panose="020B0604020202020204" pitchFamily="34" charset="0"/>
              <a:cs typeface="Arial" panose="020B0604020202020204" pitchFamily="34" charset="0"/>
            </a:endParaRPr>
          </a:p>
          <a:p>
            <a:r>
              <a:rPr lang="en-US" sz="2000">
                <a:solidFill>
                  <a:schemeClr val="accent5">
                    <a:lumMod val="50000"/>
                  </a:schemeClr>
                </a:solidFill>
                <a:latin typeface="Arial" panose="020B0604020202020204" pitchFamily="34" charset="0"/>
                <a:cs typeface="Arial" panose="020B0604020202020204" pitchFamily="34" charset="0"/>
              </a:rPr>
              <a:t>Research officer SKVORODA VSEVOLOD</a:t>
            </a:r>
          </a:p>
          <a:p>
            <a:endParaRPr lang="ru-RU" dirty="0"/>
          </a:p>
        </p:txBody>
      </p:sp>
      <p:pic>
        <p:nvPicPr>
          <p:cNvPr id="3074" name="Picture 2" descr="https://www.pasteurorg.ru/files/materials/232dd1_41652d5c91bc440bb99bb4f510540f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2390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96DAC541-7B7A-43D3-8B79-37D633B846F1}">
                <asvg:svgBlip xmlns:asvg="http://schemas.microsoft.com/office/drawing/2016/SVG/main" xmlns="" r:embed="rId4"/>
              </a:ext>
            </a:extLst>
          </a:blip>
          <a:srcRect t="57357" r="1519" b="-4177"/>
          <a:stretch>
            <a:fillRect/>
          </a:stretch>
        </p:blipFill>
        <p:spPr>
          <a:xfrm>
            <a:off x="0" y="0"/>
            <a:ext cx="12192000" cy="2816459"/>
          </a:xfrm>
          <a:prstGeom prst="rect">
            <a:avLst/>
          </a:prstGeom>
        </p:spPr>
      </p:pic>
      <p:sp>
        <p:nvSpPr>
          <p:cNvPr id="9" name="PlaceHolder 1"/>
          <p:cNvSpPr txBox="1"/>
          <p:nvPr/>
        </p:nvSpPr>
        <p:spPr>
          <a:xfrm>
            <a:off x="6614689" y="0"/>
            <a:ext cx="4426350" cy="810351"/>
          </a:xfrm>
          <a:prstGeom prst="rect">
            <a:avLst/>
          </a:prstGeom>
          <a:noFill/>
          <a:ln w="0">
            <a:noFill/>
          </a:ln>
        </p:spPr>
        <p:txBody>
          <a:bodyPr lIns="91440" tIns="45720" rIns="91440" bIns="4572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APASL TASHKENT 2025</a:t>
            </a:r>
            <a:endParaRPr kumimoji="0" lang="ru-RU" sz="1050" b="0" i="0" u="none" strike="noStrike" kern="1200" cap="none" spc="-1"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10" name="TextBox 9"/>
          <p:cNvSpPr txBox="1"/>
          <p:nvPr/>
        </p:nvSpPr>
        <p:spPr>
          <a:xfrm>
            <a:off x="648274" y="4041542"/>
            <a:ext cx="1022684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srgbClr val="DF281A"/>
                </a:solidFill>
                <a:effectLst/>
                <a:uLnTx/>
                <a:uFillTx/>
                <a:latin typeface="Arial" panose="020B0604020202020204" pitchFamily="34" charset="0"/>
                <a:ea typeface="+mn-ea"/>
                <a:cs typeface="Arial" panose="020B0604020202020204" pitchFamily="34" charset="0"/>
              </a:rPr>
              <a:t>Thanks for your attention!</a:t>
            </a:r>
          </a:p>
        </p:txBody>
      </p:sp>
      <p:sp>
        <p:nvSpPr>
          <p:cNvPr id="19" name="Прямоугольник 18"/>
          <p:cNvSpPr/>
          <p:nvPr/>
        </p:nvSpPr>
        <p:spPr>
          <a:xfrm>
            <a:off x="0" y="6553200"/>
            <a:ext cx="12192000" cy="3048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723900" y="68264"/>
            <a:ext cx="10512425" cy="575204"/>
          </a:xfrm>
        </p:spPr>
        <p:txBody>
          <a:bodyPr>
            <a:noAutofit/>
          </a:bodyPr>
          <a:lstStyle/>
          <a:p>
            <a:pPr algn="ctr">
              <a:lnSpc>
                <a:spcPct val="100000"/>
              </a:lnSpc>
            </a:pPr>
            <a:r>
              <a:rPr lang="en-US" sz="2800" b="0" dirty="0">
                <a:solidFill>
                  <a:schemeClr val="accent5">
                    <a:lumMod val="50000"/>
                  </a:schemeClr>
                </a:solidFill>
                <a:latin typeface="Arial" panose="020B0604020202020204" pitchFamily="34" charset="0"/>
                <a:cs typeface="Arial" panose="020B0604020202020204" pitchFamily="34" charset="0"/>
              </a:rPr>
              <a:t>Modern epidemiology of hepatitis B</a:t>
            </a:r>
          </a:p>
        </p:txBody>
      </p:sp>
      <p:sp>
        <p:nvSpPr>
          <p:cNvPr id="37890" name="Прямоугольник 2"/>
          <p:cNvSpPr>
            <a:spLocks noChangeArrowheads="1"/>
          </p:cNvSpPr>
          <p:nvPr/>
        </p:nvSpPr>
        <p:spPr bwMode="auto">
          <a:xfrm>
            <a:off x="263612" y="6243233"/>
            <a:ext cx="11928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1600" b="0" i="0" u="none" strike="noStrike" cap="none" normalizeH="0" baseline="0" noProof="0" dirty="0">
                <a:ln>
                  <a:noFill/>
                </a:ln>
                <a:solidFill>
                  <a:srgbClr val="1F497D">
                    <a:lumMod val="75000"/>
                  </a:srgbClr>
                </a:solidFill>
                <a:uLnTx/>
                <a:uFillTx/>
                <a:latin typeface="Arial" panose="020B0604020202020204" pitchFamily="34" charset="0"/>
                <a:ea typeface="+mn-ea"/>
                <a:cs typeface="Arial" panose="020B0604020202020204" pitchFamily="34" charset="0"/>
              </a:rPr>
              <a:t>The epidemiology of hepatitis B (HBV) has changed significantly over the past 10 years due to global vaccination policies, the development of effective antiviral drugs against hepatitis B, and serological screening of risk groups.</a:t>
            </a:r>
          </a:p>
        </p:txBody>
      </p:sp>
      <p:cxnSp>
        <p:nvCxnSpPr>
          <p:cNvPr id="4" name="Прямая соединительная линия 3"/>
          <p:cNvCxnSpPr/>
          <p:nvPr/>
        </p:nvCxnSpPr>
        <p:spPr>
          <a:xfrm>
            <a:off x="3215922" y="647173"/>
            <a:ext cx="568007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Рисунок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3433"/>
            <a:ext cx="12192000"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045575" y="2906975"/>
            <a:ext cx="3146425" cy="1384995"/>
          </a:xfrm>
          <a:prstGeom prst="rect">
            <a:avLst/>
          </a:prstGeom>
          <a:noFill/>
          <a:ln>
            <a:solidFill>
              <a:srgbClr val="4F81BD">
                <a:shade val="50000"/>
              </a:srgb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cap="none" normalizeH="0" baseline="0" noProof="0" dirty="0">
                <a:ln>
                  <a:noFill/>
                </a:ln>
                <a:solidFill>
                  <a:prstClr val="black"/>
                </a:solidFill>
                <a:uLnTx/>
                <a:uFillTx/>
                <a:latin typeface="Calibri" panose="020F0502020204030204"/>
                <a:ea typeface="+mn-ea"/>
                <a:cs typeface="+mn-cs"/>
              </a:rPr>
              <a:t>Vaccination coverage in 2023: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cap="none" normalizeH="0" baseline="0" noProof="0" dirty="0">
                <a:ln>
                  <a:noFill/>
                </a:ln>
                <a:solidFill>
                  <a:prstClr val="black"/>
                </a:solidFill>
                <a:uLnTx/>
                <a:uFillTx/>
                <a:latin typeface="Calibri" panose="020F0502020204030204"/>
                <a:ea typeface="+mn-ea"/>
                <a:cs typeface="+mn-cs"/>
              </a:rPr>
              <a:t>97.07% - children aged 12 months and less</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cap="none" normalizeH="0" baseline="0" noProof="0" dirty="0">
                <a:ln>
                  <a:noFill/>
                </a:ln>
                <a:solidFill>
                  <a:prstClr val="black"/>
                </a:solidFill>
                <a:uLnTx/>
                <a:uFillTx/>
                <a:latin typeface="Calibri" panose="020F0502020204030204"/>
                <a:ea typeface="+mn-ea"/>
                <a:cs typeface="+mn-cs"/>
              </a:rPr>
              <a:t>97.79% - 18 to 35 years</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cap="none" normalizeH="0" baseline="0" noProof="0" dirty="0">
                <a:ln>
                  <a:noFill/>
                </a:ln>
                <a:solidFill>
                  <a:prstClr val="black"/>
                </a:solidFill>
                <a:uLnTx/>
                <a:uFillTx/>
                <a:latin typeface="Calibri" panose="020F0502020204030204"/>
                <a:ea typeface="+mn-ea"/>
                <a:cs typeface="+mn-cs"/>
              </a:rPr>
              <a:t>92.06% - 36 to 59 years</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cap="none" normalizeH="0" baseline="0" noProof="0" dirty="0">
                <a:ln>
                  <a:noFill/>
                </a:ln>
                <a:solidFill>
                  <a:prstClr val="black"/>
                </a:solidFill>
                <a:uLnTx/>
                <a:uFillTx/>
                <a:latin typeface="Calibri" panose="020F0502020204030204"/>
                <a:ea typeface="+mn-ea"/>
                <a:cs typeface="+mn-cs"/>
              </a:rPr>
              <a:t>44.20% - 60 years and older</a:t>
            </a:r>
          </a:p>
        </p:txBody>
      </p:sp>
      <p:sp>
        <p:nvSpPr>
          <p:cNvPr id="3" name="TextBox 2"/>
          <p:cNvSpPr txBox="1"/>
          <p:nvPr/>
        </p:nvSpPr>
        <p:spPr>
          <a:xfrm>
            <a:off x="9723615" y="704510"/>
            <a:ext cx="1960385" cy="430887"/>
          </a:xfrm>
          <a:prstGeom prst="rect">
            <a:avLst/>
          </a:prstGeom>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0" i="0" u="none" strike="noStrike" cap="none" normalizeH="0" baseline="0" noProof="0">
                <a:ln>
                  <a:noFill/>
                </a:ln>
                <a:solidFill>
                  <a:schemeClr val="accent5">
                    <a:lumMod val="50000"/>
                  </a:schemeClr>
                </a:solidFill>
                <a:uLnTx/>
                <a:uFillTx/>
                <a:latin typeface="Arial" panose="020B0604020202020204" pitchFamily="34" charset="0"/>
                <a:ea typeface="+mn-ea"/>
                <a:cs typeface="Arial" panose="020B0604020202020204" pitchFamily="34" charset="0"/>
              </a:rPr>
              <a:t>RUSSIA</a:t>
            </a:r>
          </a:p>
        </p:txBody>
      </p:sp>
      <p:sp useBgFill="1">
        <p:nvSpPr>
          <p:cNvPr id="8" name="TextBox 7"/>
          <p:cNvSpPr txBox="1"/>
          <p:nvPr/>
        </p:nvSpPr>
        <p:spPr>
          <a:xfrm>
            <a:off x="1022887" y="619932"/>
            <a:ext cx="5749872" cy="646331"/>
          </a:xfrm>
          <a:prstGeom prst="rect">
            <a:avLst/>
          </a:prstGeom>
        </p:spPr>
        <p:txBody>
          <a:bodyPr wrap="square" rtlCol="0">
            <a:spAutoFit/>
          </a:bodyPr>
          <a:lstStyle/>
          <a:p>
            <a:r>
              <a:rPr lang="en-US" dirty="0"/>
              <a:t>1998 – start of mass vaccination of newborns. First dose at birth</a:t>
            </a:r>
            <a:endParaRPr lang="ru-RU" dirty="0"/>
          </a:p>
        </p:txBody>
      </p:sp>
      <p:sp useBgFill="1">
        <p:nvSpPr>
          <p:cNvPr id="9" name="TextBox 8"/>
          <p:cNvSpPr txBox="1"/>
          <p:nvPr/>
        </p:nvSpPr>
        <p:spPr>
          <a:xfrm>
            <a:off x="960895" y="663842"/>
            <a:ext cx="5749871" cy="653514"/>
          </a:xfrm>
          <a:prstGeom prst="rect">
            <a:avLst/>
          </a:prstGeom>
        </p:spPr>
        <p:txBody>
          <a:bodyPr wrap="square" rtlCol="0">
            <a:spAutoFit/>
          </a:bodyPr>
          <a:lstStyle/>
          <a:p>
            <a:r>
              <a:rPr lang="en-US" dirty="0"/>
              <a:t>1998 – start of mass vaccination of newborns. First dose at birth</a:t>
            </a:r>
            <a:endParaRPr lang="ru-RU" dirty="0"/>
          </a:p>
        </p:txBody>
      </p:sp>
      <p:sp useBgFill="1">
        <p:nvSpPr>
          <p:cNvPr id="10" name="TextBox 9"/>
          <p:cNvSpPr txBox="1"/>
          <p:nvPr/>
        </p:nvSpPr>
        <p:spPr>
          <a:xfrm>
            <a:off x="4339526" y="2309246"/>
            <a:ext cx="5501898" cy="646331"/>
          </a:xfrm>
          <a:prstGeom prst="rect">
            <a:avLst/>
          </a:prstGeom>
        </p:spPr>
        <p:txBody>
          <a:bodyPr wrap="square" rtlCol="0">
            <a:spAutoFit/>
          </a:bodyPr>
          <a:lstStyle/>
          <a:p>
            <a:r>
              <a:rPr lang="en-US" dirty="0"/>
              <a:t>2006 – start of mass vaccination of adults in the scope of the “Health” national project</a:t>
            </a:r>
            <a:endParaRPr lang="ru-RU" dirty="0"/>
          </a:p>
        </p:txBody>
      </p:sp>
      <p:sp useBgFill="1">
        <p:nvSpPr>
          <p:cNvPr id="11" name="TextBox 10"/>
          <p:cNvSpPr txBox="1"/>
          <p:nvPr/>
        </p:nvSpPr>
        <p:spPr>
          <a:xfrm>
            <a:off x="8493070" y="1208867"/>
            <a:ext cx="2867187" cy="369332"/>
          </a:xfrm>
          <a:prstGeom prst="rect">
            <a:avLst/>
          </a:prstGeom>
        </p:spPr>
        <p:txBody>
          <a:bodyPr wrap="square" rtlCol="0">
            <a:spAutoFit/>
          </a:bodyPr>
          <a:lstStyle/>
          <a:p>
            <a:r>
              <a:rPr lang="en-US" dirty="0"/>
              <a:t>Acute hepatitis B</a:t>
            </a:r>
            <a:endParaRPr lang="ru-RU" dirty="0"/>
          </a:p>
        </p:txBody>
      </p:sp>
      <p:sp useBgFill="1">
        <p:nvSpPr>
          <p:cNvPr id="12" name="TextBox 11"/>
          <p:cNvSpPr txBox="1"/>
          <p:nvPr/>
        </p:nvSpPr>
        <p:spPr>
          <a:xfrm>
            <a:off x="8493071" y="1596325"/>
            <a:ext cx="2929180" cy="369332"/>
          </a:xfrm>
          <a:prstGeom prst="rect">
            <a:avLst/>
          </a:prstGeom>
        </p:spPr>
        <p:txBody>
          <a:bodyPr wrap="square" rtlCol="0">
            <a:spAutoFit/>
          </a:bodyPr>
          <a:lstStyle/>
          <a:p>
            <a:r>
              <a:rPr lang="en-US" dirty="0"/>
              <a:t>Chronic hepatitis B</a:t>
            </a:r>
            <a:endParaRPr lang="ru-RU" dirty="0"/>
          </a:p>
        </p:txBody>
      </p:sp>
      <p:sp useBgFill="1">
        <p:nvSpPr>
          <p:cNvPr id="13" name="TextBox 12"/>
          <p:cNvSpPr txBox="1"/>
          <p:nvPr/>
        </p:nvSpPr>
        <p:spPr>
          <a:xfrm rot="16200000">
            <a:off x="-1884358" y="3387694"/>
            <a:ext cx="4138048" cy="369332"/>
          </a:xfrm>
          <a:prstGeom prst="rect">
            <a:avLst/>
          </a:prstGeom>
        </p:spPr>
        <p:txBody>
          <a:bodyPr wrap="square" rtlCol="0">
            <a:spAutoFit/>
          </a:bodyPr>
          <a:lstStyle/>
          <a:p>
            <a:r>
              <a:rPr lang="en-US" dirty="0"/>
              <a:t>Morbidity per 100 </a:t>
            </a:r>
            <a:r>
              <a:rPr lang="en-US" dirty="0" err="1"/>
              <a:t>thnd</a:t>
            </a:r>
            <a:r>
              <a:rPr lang="en-US" dirty="0"/>
              <a:t> persons</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51279"/>
          </a:xfrm>
        </p:spPr>
        <p:txBody>
          <a:bodyPr>
            <a:normAutofit/>
          </a:bodyPr>
          <a:lstStyle/>
          <a:p>
            <a:pPr algn="ctr"/>
            <a:r>
              <a:rPr lang="en-US" sz="4000" dirty="0">
                <a:solidFill>
                  <a:schemeClr val="accent5">
                    <a:lumMod val="50000"/>
                  </a:schemeClr>
                </a:solidFill>
                <a:latin typeface="Arial" panose="020B0604020202020204" pitchFamily="34" charset="0"/>
                <a:cs typeface="Arial" panose="020B0604020202020204" pitchFamily="34" charset="0"/>
              </a:rPr>
              <a:t>Program of elimination of acute hepatitis B</a:t>
            </a:r>
          </a:p>
        </p:txBody>
      </p:sp>
      <p:sp>
        <p:nvSpPr>
          <p:cNvPr id="4" name="TextBox 3"/>
          <p:cNvSpPr txBox="1"/>
          <p:nvPr/>
        </p:nvSpPr>
        <p:spPr>
          <a:xfrm>
            <a:off x="4221622" y="1724432"/>
            <a:ext cx="7132178" cy="1446550"/>
          </a:xfrm>
          <a:prstGeom prst="rect">
            <a:avLst/>
          </a:prstGeom>
          <a:noFill/>
          <a:ln>
            <a:solidFill>
              <a:schemeClr val="accent1">
                <a:lumMod val="50000"/>
              </a:schemeClr>
            </a:solidFill>
          </a:ln>
        </p:spPr>
        <p:txBody>
          <a:bodyPr wrap="square" rtlCol="0">
            <a:spAutoFit/>
          </a:bodyPr>
          <a:lstStyle/>
          <a:p>
            <a:pPr marL="285750" indent="-285750">
              <a:buFont typeface="Wingdings" panose="05000000000000000000" pitchFamily="2" charset="2"/>
              <a:buChar char="Ø"/>
            </a:pPr>
            <a:r>
              <a:rPr lang="en-US" sz="1600" b="1" i="1" dirty="0">
                <a:solidFill>
                  <a:schemeClr val="accent5">
                    <a:lumMod val="50000"/>
                  </a:schemeClr>
                </a:solidFill>
                <a:latin typeface="Arial" panose="020B0604020202020204" pitchFamily="34" charset="0"/>
                <a:cs typeface="Arial" panose="020B0604020202020204" pitchFamily="34" charset="0"/>
              </a:rPr>
              <a:t>2010 </a:t>
            </a:r>
          </a:p>
          <a:p>
            <a:r>
              <a:rPr lang="en-US" sz="1400" dirty="0">
                <a:solidFill>
                  <a:schemeClr val="accent5">
                    <a:lumMod val="50000"/>
                  </a:schemeClr>
                </a:solidFill>
                <a:latin typeface="Arial" panose="020B0604020202020204" pitchFamily="34" charset="0"/>
                <a:cs typeface="Arial" panose="020B0604020202020204" pitchFamily="34" charset="0"/>
              </a:rPr>
              <a:t>Initiation of the development of the AHB elimination program in the North-West of Russia in 2010 in the Saint-Petersburg Louis Pasteur Institute </a:t>
            </a:r>
            <a:endParaRPr lang="en-US" sz="1600" dirty="0">
              <a:solidFill>
                <a:schemeClr val="accent5">
                  <a:lumMod val="5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b="1" i="1" dirty="0">
                <a:solidFill>
                  <a:schemeClr val="accent5">
                    <a:lumMod val="50000"/>
                  </a:schemeClr>
                </a:solidFill>
                <a:latin typeface="Arial" panose="020B0604020202020204" pitchFamily="34" charset="0"/>
                <a:cs typeface="Arial" panose="020B0604020202020204" pitchFamily="34" charset="0"/>
              </a:rPr>
              <a:t>2012 </a:t>
            </a:r>
          </a:p>
          <a:p>
            <a:r>
              <a:rPr lang="en-US" sz="1400" dirty="0">
                <a:solidFill>
                  <a:schemeClr val="accent5">
                    <a:lumMod val="50000"/>
                  </a:schemeClr>
                </a:solidFill>
                <a:latin typeface="Arial" panose="020B0604020202020204" pitchFamily="34" charset="0"/>
                <a:cs typeface="Arial" panose="020B0604020202020204" pitchFamily="34" charset="0"/>
              </a:rPr>
              <a:t>Meeting for discussing the draft program of the step-by-step AHB elimination within the territory of the North-West of Russia </a:t>
            </a:r>
          </a:p>
        </p:txBody>
      </p:sp>
      <p:sp>
        <p:nvSpPr>
          <p:cNvPr id="5" name="TextBox 4"/>
          <p:cNvSpPr txBox="1"/>
          <p:nvPr/>
        </p:nvSpPr>
        <p:spPr>
          <a:xfrm>
            <a:off x="1110975" y="3693202"/>
            <a:ext cx="10193664" cy="2400657"/>
          </a:xfrm>
          <a:prstGeom prst="rect">
            <a:avLst/>
          </a:prstGeom>
          <a:noFill/>
        </p:spPr>
        <p:txBody>
          <a:bodyPr wrap="square" rtlCol="0">
            <a:spAutoFit/>
          </a:bodyPr>
          <a:lstStyle/>
          <a:p>
            <a:r>
              <a:rPr lang="en-US" b="1" i="1" dirty="0">
                <a:solidFill>
                  <a:schemeClr val="accent5">
                    <a:lumMod val="50000"/>
                  </a:schemeClr>
                </a:solidFill>
                <a:latin typeface="Arial" panose="020B0604020202020204" pitchFamily="34" charset="0"/>
                <a:cs typeface="Arial" panose="020B0604020202020204" pitchFamily="34" charset="0"/>
              </a:rPr>
              <a:t>PROGRAM IMPLEMENTATION PHASES</a:t>
            </a:r>
          </a:p>
          <a:p>
            <a:pPr marL="285750" indent="-285750" algn="just">
              <a:buFontTx/>
              <a:buChar char="-"/>
            </a:pPr>
            <a:r>
              <a:rPr lang="en-US" sz="1200" dirty="0">
                <a:solidFill>
                  <a:schemeClr val="accent5">
                    <a:lumMod val="50000"/>
                  </a:schemeClr>
                </a:solidFill>
                <a:latin typeface="Arial" panose="020B0604020202020204" pitchFamily="34" charset="0"/>
                <a:cs typeface="Arial" panose="020B0604020202020204" pitchFamily="34" charset="0"/>
              </a:rPr>
              <a:t>Phase 1. 2013 - 2015: Reduction of AHB morbidity to the level of &lt; 1.0 per 100,000 persons of population within 80% of the territories of the North-Western Federal District (NWFD)</a:t>
            </a:r>
          </a:p>
          <a:p>
            <a:pPr marL="285750" indent="-285750" algn="just">
              <a:buFontTx/>
              <a:buChar char="-"/>
            </a:pPr>
            <a:r>
              <a:rPr lang="en-US" sz="1200" dirty="0">
                <a:solidFill>
                  <a:schemeClr val="accent5">
                    <a:lumMod val="50000"/>
                  </a:schemeClr>
                </a:solidFill>
                <a:latin typeface="Arial" panose="020B0604020202020204" pitchFamily="34" charset="0"/>
                <a:cs typeface="Arial" panose="020B0604020202020204" pitchFamily="34" charset="0"/>
              </a:rPr>
              <a:t>Phase 2. 2016 - 2018:</a:t>
            </a:r>
            <a:r>
              <a:rPr lang="en-US" sz="1200" dirty="0">
                <a:latin typeface="Arial" panose="020B0604020202020204" pitchFamily="34" charset="0"/>
                <a:cs typeface="Arial" panose="020B0604020202020204" pitchFamily="34" charset="0"/>
              </a:rPr>
              <a:t> </a:t>
            </a:r>
            <a:r>
              <a:rPr lang="en-US" sz="1200" dirty="0">
                <a:solidFill>
                  <a:schemeClr val="accent5">
                    <a:lumMod val="50000"/>
                  </a:schemeClr>
                </a:solidFill>
                <a:latin typeface="Arial" panose="020B0604020202020204" pitchFamily="34" charset="0"/>
                <a:cs typeface="Arial" panose="020B0604020202020204" pitchFamily="34" charset="0"/>
              </a:rPr>
              <a:t>Achieving the AHB morbidity</a:t>
            </a:r>
            <a:r>
              <a:rPr lang="en-US" sz="1200" dirty="0">
                <a:solidFill>
                  <a:srgbClr val="4472C4">
                    <a:lumMod val="50000"/>
                  </a:srgbClr>
                </a:solidFill>
                <a:latin typeface="Arial" panose="020B0604020202020204" pitchFamily="34" charset="0"/>
                <a:cs typeface="Arial" panose="020B0604020202020204" pitchFamily="34" charset="0"/>
              </a:rPr>
              <a:t> level &lt; 1.0</a:t>
            </a:r>
            <a:r>
              <a:rPr lang="en-US" sz="1200" dirty="0">
                <a:latin typeface="Arial" panose="020B0604020202020204" pitchFamily="34" charset="0"/>
                <a:cs typeface="Arial" panose="020B0604020202020204" pitchFamily="34" charset="0"/>
              </a:rPr>
              <a:t> </a:t>
            </a:r>
            <a:r>
              <a:rPr lang="en-US" sz="1200" dirty="0">
                <a:solidFill>
                  <a:srgbClr val="4472C4">
                    <a:lumMod val="50000"/>
                  </a:srgbClr>
                </a:solidFill>
                <a:latin typeface="Arial" panose="020B0604020202020204" pitchFamily="34" charset="0"/>
                <a:cs typeface="Arial" panose="020B0604020202020204" pitchFamily="34" charset="0"/>
              </a:rPr>
              <a:t>per 100,000 persons of population</a:t>
            </a:r>
            <a:r>
              <a:rPr lang="en-US" sz="1200" dirty="0">
                <a:latin typeface="Arial" panose="020B0604020202020204" pitchFamily="34" charset="0"/>
                <a:cs typeface="Arial" panose="020B0604020202020204" pitchFamily="34" charset="0"/>
              </a:rPr>
              <a:t> </a:t>
            </a:r>
            <a:r>
              <a:rPr lang="en-US" sz="1200" dirty="0">
                <a:solidFill>
                  <a:srgbClr val="4472C4">
                    <a:lumMod val="50000"/>
                  </a:srgbClr>
                </a:solidFill>
                <a:latin typeface="Arial" panose="020B0604020202020204" pitchFamily="34" charset="0"/>
                <a:cs typeface="Arial" panose="020B0604020202020204" pitchFamily="34" charset="0"/>
              </a:rPr>
              <a:t>within all of the territories of the North-Western Federal District (NWFD)</a:t>
            </a:r>
            <a:r>
              <a:rPr lang="en-US" sz="1200" dirty="0">
                <a:latin typeface="Arial" panose="020B0604020202020204" pitchFamily="34" charset="0"/>
                <a:cs typeface="Arial" panose="020B0604020202020204" pitchFamily="34" charset="0"/>
              </a:rPr>
              <a:t> </a:t>
            </a:r>
            <a:r>
              <a:rPr lang="en-US" sz="1200" dirty="0">
                <a:solidFill>
                  <a:srgbClr val="4472C4">
                    <a:lumMod val="50000"/>
                  </a:srgbClr>
                </a:solidFill>
                <a:latin typeface="Arial" panose="020B0604020202020204" pitchFamily="34" charset="0"/>
                <a:cs typeface="Arial" panose="020B0604020202020204" pitchFamily="34" charset="0"/>
              </a:rPr>
              <a:t>by increasing vaccination coverage of the adult population</a:t>
            </a:r>
            <a:r>
              <a:rPr lang="en-US" sz="1200" dirty="0">
                <a:latin typeface="Arial" panose="020B0604020202020204" pitchFamily="34" charset="0"/>
                <a:cs typeface="Arial" panose="020B0604020202020204" pitchFamily="34" charset="0"/>
              </a:rPr>
              <a:t> </a:t>
            </a:r>
            <a:r>
              <a:rPr lang="en-US" sz="1200" dirty="0">
                <a:solidFill>
                  <a:srgbClr val="4472C4">
                    <a:lumMod val="50000"/>
                  </a:srgbClr>
                </a:solidFill>
                <a:latin typeface="Arial" panose="020B0604020202020204" pitchFamily="34" charset="0"/>
                <a:cs typeface="Arial" panose="020B0604020202020204" pitchFamily="34" charset="0"/>
              </a:rPr>
              <a:t>and improving epidemiological surveillance of chronic hepatitis B</a:t>
            </a:r>
          </a:p>
          <a:p>
            <a:pPr marL="285750" indent="-285750" algn="just">
              <a:buFontTx/>
              <a:buChar char="-"/>
            </a:pPr>
            <a:r>
              <a:rPr lang="en-US" sz="1200" dirty="0">
                <a:solidFill>
                  <a:srgbClr val="4472C4">
                    <a:lumMod val="50000"/>
                  </a:srgbClr>
                </a:solidFill>
                <a:latin typeface="Arial" panose="020B0604020202020204" pitchFamily="34" charset="0"/>
                <a:cs typeface="Arial" panose="020B0604020202020204" pitchFamily="34" charset="0"/>
              </a:rPr>
              <a:t>Phase 3. 2019 - 2021: Reduction of AHB morbidity to the level of &lt; 1.0 per 100,000 persons of population and zero encounter within all of the territories of the North-Western Federal District (NWFD), reduction of CHB morbidity, achievement of 90% vaccination coverage of adult (55 years and under) of population in 100% of the NWFD entities and territories</a:t>
            </a:r>
          </a:p>
          <a:p>
            <a:pPr marL="285750" lvl="0" indent="-285750" algn="just">
              <a:buFontTx/>
              <a:buChar char="-"/>
            </a:pPr>
            <a:r>
              <a:rPr lang="en-US" sz="1200" dirty="0">
                <a:solidFill>
                  <a:srgbClr val="4472C4">
                    <a:lumMod val="50000"/>
                  </a:srgbClr>
                </a:solidFill>
                <a:latin typeface="Arial" panose="020B0604020202020204" pitchFamily="34" charset="0"/>
                <a:cs typeface="Arial" panose="020B0604020202020204" pitchFamily="34" charset="0"/>
              </a:rPr>
              <a:t>Phase 4. 2022 - 2024: Reduction of AHB morbidity to the level of &lt; 1.0 per 100,000 persons of population and zero encounter within all of the territories of the North-Western Federal District (NWFD), reduction of CHB morbidity, achievement of 90% vaccination coverage of adult (55 years and under) of population in 100% of the NWFD entities and territories</a:t>
            </a:r>
            <a:r>
              <a:rPr lang="en-US" sz="1200" dirty="0">
                <a:solidFill>
                  <a:schemeClr val="accent5">
                    <a:lumMod val="50000"/>
                  </a:schemeClr>
                </a:solidFill>
                <a:latin typeface="Arial" panose="020B0604020202020204" pitchFamily="34" charset="0"/>
                <a:cs typeface="Arial" panose="020B0604020202020204" pitchFamily="34" charset="0"/>
              </a:rPr>
              <a:t>  </a:t>
            </a:r>
          </a:p>
        </p:txBody>
      </p:sp>
      <p:pic>
        <p:nvPicPr>
          <p:cNvPr id="6" name="Рисунок 5"/>
          <p:cNvPicPr>
            <a:picLocks noChangeAspect="1"/>
          </p:cNvPicPr>
          <p:nvPr/>
        </p:nvPicPr>
        <p:blipFill>
          <a:blip r:embed="rId2" cstate="print"/>
          <a:stretch>
            <a:fillRect/>
          </a:stretch>
        </p:blipFill>
        <p:spPr>
          <a:xfrm>
            <a:off x="1110975" y="1620920"/>
            <a:ext cx="3025299" cy="1893908"/>
          </a:xfrm>
          <a:prstGeom prst="rect">
            <a:avLst/>
          </a:prstGeom>
        </p:spPr>
      </p:pic>
      <p:sp>
        <p:nvSpPr>
          <p:cNvPr id="7" name="Rectangle 1"/>
          <p:cNvSpPr>
            <a:spLocks noChangeArrowheads="1"/>
          </p:cNvSpPr>
          <p:nvPr/>
        </p:nvSpPr>
        <p:spPr bwMode="auto">
          <a:xfrm>
            <a:off x="1751887" y="1109102"/>
            <a:ext cx="8691073" cy="5745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sz="2000" b="0" i="0" u="none" strike="noStrike" cap="none" normalizeH="0" baseline="0" dirty="0">
                <a:ln>
                  <a:noFill/>
                </a:ln>
                <a:solidFill>
                  <a:schemeClr val="accent5">
                    <a:lumMod val="50000"/>
                  </a:schemeClr>
                </a:solidFill>
                <a:latin typeface="Arial" panose="020B0604020202020204" pitchFamily="34" charset="0"/>
                <a:cs typeface="Arial" panose="020B0604020202020204" pitchFamily="34" charset="0"/>
              </a:rPr>
              <a:t>Acute Hepatitis B Elimination Program </a:t>
            </a:r>
            <a:r>
              <a:rPr lang="en-US" sz="2000" dirty="0">
                <a:solidFill>
                  <a:schemeClr val="accent5">
                    <a:lumMod val="50000"/>
                  </a:schemeClr>
                </a:solidFill>
                <a:latin typeface="Arial" panose="020B0604020202020204" pitchFamily="34" charset="0"/>
                <a:cs typeface="Arial" panose="020B0604020202020204" pitchFamily="34" charset="0"/>
              </a:rPr>
              <a:t>in the North-West Federal District </a:t>
            </a:r>
          </a:p>
          <a:p>
            <a:pPr marL="0" marR="0" lvl="0" indent="0" algn="l" defTabSz="914400" rtl="0" eaLnBrk="0" fontAlgn="base" latinLnBrk="0" hangingPunct="0">
              <a:lnSpc>
                <a:spcPct val="100000"/>
              </a:lnSpc>
              <a:spcBef>
                <a:spcPct val="0"/>
              </a:spcBef>
              <a:spcAft>
                <a:spcPct val="0"/>
              </a:spcAft>
              <a:buClrTx/>
              <a:buSzTx/>
              <a:buFontTx/>
              <a:buNone/>
            </a:pPr>
            <a:endParaRPr kumimoji="0" lang="ru-RU" altLang="ru-RU" sz="1800" b="0" i="0" u="none" strike="noStrike" cap="none" normalizeH="0" baseline="0" dirty="0">
              <a:ln>
                <a:noFill/>
              </a:ln>
              <a:solidFill>
                <a:schemeClr val="accent5">
                  <a:lumMod val="50000"/>
                </a:schemeClr>
              </a:solidFill>
              <a:effectLst/>
              <a:latin typeface="Arial" panose="020B0604020202020204" pitchFamily="34" charset="0"/>
              <a:cs typeface="Arial" panose="020B0604020202020204" pitchFamily="34" charset="0"/>
            </a:endParaRPr>
          </a:p>
        </p:txBody>
      </p:sp>
      <p:sp>
        <p:nvSpPr>
          <p:cNvPr id="8" name="Rectangle 2"/>
          <p:cNvSpPr>
            <a:spLocks noChangeArrowheads="1"/>
          </p:cNvSpPr>
          <p:nvPr/>
        </p:nvSpPr>
        <p:spPr bwMode="auto">
          <a:xfrm>
            <a:off x="1298961" y="253289"/>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cxnSp>
        <p:nvCxnSpPr>
          <p:cNvPr id="13" name="Прямая соединительная линия 12"/>
          <p:cNvCxnSpPr/>
          <p:nvPr/>
        </p:nvCxnSpPr>
        <p:spPr>
          <a:xfrm>
            <a:off x="294968" y="6432413"/>
            <a:ext cx="851473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8200" y="6458343"/>
            <a:ext cx="8160844" cy="253916"/>
          </a:xfrm>
          <a:prstGeom prst="rect">
            <a:avLst/>
          </a:prstGeom>
          <a:noFill/>
        </p:spPr>
        <p:txBody>
          <a:bodyPr wrap="square" rtlCol="0">
            <a:spAutoFit/>
          </a:bodyPr>
          <a:lstStyle/>
          <a:p>
            <a:r>
              <a:rPr lang="en-US" sz="1000">
                <a:solidFill>
                  <a:schemeClr val="accent5">
                    <a:lumMod val="50000"/>
                  </a:schemeClr>
                </a:solidFill>
                <a:latin typeface="Arial" panose="020B0604020202020204" pitchFamily="34" charset="0"/>
                <a:cs typeface="Arial" panose="020B0604020202020204" pitchFamily="34" charset="0"/>
              </a:rPr>
              <a:t>Viral hepatitis in the Russian Federation/Edited by V.G. Akimkin, A.A. Totolyan A.A., SPb, Federal State Funded Institution of Science  N.F.Gamaleya Research Institute of Epidemiology and Microbiology 2024, 196 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800">
                <a:solidFill>
                  <a:schemeClr val="accent1">
                    <a:lumMod val="50000"/>
                  </a:schemeClr>
                </a:solidFill>
                <a:latin typeface="Arial" panose="020B0604020202020204" pitchFamily="34" charset="0"/>
                <a:cs typeface="Arial" panose="020B0604020202020204" pitchFamily="34" charset="0"/>
              </a:rPr>
              <a:t>Morbidity of acute viral hepatitis B in the Russian Federation and in the North West Federal District, 2006–202</a:t>
            </a:r>
            <a:r>
              <a:rPr lang="ru-RU" altLang="en-US" sz="2800">
                <a:solidFill>
                  <a:schemeClr val="accent1">
                    <a:lumMod val="50000"/>
                  </a:schemeClr>
                </a:solidFill>
                <a:latin typeface="Arial" panose="020B0604020202020204" pitchFamily="34" charset="0"/>
                <a:cs typeface="Arial" panose="020B0604020202020204" pitchFamily="34" charset="0"/>
              </a:rPr>
              <a:t>4</a:t>
            </a:r>
            <a:r>
              <a:rPr lang="en-US" sz="2800">
                <a:solidFill>
                  <a:schemeClr val="accent1">
                    <a:lumMod val="50000"/>
                  </a:schemeClr>
                </a:solidFill>
                <a:latin typeface="Arial" panose="020B0604020202020204" pitchFamily="34" charset="0"/>
                <a:cs typeface="Arial" panose="020B0604020202020204" pitchFamily="34" charset="0"/>
              </a:rPr>
              <a:t>.</a:t>
            </a:r>
          </a:p>
        </p:txBody>
      </p:sp>
      <p:graphicFrame>
        <p:nvGraphicFramePr>
          <p:cNvPr id="4" name="Объект 3"/>
          <p:cNvGraphicFramePr>
            <a:graphicFrameLocks noGrp="1"/>
          </p:cNvGraphicFramePr>
          <p:nvPr>
            <p:ph idx="1"/>
          </p:nvPr>
        </p:nvGraphicFramePr>
        <p:xfrm>
          <a:off x="757084" y="1690688"/>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675968" y="6324037"/>
            <a:ext cx="10677832" cy="400110"/>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Lyalina L.V., Esaulenko E.V., Khorkova E.V., et al. Results of implementation of viral hepatitis B elimination program in the North-West Russia //  Russian Journal of Infection and Immunity - Infection and immunity, 2021, vol. 11, No. 5, pp. 875–886.  DOI: 10.15789/2220-7619-ROT-1785</a:t>
            </a:r>
          </a:p>
        </p:txBody>
      </p:sp>
      <p:sp>
        <p:nvSpPr>
          <p:cNvPr id="8" name="Стрелка вниз 7"/>
          <p:cNvSpPr/>
          <p:nvPr/>
        </p:nvSpPr>
        <p:spPr>
          <a:xfrm>
            <a:off x="6034548" y="4395020"/>
            <a:ext cx="884903" cy="373626"/>
          </a:xfrm>
          <a:prstGeom prst="downArrow">
            <a:avLst>
              <a:gd name="adj1" fmla="val 50000"/>
              <a:gd name="adj2" fmla="val 60526"/>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низ 2"/>
          <p:cNvSpPr/>
          <p:nvPr/>
        </p:nvSpPr>
        <p:spPr>
          <a:xfrm>
            <a:off x="8292608" y="4522020"/>
            <a:ext cx="884903" cy="373626"/>
          </a:xfrm>
          <a:prstGeom prst="downArrow">
            <a:avLst>
              <a:gd name="adj1" fmla="val 50000"/>
              <a:gd name="adj2" fmla="val 60526"/>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10097278" y="4522655"/>
            <a:ext cx="884903" cy="373626"/>
          </a:xfrm>
          <a:prstGeom prst="downArrow">
            <a:avLst>
              <a:gd name="adj1" fmla="val 50000"/>
              <a:gd name="adj2" fmla="val 60526"/>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908845"/>
          </a:xfrm>
        </p:spPr>
        <p:txBody>
          <a:bodyPr>
            <a:noAutofit/>
          </a:bodyPr>
          <a:lstStyle/>
          <a:p>
            <a:pPr algn="ctr"/>
            <a:r>
              <a:rPr lang="en-US" sz="3200">
                <a:solidFill>
                  <a:schemeClr val="accent5">
                    <a:lumMod val="50000"/>
                  </a:schemeClr>
                </a:solidFill>
                <a:latin typeface="Arial" panose="020B0604020202020204" pitchFamily="34" charset="0"/>
                <a:cs typeface="Arial" panose="020B0604020202020204" pitchFamily="34" charset="0"/>
              </a:rPr>
              <a:t>Dynamics of acute hepatitis B incidence in children and adults </a:t>
            </a:r>
          </a:p>
        </p:txBody>
      </p:sp>
      <p:sp>
        <p:nvSpPr>
          <p:cNvPr id="3" name="Текст 2"/>
          <p:cNvSpPr>
            <a:spLocks noGrp="1"/>
          </p:cNvSpPr>
          <p:nvPr>
            <p:ph type="body" idx="1"/>
          </p:nvPr>
        </p:nvSpPr>
        <p:spPr>
          <a:xfrm>
            <a:off x="839788" y="1273970"/>
            <a:ext cx="5157787" cy="823912"/>
          </a:xfrm>
        </p:spPr>
        <p:txBody>
          <a:bodyPr/>
          <a:lstStyle/>
          <a:p>
            <a:pPr algn="just"/>
            <a:r>
              <a:rPr lang="en-US">
                <a:solidFill>
                  <a:schemeClr val="accent5">
                    <a:lumMod val="50000"/>
                  </a:schemeClr>
                </a:solidFill>
              </a:rPr>
              <a:t>AHB morbidity in children</a:t>
            </a:r>
          </a:p>
        </p:txBody>
      </p:sp>
      <p:sp>
        <p:nvSpPr>
          <p:cNvPr id="5" name="Текст 4"/>
          <p:cNvSpPr>
            <a:spLocks noGrp="1"/>
          </p:cNvSpPr>
          <p:nvPr>
            <p:ph type="body" sz="quarter" idx="3"/>
          </p:nvPr>
        </p:nvSpPr>
        <p:spPr>
          <a:xfrm>
            <a:off x="6096000" y="1273970"/>
            <a:ext cx="5183188" cy="823912"/>
          </a:xfrm>
        </p:spPr>
        <p:txBody>
          <a:bodyPr/>
          <a:lstStyle/>
          <a:p>
            <a:pPr algn="ctr"/>
            <a:r>
              <a:rPr lang="en-US">
                <a:solidFill>
                  <a:schemeClr val="accent5">
                    <a:lumMod val="50000"/>
                  </a:schemeClr>
                </a:solidFill>
              </a:rPr>
              <a:t>AHB morbidity in adults</a:t>
            </a:r>
          </a:p>
        </p:txBody>
      </p:sp>
      <p:graphicFrame>
        <p:nvGraphicFramePr>
          <p:cNvPr id="9" name="Объект 8"/>
          <p:cNvGraphicFramePr>
            <a:graphicFrameLocks noGrp="1"/>
          </p:cNvGraphicFramePr>
          <p:nvPr>
            <p:ph sz="half" idx="2"/>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Объект 9"/>
          <p:cNvGraphicFramePr>
            <a:graphicFrameLocks noGrp="1"/>
          </p:cNvGraphicFramePr>
          <p:nvPr>
            <p:ph sz="quarter" idx="4"/>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Age structure of acute HB patients In the North Western Federal District</a:t>
            </a:r>
          </a:p>
        </p:txBody>
      </p:sp>
      <p:graphicFrame>
        <p:nvGraphicFramePr>
          <p:cNvPr id="5" name="Объект 4"/>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altLang="ru-RU" sz="3600" dirty="0">
                <a:latin typeface="Times New Roman" panose="02020603050405020304" pitchFamily="18" charset="0"/>
                <a:cs typeface="Times New Roman" panose="02020603050405020304" pitchFamily="18" charset="0"/>
              </a:rPr>
              <a:t>Hepatitis B virus viral load in fertile women with chronic hepatitis B</a:t>
            </a:r>
            <a:r>
              <a:rPr lang="ru-RU" sz="3600" dirty="0">
                <a:latin typeface="Times New Roman" panose="02020603050405020304" pitchFamily="18" charset="0"/>
                <a:cs typeface="Times New Roman" panose="02020603050405020304" pitchFamily="18" charset="0"/>
              </a:rPr>
              <a:t> (15 – 49 лет)</a:t>
            </a:r>
          </a:p>
        </p:txBody>
      </p:sp>
      <p:graphicFrame>
        <p:nvGraphicFramePr>
          <p:cNvPr id="4" name="Диаграмма 3"/>
          <p:cNvGraphicFramePr/>
          <p:nvPr/>
        </p:nvGraphicFramePr>
        <p:xfrm>
          <a:off x="2743199" y="1943099"/>
          <a:ext cx="6210301" cy="44354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a:solidFill>
                  <a:schemeClr val="accent5">
                    <a:lumMod val="50000"/>
                  </a:schemeClr>
                </a:solidFill>
                <a:latin typeface="Arial" panose="020B0604020202020204" pitchFamily="34" charset="0"/>
                <a:cs typeface="Arial" panose="020B0604020202020204" pitchFamily="34" charset="0"/>
              </a:rPr>
              <a:t>Dynamics of hepatitis B incidence in the Russian Federation </a:t>
            </a:r>
          </a:p>
        </p:txBody>
      </p:sp>
      <p:graphicFrame>
        <p:nvGraphicFramePr>
          <p:cNvPr id="4" name="Объект 3"/>
          <p:cNvGraphicFramePr>
            <a:graphicFrameLocks noGrp="1"/>
          </p:cNvGraphicFramePr>
          <p:nvPr>
            <p:ph idx="1"/>
          </p:nvPr>
        </p:nvGraphicFramePr>
        <p:xfrm>
          <a:off x="752475" y="1530349"/>
          <a:ext cx="11258550" cy="5213351"/>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5" name="TextBox 4"/>
          <p:cNvSpPr txBox="1"/>
          <p:nvPr/>
        </p:nvSpPr>
        <p:spPr>
          <a:xfrm>
            <a:off x="6416299" y="6354305"/>
            <a:ext cx="774915" cy="307777"/>
          </a:xfrm>
          <a:prstGeom prst="rect">
            <a:avLst/>
          </a:prstGeom>
        </p:spPr>
        <p:txBody>
          <a:bodyPr wrap="square" rtlCol="0">
            <a:spAutoFit/>
          </a:bodyPr>
          <a:lstStyle/>
          <a:p>
            <a:r>
              <a:rPr lang="en-US" sz="1400" dirty="0"/>
              <a:t>Linear</a:t>
            </a:r>
            <a:endParaRPr lang="ru-RU" dirty="0"/>
          </a:p>
        </p:txBody>
      </p:sp>
      <p:sp useBgFill="1">
        <p:nvSpPr>
          <p:cNvPr id="6" name="TextBox 5"/>
          <p:cNvSpPr txBox="1"/>
          <p:nvPr/>
        </p:nvSpPr>
        <p:spPr>
          <a:xfrm>
            <a:off x="8366504" y="6354305"/>
            <a:ext cx="715504" cy="307777"/>
          </a:xfrm>
          <a:prstGeom prst="rect">
            <a:avLst/>
          </a:prstGeom>
        </p:spPr>
        <p:txBody>
          <a:bodyPr wrap="square" rtlCol="0">
            <a:spAutoFit/>
          </a:bodyPr>
          <a:lstStyle/>
          <a:p>
            <a:r>
              <a:rPr lang="en-US" sz="1400" dirty="0"/>
              <a:t>Linear</a:t>
            </a:r>
            <a:endParaRPr lang="ru-RU" dirty="0"/>
          </a:p>
        </p:txBody>
      </p:sp>
      <p:sp useBgFill="1">
        <p:nvSpPr>
          <p:cNvPr id="7" name="TextBox 6"/>
          <p:cNvSpPr txBox="1"/>
          <p:nvPr/>
        </p:nvSpPr>
        <p:spPr>
          <a:xfrm>
            <a:off x="10102313" y="6320725"/>
            <a:ext cx="715503" cy="307777"/>
          </a:xfrm>
          <a:prstGeom prst="rect">
            <a:avLst/>
          </a:prstGeom>
        </p:spPr>
        <p:txBody>
          <a:bodyPr wrap="square" rtlCol="0">
            <a:spAutoFit/>
          </a:bodyPr>
          <a:lstStyle/>
          <a:p>
            <a:r>
              <a:rPr lang="en-US" sz="1400" dirty="0"/>
              <a:t>Linear</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majorFont>
      <a:minorFont>
        <a:latin typeface="Calibri"/>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1450</Words>
  <Application>Microsoft Office PowerPoint</Application>
  <PresentationFormat>Широкоэкранный</PresentationFormat>
  <Paragraphs>126</Paragraphs>
  <Slides>21</Slides>
  <Notes>7</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5</vt:i4>
      </vt:variant>
      <vt:variant>
        <vt:lpstr>Заголовки слайдов</vt:lpstr>
      </vt:variant>
      <vt:variant>
        <vt:i4>21</vt:i4>
      </vt:variant>
    </vt:vector>
  </HeadingPairs>
  <TitlesOfParts>
    <vt:vector size="38" baseType="lpstr">
      <vt:lpstr>Arial</vt:lpstr>
      <vt:lpstr>Arial Black</vt:lpstr>
      <vt:lpstr>Arial Narrow</vt:lpstr>
      <vt:lpstr>Calibri</vt:lpstr>
      <vt:lpstr>Calibri Light</vt:lpstr>
      <vt:lpstr>Cambria</vt:lpstr>
      <vt:lpstr>Comic Sans MS</vt:lpstr>
      <vt:lpstr>DejaVu Serif</vt:lpstr>
      <vt:lpstr>Open Sans</vt:lpstr>
      <vt:lpstr>Symbol</vt:lpstr>
      <vt:lpstr>Times New Roman</vt:lpstr>
      <vt:lpstr>Wingdings</vt:lpstr>
      <vt:lpstr>Тема Office</vt:lpstr>
      <vt:lpstr>1_Тема Office</vt:lpstr>
      <vt:lpstr>3_Тема Office</vt:lpstr>
      <vt:lpstr>5_Тема Office</vt:lpstr>
      <vt:lpstr>4_Тема Office</vt:lpstr>
      <vt:lpstr>Презентация PowerPoint</vt:lpstr>
      <vt:lpstr>Hepatitis B in the XXIth century</vt:lpstr>
      <vt:lpstr>Modern epidemiology of hepatitis B</vt:lpstr>
      <vt:lpstr>Program of elimination of acute hepatitis B</vt:lpstr>
      <vt:lpstr>Morbidity of acute viral hepatitis B in the Russian Federation and in the North West Federal District, 2006–2024.</vt:lpstr>
      <vt:lpstr>Dynamics of acute hepatitis B incidence in children and adults </vt:lpstr>
      <vt:lpstr>Age structure of acute HB patients In the North Western Federal District</vt:lpstr>
      <vt:lpstr>Hepatitis B virus viral load in fertile women with chronic hepatitis B (15 – 49 лет)</vt:lpstr>
      <vt:lpstr>Dynamics of hepatitis B incidence in the Russian Federation </vt:lpstr>
      <vt:lpstr>Hepatitis B vaccination coverage in the Russian Federation</vt:lpstr>
      <vt:lpstr>Assessment criteria of vaccination audit </vt:lpstr>
      <vt:lpstr>Age structure (n =409)</vt:lpstr>
      <vt:lpstr>Results of vaccination audit</vt:lpstr>
      <vt:lpstr>Impact of primary vaccination age on the creation of post-vaccination immunity </vt:lpstr>
      <vt:lpstr>Anti-HBs seroconversion after vaccination (n=381)</vt:lpstr>
      <vt:lpstr>Anti HBs seroconversion after vaccination depending on vaccination</vt:lpstr>
      <vt:lpstr>Morbidity of chronic viral hepatitis B in the Russian Federation and in the North West Federal District, 2006–2024</vt:lpstr>
      <vt:lpstr>Summary of key actions for hepatitis B elimination and their impact on comprehensive health care</vt:lpstr>
      <vt:lpstr>CONCLUSION</vt:lpstr>
      <vt:lpstr>CREDITS TO CO-AUTHORS</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Итоги реализации программы элиминации гепатита В на Северо-Западе России</dc:title>
  <dc:creator>User</dc:creator>
  <cp:lastModifiedBy>SA</cp:lastModifiedBy>
  <cp:revision>92</cp:revision>
  <dcterms:created xsi:type="dcterms:W3CDTF">2025-03-28T18:17:00Z</dcterms:created>
  <dcterms:modified xsi:type="dcterms:W3CDTF">2025-06-05T04:07:24Z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62767F94A10C405085E4F8466D82A54D_13</vt:lpwstr>
  </property>
  <property fmtid="{D5CDD505-2E9C-101B-9397-08002B2CF9AE}" pid="3" name="KSOProductBuildVer">
    <vt:lpwstr>1049-12.2.0.21179</vt:lpwstr>
  </property>
</Properties>
</file>