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1" r:id="rId6"/>
    <p:sldMasterId id="2147483678" r:id="rId7"/>
    <p:sldMasterId id="2147483681" r:id="rId8"/>
    <p:sldMasterId id="2147483726" r:id="rId9"/>
    <p:sldMasterId id="2147483752" r:id="rId10"/>
  </p:sldMasterIdLst>
  <p:notesMasterIdLst>
    <p:notesMasterId r:id="rId44"/>
  </p:notesMasterIdLst>
  <p:handoutMasterIdLst>
    <p:handoutMasterId r:id="rId45"/>
  </p:handoutMasterIdLst>
  <p:sldIdLst>
    <p:sldId id="502" r:id="rId11"/>
    <p:sldId id="482" r:id="rId12"/>
    <p:sldId id="503" r:id="rId13"/>
    <p:sldId id="441" r:id="rId14"/>
    <p:sldId id="401" r:id="rId15"/>
    <p:sldId id="402" r:id="rId16"/>
    <p:sldId id="404" r:id="rId17"/>
    <p:sldId id="408" r:id="rId18"/>
    <p:sldId id="405" r:id="rId19"/>
    <p:sldId id="436" r:id="rId20"/>
    <p:sldId id="427" r:id="rId21"/>
    <p:sldId id="416" r:id="rId22"/>
    <p:sldId id="447" r:id="rId23"/>
    <p:sldId id="418" r:id="rId24"/>
    <p:sldId id="435" r:id="rId25"/>
    <p:sldId id="438" r:id="rId26"/>
    <p:sldId id="421" r:id="rId27"/>
    <p:sldId id="423" r:id="rId28"/>
    <p:sldId id="422" r:id="rId29"/>
    <p:sldId id="439" r:id="rId30"/>
    <p:sldId id="481" r:id="rId31"/>
    <p:sldId id="479" r:id="rId32"/>
    <p:sldId id="426" r:id="rId33"/>
    <p:sldId id="477" r:id="rId34"/>
    <p:sldId id="478" r:id="rId35"/>
    <p:sldId id="440" r:id="rId36"/>
    <p:sldId id="424" r:id="rId37"/>
    <p:sldId id="429" r:id="rId38"/>
    <p:sldId id="430" r:id="rId39"/>
    <p:sldId id="505" r:id="rId40"/>
    <p:sldId id="256" r:id="rId41"/>
    <p:sldId id="431" r:id="rId42"/>
    <p:sldId id="432" r:id="rId43"/>
  </p:sldIdLst>
  <p:sldSz cx="12192000" cy="6858000"/>
  <p:notesSz cx="6888163" cy="100203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0.Elements gràfics" id="{931DE5B7-8518-48B6-92FD-212E5352A68F}">
          <p14:sldIdLst>
            <p14:sldId id="502"/>
            <p14:sldId id="482"/>
            <p14:sldId id="503"/>
            <p14:sldId id="441"/>
            <p14:sldId id="401"/>
            <p14:sldId id="402"/>
            <p14:sldId id="404"/>
            <p14:sldId id="408"/>
            <p14:sldId id="405"/>
            <p14:sldId id="436"/>
            <p14:sldId id="427"/>
            <p14:sldId id="416"/>
            <p14:sldId id="447"/>
            <p14:sldId id="418"/>
            <p14:sldId id="435"/>
            <p14:sldId id="438"/>
            <p14:sldId id="421"/>
            <p14:sldId id="423"/>
            <p14:sldId id="422"/>
            <p14:sldId id="439"/>
            <p14:sldId id="481"/>
            <p14:sldId id="479"/>
            <p14:sldId id="426"/>
            <p14:sldId id="477"/>
            <p14:sldId id="478"/>
            <p14:sldId id="440"/>
            <p14:sldId id="424"/>
            <p14:sldId id="429"/>
            <p14:sldId id="430"/>
            <p14:sldId id="505"/>
            <p14:sldId id="256"/>
            <p14:sldId id="431"/>
            <p14:sldId id="432"/>
          </p14:sldIdLst>
        </p14:section>
        <p14:section name="Secció sense títol" id="{CE61D7D1-FA6C-4DC7-870D-46C33488BB57}">
          <p14:sldIdLst/>
        </p14:section>
        <p14:section name="03.Columnes amb icones i xifres destacades" id="{7146C5BD-9692-49A9-A52C-85F9B7C7D3F1}">
          <p14:sldIdLst/>
        </p14:section>
        <p14:section name="04.Passos i processos" id="{1A931A8A-5BF4-4C50-B6FD-B79C68984342}">
          <p14:sldIdLst/>
        </p14:section>
        <p14:section name="05.Tancament" id="{82B3C2A4-0F84-4792-AD1D-72D2381D8970}">
          <p14:sldIdLst/>
        </p14:section>
        <p14:section name="01.Portades" id="{DB2E9E1C-E89A-4388-9BFA-453FEE922BD4}">
          <p14:sldIdLst/>
        </p14:section>
        <p14:section name="02.Textos i imatges" id="{D091ADFC-628E-4731-A7CC-D2576979350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orrell Pedreira, Elena" initials="" lastIdx="49" clrIdx="0">
    <p:extLst>
      <p:ext uri="{19B8F6BF-5375-455C-9EA6-DF929625EA0E}">
        <p15:presenceInfo xmlns:p15="http://schemas.microsoft.com/office/powerpoint/2012/main" userId="S::elena.torrell_ext@gencat.cat::bacd3b6a-a838-45f9-ab28-2dad59168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333"/>
    <a:srgbClr val="B6B6B6"/>
    <a:srgbClr val="333333"/>
    <a:srgbClr val="666666"/>
    <a:srgbClr val="E6E6E6"/>
    <a:srgbClr val="D96666"/>
    <a:srgbClr val="676767"/>
    <a:srgbClr val="999999"/>
    <a:srgbClr val="F2CC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55" autoAdjust="0"/>
  </p:normalViewPr>
  <p:slideViewPr>
    <p:cSldViewPr snapToGrid="0" showGuides="1">
      <p:cViewPr varScale="1">
        <p:scale>
          <a:sx n="88" d="100"/>
          <a:sy n="88" d="100"/>
        </p:scale>
        <p:origin x="69" y="156"/>
      </p:cViewPr>
      <p:guideLst/>
    </p:cSldViewPr>
  </p:slideViewPr>
  <p:outlineViewPr>
    <p:cViewPr>
      <p:scale>
        <a:sx n="33" d="100"/>
        <a:sy n="33" d="100"/>
      </p:scale>
      <p:origin x="0" y="-11169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43" d="100"/>
          <a:sy n="43" d="100"/>
        </p:scale>
        <p:origin x="21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4738656692508"/>
          <c:y val="7.9153342677980437E-2"/>
          <c:w val="0.84405650389910025"/>
          <c:h val="0.50144076027877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HCV RNA+</c:v>
                </c:pt>
                <c:pt idx="1">
                  <c:v>Selected for retrieval (DBU)</c:v>
                </c:pt>
                <c:pt idx="2">
                  <c:v>Eligible for contact</c:v>
                </c:pt>
                <c:pt idx="3">
                  <c:v>Patients located</c:v>
                </c:pt>
                <c:pt idx="4">
                  <c:v>Visited</c:v>
                </c:pt>
                <c:pt idx="5">
                  <c:v>Treated and cured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1591</c:v>
                </c:pt>
                <c:pt idx="1">
                  <c:v>914</c:v>
                </c:pt>
                <c:pt idx="2">
                  <c:v>166</c:v>
                </c:pt>
                <c:pt idx="3">
                  <c:v>104</c:v>
                </c:pt>
                <c:pt idx="4">
                  <c:v>51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3-479B-B05B-A972E860A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49580575"/>
        <c:axId val="349581823"/>
      </c:barChart>
      <c:catAx>
        <c:axId val="349580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ca-ES"/>
          </a:p>
        </c:txPr>
        <c:crossAx val="349581823"/>
        <c:crosses val="autoZero"/>
        <c:auto val="1"/>
        <c:lblAlgn val="ctr"/>
        <c:lblOffset val="100"/>
        <c:noMultiLvlLbl val="0"/>
      </c:catAx>
      <c:valAx>
        <c:axId val="349581823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ca-ES"/>
          </a:p>
        </c:txPr>
        <c:crossAx val="349580575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681596907664"/>
          <c:y val="0.27122882498867257"/>
          <c:w val="0.84832256218708924"/>
          <c:h val="0.553094152647432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Non-intervention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Decompensated cirrhosis</c:v>
                </c:pt>
                <c:pt idx="1">
                  <c:v>HCC</c:v>
                </c:pt>
                <c:pt idx="2">
                  <c:v>Liver transplant</c:v>
                </c:pt>
                <c:pt idx="3">
                  <c:v>Liver-related death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</c:v>
                </c:pt>
                <c:pt idx="1">
                  <c:v>26</c:v>
                </c:pt>
                <c:pt idx="2">
                  <c:v>5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D-4F56-8C64-82F771DE8599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RELINK-C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Decompensated cirrhosis</c:v>
                </c:pt>
                <c:pt idx="1">
                  <c:v>HCC</c:v>
                </c:pt>
                <c:pt idx="2">
                  <c:v>Liver transplant</c:v>
                </c:pt>
                <c:pt idx="3">
                  <c:v>Liver-related death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19</c:v>
                </c:pt>
                <c:pt idx="2">
                  <c:v>4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D-4F56-8C64-82F771DE8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563967"/>
        <c:axId val="1340559391"/>
      </c:barChart>
      <c:catAx>
        <c:axId val="13405639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ca-ES"/>
          </a:p>
        </c:txPr>
        <c:crossAx val="1340559391"/>
        <c:crosses val="autoZero"/>
        <c:auto val="1"/>
        <c:lblAlgn val="ctr"/>
        <c:lblOffset val="100"/>
        <c:noMultiLvlLbl val="0"/>
      </c:catAx>
      <c:valAx>
        <c:axId val="1340559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2"/>
                    </a:solidFill>
                    <a:latin typeface="Trebuchet MS" panose="020B0603020202020204" pitchFamily="34" charset="0"/>
                  </a:rPr>
                  <a:t>Number of cases</a:t>
                </a:r>
              </a:p>
            </c:rich>
          </c:tx>
          <c:layout>
            <c:manualLayout>
              <c:xMode val="edge"/>
              <c:yMode val="edge"/>
              <c:x val="2.441380586895928E-2"/>
              <c:y val="0.2878748438238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ca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ca-ES"/>
          </a:p>
        </c:txPr>
        <c:crossAx val="134056396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ca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ca-ES"/>
          </a:p>
        </c:txPr>
      </c:legendEntry>
      <c:layout>
        <c:manualLayout>
          <c:xMode val="edge"/>
          <c:yMode val="edge"/>
          <c:x val="0.23354020051844127"/>
          <c:y val="0.12707677125042177"/>
          <c:w val="0.56909570355554262"/>
          <c:h val="9.0633499734917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57.113 people diagnosed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Vendes</c:v>
                </c:pt>
              </c:strCache>
            </c:strRef>
          </c:tx>
          <c:dPt>
            <c:idx val="0"/>
            <c:bubble3D val="0"/>
            <c:spPr>
              <a:solidFill>
                <a:srgbClr val="CD33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5-48AC-98E7-96E063B0559D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5-48AC-98E7-96E063B0559D}"/>
              </c:ext>
            </c:extLst>
          </c:dPt>
          <c:dLbls>
            <c:dLbl>
              <c:idx val="0"/>
              <c:layout>
                <c:manualLayout>
                  <c:x val="-0.15752647659882582"/>
                  <c:y val="-0.195680349781873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0" dirty="0"/>
                      <a:t>34.621</a:t>
                    </a:r>
                    <a:r>
                      <a:rPr lang="en-US" sz="1600" b="0" dirty="0"/>
                      <a:t>     Diagnosed and 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/>
                      <a:t>not treated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85626635440733"/>
                      <c:h val="0.30456679519288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8D5-48AC-98E7-96E063B0559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sz="1197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246582</a:t>
                    </a:r>
                    <a:r>
                      <a:rPr lang="en-US" sz="1600" dirty="0"/>
                      <a:t> </a:t>
                    </a:r>
                  </a:p>
                  <a:p>
                    <a:pPr algn="ctr" rtl="0">
                      <a:defRPr sz="1197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err="1"/>
                      <a:t>Dianosed</a:t>
                    </a:r>
                    <a:r>
                      <a:rPr lang="en-US" sz="1600" dirty="0"/>
                      <a:t> and treated</a:t>
                    </a:r>
                    <a:endParaRPr lang="en-US" sz="2000" b="0" i="0" u="none" strike="noStrike" kern="1200" baseline="0" dirty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8D5-48AC-98E7-96E063B05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No tractats</c:v>
                </c:pt>
                <c:pt idx="1">
                  <c:v>Tractats</c:v>
                </c:pt>
              </c:strCache>
            </c:strRef>
          </c:cat>
          <c:val>
            <c:numRef>
              <c:f>Full1!$B$2:$B$3</c:f>
              <c:numCache>
                <c:formatCode>General</c:formatCode>
                <c:ptCount val="2"/>
                <c:pt idx="0">
                  <c:v>34621</c:v>
                </c:pt>
                <c:pt idx="1">
                  <c:v>22492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D5-48AC-98E7-96E063B055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50926805100595E-2"/>
          <c:y val="4.0523283983849259E-2"/>
          <c:w val="0.87901789877257752"/>
          <c:h val="0.78708999302940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Screened offered</c:v>
                </c:pt>
                <c:pt idx="1">
                  <c:v>Screened</c:v>
                </c:pt>
                <c:pt idx="2">
                  <c:v>HCV Contact</c:v>
                </c:pt>
                <c:pt idx="3">
                  <c:v>HCV Infected</c:v>
                </c:pt>
                <c:pt idx="4">
                  <c:v>Treated</c:v>
                </c:pt>
                <c:pt idx="5">
                  <c:v>Cured</c:v>
                </c:pt>
                <c:pt idx="6">
                  <c:v>Reinfected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8164</c:v>
                </c:pt>
                <c:pt idx="1">
                  <c:v>7563</c:v>
                </c:pt>
                <c:pt idx="2">
                  <c:v>1703</c:v>
                </c:pt>
                <c:pt idx="3">
                  <c:v>609</c:v>
                </c:pt>
                <c:pt idx="4">
                  <c:v>472</c:v>
                </c:pt>
                <c:pt idx="5">
                  <c:v>353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4-974D-8058-0594C7C91C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924921167"/>
        <c:axId val="925137695"/>
      </c:barChart>
      <c:catAx>
        <c:axId val="92492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925137695"/>
        <c:crosses val="autoZero"/>
        <c:auto val="1"/>
        <c:lblAlgn val="ctr"/>
        <c:lblOffset val="100"/>
        <c:noMultiLvlLbl val="0"/>
      </c:catAx>
      <c:valAx>
        <c:axId val="92513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924921167"/>
        <c:crosses val="autoZero"/>
        <c:crossBetween val="between"/>
      </c:valAx>
      <c:spPr>
        <a:solidFill>
          <a:schemeClr val="bg1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075785972231851E-2"/>
          <c:y val="0.13792753186153919"/>
          <c:w val="0.88501339985473226"/>
          <c:h val="0.78892523846556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Tractaments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Hoja1!$B$3:$B$11</c:f>
              <c:numCache>
                <c:formatCode>General</c:formatCode>
                <c:ptCount val="9"/>
                <c:pt idx="0">
                  <c:v>181</c:v>
                </c:pt>
                <c:pt idx="1">
                  <c:v>222</c:v>
                </c:pt>
                <c:pt idx="2">
                  <c:v>331</c:v>
                </c:pt>
                <c:pt idx="3">
                  <c:v>229</c:v>
                </c:pt>
                <c:pt idx="4">
                  <c:v>122</c:v>
                </c:pt>
                <c:pt idx="5">
                  <c:v>68</c:v>
                </c:pt>
                <c:pt idx="6">
                  <c:v>70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1-FC47-9765-6D59C7516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25920"/>
        <c:axId val="28227456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RNA-VHC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777146497797982E-2"/>
                  <c:y val="-4.031298109733841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A1-FC47-9765-6D59C7516B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7A1-FC47-9765-6D59C7516B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7A1-FC47-9765-6D59C7516B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0,09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7A1-FC47-9765-6D59C7516B2B}"/>
                </c:ext>
              </c:extLst>
            </c:dLbl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Hoja1!$C$3:$C$11</c:f>
              <c:numCache>
                <c:formatCode>General</c:formatCode>
                <c:ptCount val="9"/>
                <c:pt idx="0">
                  <c:v>8.8000000000000007</c:v>
                </c:pt>
                <c:pt idx="1">
                  <c:v>5.2</c:v>
                </c:pt>
                <c:pt idx="2">
                  <c:v>3.1</c:v>
                </c:pt>
                <c:pt idx="3">
                  <c:v>1.5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A1-FC47-9765-6D59C7516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30784"/>
        <c:axId val="28228992"/>
      </c:lineChart>
      <c:catAx>
        <c:axId val="282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aseline="0">
                <a:latin typeface="Arial" panose="020B0604020202020204" pitchFamily="34" charset="0"/>
              </a:defRPr>
            </a:pPr>
            <a:endParaRPr lang="ca-ES"/>
          </a:p>
        </c:txPr>
        <c:crossAx val="28227456"/>
        <c:crosses val="autoZero"/>
        <c:auto val="1"/>
        <c:lblAlgn val="ctr"/>
        <c:lblOffset val="100"/>
        <c:noMultiLvlLbl val="0"/>
      </c:catAx>
      <c:valAx>
        <c:axId val="2822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aseline="0">
                <a:latin typeface="Arial" panose="020B0604020202020204" pitchFamily="34" charset="0"/>
              </a:defRPr>
            </a:pPr>
            <a:endParaRPr lang="ca-ES"/>
          </a:p>
        </c:txPr>
        <c:crossAx val="28225920"/>
        <c:crosses val="autoZero"/>
        <c:crossBetween val="between"/>
      </c:valAx>
      <c:valAx>
        <c:axId val="28228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8230784"/>
        <c:crosses val="max"/>
        <c:crossBetween val="between"/>
      </c:valAx>
      <c:catAx>
        <c:axId val="2823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2899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t"/>
      <c:layout>
        <c:manualLayout>
          <c:xMode val="edge"/>
          <c:yMode val="edge"/>
          <c:x val="0.35774772769413293"/>
          <c:y val="0"/>
          <c:w val="0.28450454461173413"/>
          <c:h val="8.25287269668449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220000511898054E-3"/>
          <c:w val="0.9161649457233253"/>
          <c:h val="0.991677996264733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F-1D4D-A48B-9C5C94EF8233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F-1D4D-A48B-9C5C94EF8233}"/>
              </c:ext>
            </c:extLst>
          </c:dPt>
          <c:cat>
            <c:strRef>
              <c:f>Sheet1!$A$2:$A$3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11199</c:v>
                </c:pt>
                <c:pt idx="1">
                  <c:v>17357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4-1541-8764-88BD08D1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Sèrie 1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Full1!$B$2:$B$10</c:f>
              <c:numCache>
                <c:formatCode>General</c:formatCode>
                <c:ptCount val="9"/>
                <c:pt idx="0">
                  <c:v>3318</c:v>
                </c:pt>
                <c:pt idx="1">
                  <c:v>3852</c:v>
                </c:pt>
                <c:pt idx="2">
                  <c:v>3476</c:v>
                </c:pt>
                <c:pt idx="3">
                  <c:v>4764</c:v>
                </c:pt>
                <c:pt idx="4">
                  <c:v>3143</c:v>
                </c:pt>
                <c:pt idx="5">
                  <c:v>1640</c:v>
                </c:pt>
                <c:pt idx="6">
                  <c:v>1372</c:v>
                </c:pt>
                <c:pt idx="7">
                  <c:v>1262</c:v>
                </c:pt>
                <c:pt idx="8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0-42CA-A73B-4A281087EB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76077103"/>
        <c:axId val="1676078767"/>
      </c:barChart>
      <c:catAx>
        <c:axId val="167607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a-ES"/>
          </a:p>
        </c:txPr>
        <c:crossAx val="1676078767"/>
        <c:crosses val="autoZero"/>
        <c:auto val="1"/>
        <c:lblAlgn val="ctr"/>
        <c:lblOffset val="100"/>
        <c:noMultiLvlLbl val="0"/>
      </c:catAx>
      <c:valAx>
        <c:axId val="1676078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607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19571865443424E-2"/>
          <c:y val="0.11439693872962521"/>
          <c:w val="0.96636085626911317"/>
          <c:h val="0.78486506994596461"/>
        </c:manualLayout>
      </c:layout>
      <c:lineChart>
        <c:grouping val="standar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Sèrie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4.3604830359507872E-2"/>
                  <c:y val="-5.6259653436890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89-40F1-88A8-C9C52518CAC2}"/>
                </c:ext>
              </c:extLst>
            </c:dLbl>
            <c:dLbl>
              <c:idx val="2"/>
              <c:layout>
                <c:manualLayout>
                  <c:x val="-3.1372414457367138E-2"/>
                  <c:y val="-6.1183911943401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9-40F1-88A8-C9C52518CAC2}"/>
                </c:ext>
              </c:extLst>
            </c:dLbl>
            <c:dLbl>
              <c:idx val="3"/>
              <c:layout>
                <c:manualLayout>
                  <c:x val="-4.8191986322810569E-2"/>
                  <c:y val="-6.6108170449912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9-40F1-88A8-C9C52518C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Full1!$A$2:$A$10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Full1!$B$2:$B$10</c:f>
              <c:numCache>
                <c:formatCode>0.00%</c:formatCode>
                <c:ptCount val="9"/>
                <c:pt idx="0">
                  <c:v>0.44479999999999997</c:v>
                </c:pt>
                <c:pt idx="1">
                  <c:v>0.43990000000000001</c:v>
                </c:pt>
                <c:pt idx="2">
                  <c:v>0.31609999999999999</c:v>
                </c:pt>
                <c:pt idx="3">
                  <c:v>0.1807</c:v>
                </c:pt>
                <c:pt idx="4">
                  <c:v>0.23080000000000001</c:v>
                </c:pt>
                <c:pt idx="5">
                  <c:v>0.23319999999999999</c:v>
                </c:pt>
                <c:pt idx="6">
                  <c:v>0.25729999999999997</c:v>
                </c:pt>
                <c:pt idx="7">
                  <c:v>0.24979999999999999</c:v>
                </c:pt>
                <c:pt idx="8">
                  <c:v>0.25540000000000002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89-40F1-88A8-C9C52518CA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6077103"/>
        <c:axId val="1676078767"/>
      </c:lineChart>
      <c:catAx>
        <c:axId val="167607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a-ES"/>
          </a:p>
        </c:txPr>
        <c:crossAx val="1676078767"/>
        <c:crosses val="autoZero"/>
        <c:auto val="1"/>
        <c:lblAlgn val="ctr"/>
        <c:lblOffset val="100"/>
        <c:noMultiLvlLbl val="0"/>
      </c:catAx>
      <c:valAx>
        <c:axId val="1676078767"/>
        <c:scaling>
          <c:orientation val="minMax"/>
          <c:max val="0.5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67607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23947730767127E-2"/>
          <c:y val="2.8589923400582588E-2"/>
          <c:w val="0.75710795068556713"/>
          <c:h val="0.87975625356410769"/>
        </c:manualLayout>
      </c:layout>
      <c:lineChart>
        <c:grouping val="standar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Standardized rate according to 2015 population of the Eurozone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Full1!$A$2:$A$17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Full1!$B$2:$B$17</c:f>
              <c:numCache>
                <c:formatCode>General</c:formatCode>
                <c:ptCount val="16"/>
                <c:pt idx="0">
                  <c:v>15.73</c:v>
                </c:pt>
                <c:pt idx="1">
                  <c:v>14.59</c:v>
                </c:pt>
                <c:pt idx="2">
                  <c:v>15.57</c:v>
                </c:pt>
                <c:pt idx="3">
                  <c:v>14.26</c:v>
                </c:pt>
                <c:pt idx="4">
                  <c:v>14.17</c:v>
                </c:pt>
                <c:pt idx="5">
                  <c:v>12.73</c:v>
                </c:pt>
                <c:pt idx="6">
                  <c:v>12.45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C1-4F81-B89D-51466EAFBB12}"/>
            </c:ext>
          </c:extLst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Ojectius OMS</c:v>
                </c:pt>
              </c:strCache>
            </c:strRef>
          </c:tx>
          <c:spPr>
            <a:ln w="28575" cap="rnd">
              <a:solidFill>
                <a:schemeClr val="bg2">
                  <a:lumMod val="20000"/>
                  <a:lumOff val="80000"/>
                  <a:alpha val="53000"/>
                </a:schemeClr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C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B6-8646-8336-9BEC812B09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B6-8646-8336-9BEC812B09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B6-8646-8336-9BEC812B09A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&lt;</a:t>
                    </a:r>
                    <a:fld id="{5D0C24A2-BE32-A54B-96F8-DD641B11CD27}" type="VALUE">
                      <a:rPr lang="en-US" smtClean="0"/>
                      <a:pPr/>
                      <a:t>[VALOR]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FB6-8646-8336-9BEC812B0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Full1!$A$2:$A$17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Full1!$C$2:$C$17</c:f>
              <c:numCache>
                <c:formatCode>General</c:formatCode>
                <c:ptCount val="16"/>
                <c:pt idx="10">
                  <c:v>10</c:v>
                </c:pt>
                <c:pt idx="1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B6-8646-8336-9BEC812B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230624"/>
        <c:axId val="1982241440"/>
      </c:lineChart>
      <c:catAx>
        <c:axId val="19822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82241440"/>
        <c:crosses val="autoZero"/>
        <c:auto val="1"/>
        <c:lblAlgn val="ctr"/>
        <c:lblOffset val="100"/>
        <c:noMultiLvlLbl val="0"/>
      </c:catAx>
      <c:valAx>
        <c:axId val="1982241440"/>
        <c:scaling>
          <c:orientation val="minMax"/>
          <c:max val="17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8223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21727417194056"/>
          <c:y val="0.26057807900374519"/>
          <c:w val="0.18585550900953005"/>
          <c:h val="0.54979848342400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11817-952D-4904-AD79-E2BD5A7EBA1E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a-ES"/>
        </a:p>
      </dgm:t>
    </dgm:pt>
    <dgm:pt modelId="{99E3A953-0031-4459-941E-69CC9E23DE44}">
      <dgm:prSet phldrT="[Text]" custT="1"/>
      <dgm:spPr/>
      <dgm:t>
        <a:bodyPr/>
        <a:lstStyle/>
        <a:p>
          <a:r>
            <a:rPr lang="ca-ES" sz="2400" dirty="0"/>
            <a:t>436</a:t>
          </a:r>
          <a:r>
            <a:rPr lang="ca-ES" sz="1800" dirty="0"/>
            <a:t> </a:t>
          </a:r>
          <a:r>
            <a:rPr lang="en-CA" sz="1800" noProof="0" dirty="0"/>
            <a:t>treated before pilot</a:t>
          </a:r>
        </a:p>
      </dgm:t>
    </dgm:pt>
    <dgm:pt modelId="{7F0B7D28-FEDE-4CC0-BB9D-66A0335F3930}" type="parTrans" cxnId="{F34BB0F1-046C-48B7-8C9F-24F07F3BCAAD}">
      <dgm:prSet custT="1"/>
      <dgm:spPr/>
      <dgm:t>
        <a:bodyPr/>
        <a:lstStyle/>
        <a:p>
          <a:endParaRPr lang="ca-ES" sz="300"/>
        </a:p>
      </dgm:t>
    </dgm:pt>
    <dgm:pt modelId="{EA6FBA54-3A36-4CA7-9E9C-C2A3EFE95CD3}" type="sibTrans" cxnId="{F34BB0F1-046C-48B7-8C9F-24F07F3BCAAD}">
      <dgm:prSet/>
      <dgm:spPr/>
      <dgm:t>
        <a:bodyPr/>
        <a:lstStyle/>
        <a:p>
          <a:endParaRPr lang="ca-ES" sz="1400"/>
        </a:p>
      </dgm:t>
    </dgm:pt>
    <dgm:pt modelId="{7EBC7C88-707D-412B-B4E8-BB0459038DD8}">
      <dgm:prSet phldrT="[Text]" custT="1"/>
      <dgm:spPr/>
      <dgm:t>
        <a:bodyPr/>
        <a:lstStyle/>
        <a:p>
          <a:r>
            <a:rPr lang="ca-ES" sz="2400" b="1" dirty="0"/>
            <a:t>85 </a:t>
          </a:r>
          <a:r>
            <a:rPr lang="en-US" sz="1800" b="1" noProof="0" dirty="0"/>
            <a:t>treated after the pilot</a:t>
          </a:r>
          <a:endParaRPr lang="en-US" sz="2400" b="1" noProof="0" dirty="0"/>
        </a:p>
      </dgm:t>
    </dgm:pt>
    <dgm:pt modelId="{34081764-5D21-47E5-AB1C-725EA94AF716}" type="parTrans" cxnId="{0686682B-A520-49F6-91BA-9154540E1597}">
      <dgm:prSet custT="1"/>
      <dgm:spPr/>
      <dgm:t>
        <a:bodyPr/>
        <a:lstStyle/>
        <a:p>
          <a:endParaRPr lang="ca-ES" sz="300"/>
        </a:p>
      </dgm:t>
    </dgm:pt>
    <dgm:pt modelId="{683ABEB0-43A7-4E32-BA9C-2BC0D2E99581}" type="sibTrans" cxnId="{0686682B-A520-49F6-91BA-9154540E1597}">
      <dgm:prSet/>
      <dgm:spPr/>
      <dgm:t>
        <a:bodyPr/>
        <a:lstStyle/>
        <a:p>
          <a:endParaRPr lang="ca-ES" sz="1400"/>
        </a:p>
      </dgm:t>
    </dgm:pt>
    <dgm:pt modelId="{9F4FFF8F-7317-4494-83B9-93DDFB303B8C}">
      <dgm:prSet phldrT="[Text]" custT="1"/>
      <dgm:spPr/>
      <dgm:t>
        <a:bodyPr/>
        <a:lstStyle/>
        <a:p>
          <a:r>
            <a:rPr lang="ca-ES" sz="2400" b="1" dirty="0"/>
            <a:t>521</a:t>
          </a:r>
          <a:r>
            <a:rPr lang="ca-ES" sz="2000" dirty="0"/>
            <a:t> </a:t>
          </a:r>
          <a:r>
            <a:rPr lang="ca-ES" sz="2000" dirty="0" err="1"/>
            <a:t>people</a:t>
          </a:r>
          <a:r>
            <a:rPr lang="ca-ES" sz="2000" dirty="0"/>
            <a:t> </a:t>
          </a:r>
          <a:r>
            <a:rPr lang="ca-ES" sz="2000" dirty="0" err="1"/>
            <a:t>treated</a:t>
          </a:r>
          <a:endParaRPr lang="ca-ES" sz="2000" dirty="0"/>
        </a:p>
      </dgm:t>
    </dgm:pt>
    <dgm:pt modelId="{14915121-64AF-4CAB-B721-3FF886736DD6}" type="parTrans" cxnId="{4E0494D3-32C2-4398-BB82-8030CFAA41CA}">
      <dgm:prSet/>
      <dgm:spPr/>
      <dgm:t>
        <a:bodyPr/>
        <a:lstStyle/>
        <a:p>
          <a:endParaRPr lang="ca-ES" sz="1400"/>
        </a:p>
      </dgm:t>
    </dgm:pt>
    <dgm:pt modelId="{680E3924-4404-4B94-AA0E-1445FD921935}" type="sibTrans" cxnId="{4E0494D3-32C2-4398-BB82-8030CFAA41CA}">
      <dgm:prSet/>
      <dgm:spPr/>
      <dgm:t>
        <a:bodyPr/>
        <a:lstStyle/>
        <a:p>
          <a:endParaRPr lang="ca-ES" sz="1400"/>
        </a:p>
      </dgm:t>
    </dgm:pt>
    <dgm:pt modelId="{E14CD6E9-1535-4D4A-B6BB-E995411B7F67}" type="pres">
      <dgm:prSet presAssocID="{FB811817-952D-4904-AD79-E2BD5A7EBA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E2AA34-8E0E-4D4C-9778-0DF318767D6B}" type="pres">
      <dgm:prSet presAssocID="{9F4FFF8F-7317-4494-83B9-93DDFB303B8C}" presName="root1" presStyleCnt="0"/>
      <dgm:spPr/>
    </dgm:pt>
    <dgm:pt modelId="{D7EF53BB-14BF-4C1C-A0DA-83B8B66EADB3}" type="pres">
      <dgm:prSet presAssocID="{9F4FFF8F-7317-4494-83B9-93DDFB303B8C}" presName="LevelOneTextNode" presStyleLbl="node0" presStyleIdx="0" presStyleCnt="1">
        <dgm:presLayoutVars>
          <dgm:chPref val="3"/>
        </dgm:presLayoutVars>
      </dgm:prSet>
      <dgm:spPr/>
    </dgm:pt>
    <dgm:pt modelId="{6A303D96-5DBB-4931-9AFD-25CDCC364F8D}" type="pres">
      <dgm:prSet presAssocID="{9F4FFF8F-7317-4494-83B9-93DDFB303B8C}" presName="level2hierChild" presStyleCnt="0"/>
      <dgm:spPr/>
    </dgm:pt>
    <dgm:pt modelId="{D660A9B1-FE89-4BA5-A51A-ADD409F74101}" type="pres">
      <dgm:prSet presAssocID="{7F0B7D28-FEDE-4CC0-BB9D-66A0335F3930}" presName="conn2-1" presStyleLbl="parChTrans1D2" presStyleIdx="0" presStyleCnt="2"/>
      <dgm:spPr/>
    </dgm:pt>
    <dgm:pt modelId="{3AD3CA6C-1806-4446-A4CA-FC4BF150CCE6}" type="pres">
      <dgm:prSet presAssocID="{7F0B7D28-FEDE-4CC0-BB9D-66A0335F3930}" presName="connTx" presStyleLbl="parChTrans1D2" presStyleIdx="0" presStyleCnt="2"/>
      <dgm:spPr/>
    </dgm:pt>
    <dgm:pt modelId="{42E49130-469D-4766-8A0C-D1F797D9E62C}" type="pres">
      <dgm:prSet presAssocID="{99E3A953-0031-4459-941E-69CC9E23DE44}" presName="root2" presStyleCnt="0"/>
      <dgm:spPr/>
    </dgm:pt>
    <dgm:pt modelId="{B08C73C3-EE14-447D-A94F-5E730D18BC9E}" type="pres">
      <dgm:prSet presAssocID="{99E3A953-0031-4459-941E-69CC9E23DE44}" presName="LevelTwoTextNode" presStyleLbl="node2" presStyleIdx="0" presStyleCnt="2" custLinFactNeighborX="135" custLinFactNeighborY="1522">
        <dgm:presLayoutVars>
          <dgm:chPref val="3"/>
        </dgm:presLayoutVars>
      </dgm:prSet>
      <dgm:spPr/>
    </dgm:pt>
    <dgm:pt modelId="{5D038987-D7FB-4EB5-8580-5B186A0FC1BE}" type="pres">
      <dgm:prSet presAssocID="{99E3A953-0031-4459-941E-69CC9E23DE44}" presName="level3hierChild" presStyleCnt="0"/>
      <dgm:spPr/>
    </dgm:pt>
    <dgm:pt modelId="{A8FD95C6-D8BE-4A83-BC5A-A7D1B2399D20}" type="pres">
      <dgm:prSet presAssocID="{34081764-5D21-47E5-AB1C-725EA94AF716}" presName="conn2-1" presStyleLbl="parChTrans1D2" presStyleIdx="1" presStyleCnt="2"/>
      <dgm:spPr/>
    </dgm:pt>
    <dgm:pt modelId="{1AD4E568-FD7C-49F1-A8DB-6D82C24C44ED}" type="pres">
      <dgm:prSet presAssocID="{34081764-5D21-47E5-AB1C-725EA94AF716}" presName="connTx" presStyleLbl="parChTrans1D2" presStyleIdx="1" presStyleCnt="2"/>
      <dgm:spPr/>
    </dgm:pt>
    <dgm:pt modelId="{E1A9DEF2-3305-4EA1-961D-689EEC88387F}" type="pres">
      <dgm:prSet presAssocID="{7EBC7C88-707D-412B-B4E8-BB0459038DD8}" presName="root2" presStyleCnt="0"/>
      <dgm:spPr/>
    </dgm:pt>
    <dgm:pt modelId="{A5DF1D70-2413-494C-8D17-0E519F9244D5}" type="pres">
      <dgm:prSet presAssocID="{7EBC7C88-707D-412B-B4E8-BB0459038DD8}" presName="LevelTwoTextNode" presStyleLbl="node2" presStyleIdx="1" presStyleCnt="2">
        <dgm:presLayoutVars>
          <dgm:chPref val="3"/>
        </dgm:presLayoutVars>
      </dgm:prSet>
      <dgm:spPr/>
    </dgm:pt>
    <dgm:pt modelId="{3E168353-D714-4B6C-B58B-C20D47FA47A4}" type="pres">
      <dgm:prSet presAssocID="{7EBC7C88-707D-412B-B4E8-BB0459038DD8}" presName="level3hierChild" presStyleCnt="0"/>
      <dgm:spPr/>
    </dgm:pt>
  </dgm:ptLst>
  <dgm:cxnLst>
    <dgm:cxn modelId="{E0BB6A09-C8B7-403A-B971-B8A045F37A64}" type="presOf" srcId="{FB811817-952D-4904-AD79-E2BD5A7EBA1E}" destId="{E14CD6E9-1535-4D4A-B6BB-E995411B7F67}" srcOrd="0" destOrd="0" presId="urn:microsoft.com/office/officeart/2005/8/layout/hierarchy2"/>
    <dgm:cxn modelId="{37317916-C079-4837-BB83-B3982554AA74}" type="presOf" srcId="{34081764-5D21-47E5-AB1C-725EA94AF716}" destId="{1AD4E568-FD7C-49F1-A8DB-6D82C24C44ED}" srcOrd="1" destOrd="0" presId="urn:microsoft.com/office/officeart/2005/8/layout/hierarchy2"/>
    <dgm:cxn modelId="{F580541D-DCC1-4C70-830F-AB34E7A1CA16}" type="presOf" srcId="{7F0B7D28-FEDE-4CC0-BB9D-66A0335F3930}" destId="{D660A9B1-FE89-4BA5-A51A-ADD409F74101}" srcOrd="0" destOrd="0" presId="urn:microsoft.com/office/officeart/2005/8/layout/hierarchy2"/>
    <dgm:cxn modelId="{0686682B-A520-49F6-91BA-9154540E1597}" srcId="{9F4FFF8F-7317-4494-83B9-93DDFB303B8C}" destId="{7EBC7C88-707D-412B-B4E8-BB0459038DD8}" srcOrd="1" destOrd="0" parTransId="{34081764-5D21-47E5-AB1C-725EA94AF716}" sibTransId="{683ABEB0-43A7-4E32-BA9C-2BC0D2E99581}"/>
    <dgm:cxn modelId="{93096D93-92FC-4348-AAB1-E50F072B3D2E}" type="presOf" srcId="{7F0B7D28-FEDE-4CC0-BB9D-66A0335F3930}" destId="{3AD3CA6C-1806-4446-A4CA-FC4BF150CCE6}" srcOrd="1" destOrd="0" presId="urn:microsoft.com/office/officeart/2005/8/layout/hierarchy2"/>
    <dgm:cxn modelId="{DA65389B-CCCC-452D-B5EB-FE2AB7CB1857}" type="presOf" srcId="{34081764-5D21-47E5-AB1C-725EA94AF716}" destId="{A8FD95C6-D8BE-4A83-BC5A-A7D1B2399D20}" srcOrd="0" destOrd="0" presId="urn:microsoft.com/office/officeart/2005/8/layout/hierarchy2"/>
    <dgm:cxn modelId="{CE7CD8BD-6B08-418C-BF7C-3312A53277C6}" type="presOf" srcId="{99E3A953-0031-4459-941E-69CC9E23DE44}" destId="{B08C73C3-EE14-447D-A94F-5E730D18BC9E}" srcOrd="0" destOrd="0" presId="urn:microsoft.com/office/officeart/2005/8/layout/hierarchy2"/>
    <dgm:cxn modelId="{7F8FA9C5-11EB-4A7C-905D-10B5ACB3B21A}" type="presOf" srcId="{9F4FFF8F-7317-4494-83B9-93DDFB303B8C}" destId="{D7EF53BB-14BF-4C1C-A0DA-83B8B66EADB3}" srcOrd="0" destOrd="0" presId="urn:microsoft.com/office/officeart/2005/8/layout/hierarchy2"/>
    <dgm:cxn modelId="{4E0494D3-32C2-4398-BB82-8030CFAA41CA}" srcId="{FB811817-952D-4904-AD79-E2BD5A7EBA1E}" destId="{9F4FFF8F-7317-4494-83B9-93DDFB303B8C}" srcOrd="0" destOrd="0" parTransId="{14915121-64AF-4CAB-B721-3FF886736DD6}" sibTransId="{680E3924-4404-4B94-AA0E-1445FD921935}"/>
    <dgm:cxn modelId="{F34BB0F1-046C-48B7-8C9F-24F07F3BCAAD}" srcId="{9F4FFF8F-7317-4494-83B9-93DDFB303B8C}" destId="{99E3A953-0031-4459-941E-69CC9E23DE44}" srcOrd="0" destOrd="0" parTransId="{7F0B7D28-FEDE-4CC0-BB9D-66A0335F3930}" sibTransId="{EA6FBA54-3A36-4CA7-9E9C-C2A3EFE95CD3}"/>
    <dgm:cxn modelId="{618021F3-AB55-4F38-9CBF-86A3A08525FC}" type="presOf" srcId="{7EBC7C88-707D-412B-B4E8-BB0459038DD8}" destId="{A5DF1D70-2413-494C-8D17-0E519F9244D5}" srcOrd="0" destOrd="0" presId="urn:microsoft.com/office/officeart/2005/8/layout/hierarchy2"/>
    <dgm:cxn modelId="{62CBB2DA-6CCB-4044-A660-AE3C521FF731}" type="presParOf" srcId="{E14CD6E9-1535-4D4A-B6BB-E995411B7F67}" destId="{0BE2AA34-8E0E-4D4C-9778-0DF318767D6B}" srcOrd="0" destOrd="0" presId="urn:microsoft.com/office/officeart/2005/8/layout/hierarchy2"/>
    <dgm:cxn modelId="{26DA9D04-91BB-4EEA-9EDB-330967CC4F7C}" type="presParOf" srcId="{0BE2AA34-8E0E-4D4C-9778-0DF318767D6B}" destId="{D7EF53BB-14BF-4C1C-A0DA-83B8B66EADB3}" srcOrd="0" destOrd="0" presId="urn:microsoft.com/office/officeart/2005/8/layout/hierarchy2"/>
    <dgm:cxn modelId="{2741CDD1-44EF-40E8-B63F-F09D1B4A38BF}" type="presParOf" srcId="{0BE2AA34-8E0E-4D4C-9778-0DF318767D6B}" destId="{6A303D96-5DBB-4931-9AFD-25CDCC364F8D}" srcOrd="1" destOrd="0" presId="urn:microsoft.com/office/officeart/2005/8/layout/hierarchy2"/>
    <dgm:cxn modelId="{764E501F-557D-478A-BAAA-E15377F35380}" type="presParOf" srcId="{6A303D96-5DBB-4931-9AFD-25CDCC364F8D}" destId="{D660A9B1-FE89-4BA5-A51A-ADD409F74101}" srcOrd="0" destOrd="0" presId="urn:microsoft.com/office/officeart/2005/8/layout/hierarchy2"/>
    <dgm:cxn modelId="{8AB6D6E2-D056-4E09-866D-167C1B1ABF6C}" type="presParOf" srcId="{D660A9B1-FE89-4BA5-A51A-ADD409F74101}" destId="{3AD3CA6C-1806-4446-A4CA-FC4BF150CCE6}" srcOrd="0" destOrd="0" presId="urn:microsoft.com/office/officeart/2005/8/layout/hierarchy2"/>
    <dgm:cxn modelId="{105FA439-C839-44D0-A781-1D2FC143FDD7}" type="presParOf" srcId="{6A303D96-5DBB-4931-9AFD-25CDCC364F8D}" destId="{42E49130-469D-4766-8A0C-D1F797D9E62C}" srcOrd="1" destOrd="0" presId="urn:microsoft.com/office/officeart/2005/8/layout/hierarchy2"/>
    <dgm:cxn modelId="{A552B97A-07B9-419A-BD78-0D57011C90A1}" type="presParOf" srcId="{42E49130-469D-4766-8A0C-D1F797D9E62C}" destId="{B08C73C3-EE14-447D-A94F-5E730D18BC9E}" srcOrd="0" destOrd="0" presId="urn:microsoft.com/office/officeart/2005/8/layout/hierarchy2"/>
    <dgm:cxn modelId="{0CB3FD52-DDAB-48AB-BFB3-74727E9292BB}" type="presParOf" srcId="{42E49130-469D-4766-8A0C-D1F797D9E62C}" destId="{5D038987-D7FB-4EB5-8580-5B186A0FC1BE}" srcOrd="1" destOrd="0" presId="urn:microsoft.com/office/officeart/2005/8/layout/hierarchy2"/>
    <dgm:cxn modelId="{948695A2-ED54-4951-8BD2-13ACF9ADFF73}" type="presParOf" srcId="{6A303D96-5DBB-4931-9AFD-25CDCC364F8D}" destId="{A8FD95C6-D8BE-4A83-BC5A-A7D1B2399D20}" srcOrd="2" destOrd="0" presId="urn:microsoft.com/office/officeart/2005/8/layout/hierarchy2"/>
    <dgm:cxn modelId="{9D3B047A-898F-41B5-9C80-0020B41138CD}" type="presParOf" srcId="{A8FD95C6-D8BE-4A83-BC5A-A7D1B2399D20}" destId="{1AD4E568-FD7C-49F1-A8DB-6D82C24C44ED}" srcOrd="0" destOrd="0" presId="urn:microsoft.com/office/officeart/2005/8/layout/hierarchy2"/>
    <dgm:cxn modelId="{7B7CE137-2705-4F21-95AD-7682C1A0DED8}" type="presParOf" srcId="{6A303D96-5DBB-4931-9AFD-25CDCC364F8D}" destId="{E1A9DEF2-3305-4EA1-961D-689EEC88387F}" srcOrd="3" destOrd="0" presId="urn:microsoft.com/office/officeart/2005/8/layout/hierarchy2"/>
    <dgm:cxn modelId="{53FFF539-3E89-469F-9F3C-C465BBB52460}" type="presParOf" srcId="{E1A9DEF2-3305-4EA1-961D-689EEC88387F}" destId="{A5DF1D70-2413-494C-8D17-0E519F9244D5}" srcOrd="0" destOrd="0" presId="urn:microsoft.com/office/officeart/2005/8/layout/hierarchy2"/>
    <dgm:cxn modelId="{99A17EEE-77A0-467E-9541-D347A58E03C4}" type="presParOf" srcId="{E1A9DEF2-3305-4EA1-961D-689EEC88387F}" destId="{3E168353-D714-4B6C-B58B-C20D47FA47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D919E-E478-4BF4-92C2-C881B25BF75F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405322-FC65-4D9E-99B9-D4879AA4A18F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050" dirty="0"/>
            <a:t>Before audiovisual</a:t>
          </a:r>
        </a:p>
      </dgm:t>
    </dgm:pt>
    <dgm:pt modelId="{E80458A7-19FA-4261-9BA2-B373D6701BEC}" type="parTrans" cxnId="{DBC9852A-C5B9-4A4A-8F01-55DE7350A3CA}">
      <dgm:prSet/>
      <dgm:spPr/>
      <dgm:t>
        <a:bodyPr/>
        <a:lstStyle/>
        <a:p>
          <a:endParaRPr lang="en-US"/>
        </a:p>
      </dgm:t>
    </dgm:pt>
    <dgm:pt modelId="{D0C0F2CB-F0B5-47ED-94FB-93D34D453D6D}" type="sibTrans" cxnId="{DBC9852A-C5B9-4A4A-8F01-55DE7350A3CA}">
      <dgm:prSet/>
      <dgm:spPr/>
      <dgm:t>
        <a:bodyPr/>
        <a:lstStyle/>
        <a:p>
          <a:endParaRPr lang="en-US"/>
        </a:p>
      </dgm:t>
    </dgm:pt>
    <dgm:pt modelId="{852D4798-3D0B-4616-828F-381C8D9BC1CC}">
      <dgm:prSet phldrT="[Texto]" custT="1"/>
      <dgm:spPr/>
      <dgm:t>
        <a:bodyPr/>
        <a:lstStyle/>
        <a:p>
          <a:pPr algn="ctr"/>
          <a:r>
            <a:rPr lang="en-US" sz="1200" dirty="0"/>
            <a:t>Mean correct answers=4.7</a:t>
          </a:r>
        </a:p>
      </dgm:t>
    </dgm:pt>
    <dgm:pt modelId="{AE7E28E8-60EF-447F-80B7-B6EEA85D769F}" type="parTrans" cxnId="{AF8F6AC2-C4BD-4622-9CEC-A9763E6D0A97}">
      <dgm:prSet/>
      <dgm:spPr/>
      <dgm:t>
        <a:bodyPr/>
        <a:lstStyle/>
        <a:p>
          <a:endParaRPr lang="en-US"/>
        </a:p>
      </dgm:t>
    </dgm:pt>
    <dgm:pt modelId="{83EA86AB-AE43-49F1-A836-98674C3A518B}" type="sibTrans" cxnId="{AF8F6AC2-C4BD-4622-9CEC-A9763E6D0A97}">
      <dgm:prSet/>
      <dgm:spPr/>
      <dgm:t>
        <a:bodyPr/>
        <a:lstStyle/>
        <a:p>
          <a:endParaRPr lang="en-US"/>
        </a:p>
      </dgm:t>
    </dgm:pt>
    <dgm:pt modelId="{8932A943-7D9A-4D68-84C6-730EFC2492C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50" dirty="0"/>
            <a:t>After audiovisual</a:t>
          </a:r>
        </a:p>
      </dgm:t>
    </dgm:pt>
    <dgm:pt modelId="{7E3C6729-754C-4A06-8A65-4B6CB9C27110}" type="parTrans" cxnId="{30759A4C-0B51-4054-8D82-7620FEDBFB6E}">
      <dgm:prSet/>
      <dgm:spPr/>
      <dgm:t>
        <a:bodyPr/>
        <a:lstStyle/>
        <a:p>
          <a:endParaRPr lang="en-US"/>
        </a:p>
      </dgm:t>
    </dgm:pt>
    <dgm:pt modelId="{A1532230-9FB6-4856-8571-70EA3384BCE6}" type="sibTrans" cxnId="{30759A4C-0B51-4054-8D82-7620FEDBFB6E}">
      <dgm:prSet/>
      <dgm:spPr/>
      <dgm:t>
        <a:bodyPr/>
        <a:lstStyle/>
        <a:p>
          <a:endParaRPr lang="en-US"/>
        </a:p>
      </dgm:t>
    </dgm:pt>
    <dgm:pt modelId="{000E5366-1F4C-4F67-848F-9C3770B6CB95}">
      <dgm:prSet phldrT="[Texto]" custT="1"/>
      <dgm:spPr/>
      <dgm:t>
        <a:bodyPr/>
        <a:lstStyle/>
        <a:p>
          <a:pPr algn="ctr"/>
          <a:r>
            <a:rPr lang="en-US" sz="1200" dirty="0"/>
            <a:t>Mean correct answers=6.3</a:t>
          </a:r>
        </a:p>
      </dgm:t>
    </dgm:pt>
    <dgm:pt modelId="{8C5462CC-7F12-4909-AD62-B3E08043C8B6}" type="parTrans" cxnId="{04188ADD-4B9C-4AAB-8B84-3899A732395B}">
      <dgm:prSet/>
      <dgm:spPr/>
      <dgm:t>
        <a:bodyPr/>
        <a:lstStyle/>
        <a:p>
          <a:endParaRPr lang="en-US"/>
        </a:p>
      </dgm:t>
    </dgm:pt>
    <dgm:pt modelId="{4D4D2CAF-1FDE-4053-B27D-C770F6101046}" type="sibTrans" cxnId="{04188ADD-4B9C-4AAB-8B84-3899A732395B}">
      <dgm:prSet/>
      <dgm:spPr/>
      <dgm:t>
        <a:bodyPr/>
        <a:lstStyle/>
        <a:p>
          <a:endParaRPr lang="en-US"/>
        </a:p>
      </dgm:t>
    </dgm:pt>
    <dgm:pt modelId="{0460F410-04A3-4B74-8982-958694B66B37}" type="pres">
      <dgm:prSet presAssocID="{39DD919E-E478-4BF4-92C2-C881B25BF75F}" presName="list" presStyleCnt="0">
        <dgm:presLayoutVars>
          <dgm:dir/>
          <dgm:animLvl val="lvl"/>
        </dgm:presLayoutVars>
      </dgm:prSet>
      <dgm:spPr/>
    </dgm:pt>
    <dgm:pt modelId="{DEE2377D-D1F2-493C-9501-69B0A3A28500}" type="pres">
      <dgm:prSet presAssocID="{D9405322-FC65-4D9E-99B9-D4879AA4A18F}" presName="posSpace" presStyleCnt="0"/>
      <dgm:spPr/>
    </dgm:pt>
    <dgm:pt modelId="{0E755357-2566-407B-A612-981A541E54ED}" type="pres">
      <dgm:prSet presAssocID="{D9405322-FC65-4D9E-99B9-D4879AA4A18F}" presName="vertFlow" presStyleCnt="0"/>
      <dgm:spPr/>
    </dgm:pt>
    <dgm:pt modelId="{6DAAD64D-2F4F-4047-B183-B784E14073A1}" type="pres">
      <dgm:prSet presAssocID="{D9405322-FC65-4D9E-99B9-D4879AA4A18F}" presName="topSpace" presStyleCnt="0"/>
      <dgm:spPr/>
    </dgm:pt>
    <dgm:pt modelId="{677918F2-247F-44C7-85C0-AC4C1AA202D0}" type="pres">
      <dgm:prSet presAssocID="{D9405322-FC65-4D9E-99B9-D4879AA4A18F}" presName="firstComp" presStyleCnt="0"/>
      <dgm:spPr/>
    </dgm:pt>
    <dgm:pt modelId="{F7E41C8E-6E20-48BA-93EB-4D0D7F9E4214}" type="pres">
      <dgm:prSet presAssocID="{D9405322-FC65-4D9E-99B9-D4879AA4A18F}" presName="firstChild" presStyleLbl="bgAccFollowNode1" presStyleIdx="0" presStyleCnt="2" custScaleY="67641"/>
      <dgm:spPr/>
    </dgm:pt>
    <dgm:pt modelId="{A2A341D3-881D-416B-BB09-9C6CC25ED15A}" type="pres">
      <dgm:prSet presAssocID="{D9405322-FC65-4D9E-99B9-D4879AA4A18F}" presName="firstChildTx" presStyleLbl="bgAccFollowNode1" presStyleIdx="0" presStyleCnt="2">
        <dgm:presLayoutVars>
          <dgm:bulletEnabled val="1"/>
        </dgm:presLayoutVars>
      </dgm:prSet>
      <dgm:spPr/>
    </dgm:pt>
    <dgm:pt modelId="{89B7128E-DA90-4C9A-8590-0FF9E3919377}" type="pres">
      <dgm:prSet presAssocID="{D9405322-FC65-4D9E-99B9-D4879AA4A18F}" presName="negSpace" presStyleCnt="0"/>
      <dgm:spPr/>
    </dgm:pt>
    <dgm:pt modelId="{10CBDFEF-BFC8-40D2-A430-EDF0695C1423}" type="pres">
      <dgm:prSet presAssocID="{D9405322-FC65-4D9E-99B9-D4879AA4A18F}" presName="circle" presStyleLbl="node1" presStyleIdx="0" presStyleCnt="2"/>
      <dgm:spPr/>
    </dgm:pt>
    <dgm:pt modelId="{021FBF1D-219A-41C3-A70A-9B2D5CA23C85}" type="pres">
      <dgm:prSet presAssocID="{D0C0F2CB-F0B5-47ED-94FB-93D34D453D6D}" presName="transSpace" presStyleCnt="0"/>
      <dgm:spPr/>
    </dgm:pt>
    <dgm:pt modelId="{50C49EB8-CB43-4BE3-A7DD-BECB086285A3}" type="pres">
      <dgm:prSet presAssocID="{8932A943-7D9A-4D68-84C6-730EFC2492C0}" presName="posSpace" presStyleCnt="0"/>
      <dgm:spPr/>
    </dgm:pt>
    <dgm:pt modelId="{31BA710B-7302-4FA8-9898-D750D2AED038}" type="pres">
      <dgm:prSet presAssocID="{8932A943-7D9A-4D68-84C6-730EFC2492C0}" presName="vertFlow" presStyleCnt="0"/>
      <dgm:spPr/>
    </dgm:pt>
    <dgm:pt modelId="{8FB579ED-E737-41BD-B844-EFE7106D56F3}" type="pres">
      <dgm:prSet presAssocID="{8932A943-7D9A-4D68-84C6-730EFC2492C0}" presName="topSpace" presStyleCnt="0"/>
      <dgm:spPr/>
    </dgm:pt>
    <dgm:pt modelId="{9154C7E8-78EF-475B-91D1-6200B568F5CF}" type="pres">
      <dgm:prSet presAssocID="{8932A943-7D9A-4D68-84C6-730EFC2492C0}" presName="firstComp" presStyleCnt="0"/>
      <dgm:spPr/>
    </dgm:pt>
    <dgm:pt modelId="{7EA42A87-5ACA-4C18-8105-51BF838D68F2}" type="pres">
      <dgm:prSet presAssocID="{8932A943-7D9A-4D68-84C6-730EFC2492C0}" presName="firstChild" presStyleLbl="bgAccFollowNode1" presStyleIdx="1" presStyleCnt="2" custScaleY="63413"/>
      <dgm:spPr/>
    </dgm:pt>
    <dgm:pt modelId="{3DDE24C5-071E-40D2-A33D-677C06B956B9}" type="pres">
      <dgm:prSet presAssocID="{8932A943-7D9A-4D68-84C6-730EFC2492C0}" presName="firstChildTx" presStyleLbl="bgAccFollowNode1" presStyleIdx="1" presStyleCnt="2">
        <dgm:presLayoutVars>
          <dgm:bulletEnabled val="1"/>
        </dgm:presLayoutVars>
      </dgm:prSet>
      <dgm:spPr/>
    </dgm:pt>
    <dgm:pt modelId="{CC95978F-B286-4828-9998-4044F9DAD8FB}" type="pres">
      <dgm:prSet presAssocID="{8932A943-7D9A-4D68-84C6-730EFC2492C0}" presName="negSpace" presStyleCnt="0"/>
      <dgm:spPr/>
    </dgm:pt>
    <dgm:pt modelId="{5EF306A1-6553-4571-AF63-05B77E5C9AF4}" type="pres">
      <dgm:prSet presAssocID="{8932A943-7D9A-4D68-84C6-730EFC2492C0}" presName="circle" presStyleLbl="node1" presStyleIdx="1" presStyleCnt="2"/>
      <dgm:spPr/>
    </dgm:pt>
  </dgm:ptLst>
  <dgm:cxnLst>
    <dgm:cxn modelId="{3CDB8F04-41A9-4685-AAB7-7B8251BCF6C3}" type="presOf" srcId="{39DD919E-E478-4BF4-92C2-C881B25BF75F}" destId="{0460F410-04A3-4B74-8982-958694B66B37}" srcOrd="0" destOrd="0" presId="urn:microsoft.com/office/officeart/2005/8/layout/hList9"/>
    <dgm:cxn modelId="{39656E13-7447-485C-8DC8-A3A79A299247}" type="presOf" srcId="{000E5366-1F4C-4F67-848F-9C3770B6CB95}" destId="{3DDE24C5-071E-40D2-A33D-677C06B956B9}" srcOrd="1" destOrd="0" presId="urn:microsoft.com/office/officeart/2005/8/layout/hList9"/>
    <dgm:cxn modelId="{4EF51722-1FC1-4FE5-9231-41929534C1E7}" type="presOf" srcId="{8932A943-7D9A-4D68-84C6-730EFC2492C0}" destId="{5EF306A1-6553-4571-AF63-05B77E5C9AF4}" srcOrd="0" destOrd="0" presId="urn:microsoft.com/office/officeart/2005/8/layout/hList9"/>
    <dgm:cxn modelId="{DBC9852A-C5B9-4A4A-8F01-55DE7350A3CA}" srcId="{39DD919E-E478-4BF4-92C2-C881B25BF75F}" destId="{D9405322-FC65-4D9E-99B9-D4879AA4A18F}" srcOrd="0" destOrd="0" parTransId="{E80458A7-19FA-4261-9BA2-B373D6701BEC}" sibTransId="{D0C0F2CB-F0B5-47ED-94FB-93D34D453D6D}"/>
    <dgm:cxn modelId="{3C4E4831-5631-43F6-B8F0-DDBA305FC4D6}" type="presOf" srcId="{852D4798-3D0B-4616-828F-381C8D9BC1CC}" destId="{F7E41C8E-6E20-48BA-93EB-4D0D7F9E4214}" srcOrd="0" destOrd="0" presId="urn:microsoft.com/office/officeart/2005/8/layout/hList9"/>
    <dgm:cxn modelId="{7ADCF433-49DB-420B-94FA-3A7AEF9D30E1}" type="presOf" srcId="{D9405322-FC65-4D9E-99B9-D4879AA4A18F}" destId="{10CBDFEF-BFC8-40D2-A430-EDF0695C1423}" srcOrd="0" destOrd="0" presId="urn:microsoft.com/office/officeart/2005/8/layout/hList9"/>
    <dgm:cxn modelId="{30759A4C-0B51-4054-8D82-7620FEDBFB6E}" srcId="{39DD919E-E478-4BF4-92C2-C881B25BF75F}" destId="{8932A943-7D9A-4D68-84C6-730EFC2492C0}" srcOrd="1" destOrd="0" parTransId="{7E3C6729-754C-4A06-8A65-4B6CB9C27110}" sibTransId="{A1532230-9FB6-4856-8571-70EA3384BCE6}"/>
    <dgm:cxn modelId="{753ABB56-5EC1-4CD9-8471-2531B50AD838}" type="presOf" srcId="{000E5366-1F4C-4F67-848F-9C3770B6CB95}" destId="{7EA42A87-5ACA-4C18-8105-51BF838D68F2}" srcOrd="0" destOrd="0" presId="urn:microsoft.com/office/officeart/2005/8/layout/hList9"/>
    <dgm:cxn modelId="{AF8F6AC2-C4BD-4622-9CEC-A9763E6D0A97}" srcId="{D9405322-FC65-4D9E-99B9-D4879AA4A18F}" destId="{852D4798-3D0B-4616-828F-381C8D9BC1CC}" srcOrd="0" destOrd="0" parTransId="{AE7E28E8-60EF-447F-80B7-B6EEA85D769F}" sibTransId="{83EA86AB-AE43-49F1-A836-98674C3A518B}"/>
    <dgm:cxn modelId="{5189B0D2-B780-46C9-9AB1-872C21F4A7F1}" type="presOf" srcId="{852D4798-3D0B-4616-828F-381C8D9BC1CC}" destId="{A2A341D3-881D-416B-BB09-9C6CC25ED15A}" srcOrd="1" destOrd="0" presId="urn:microsoft.com/office/officeart/2005/8/layout/hList9"/>
    <dgm:cxn modelId="{04188ADD-4B9C-4AAB-8B84-3899A732395B}" srcId="{8932A943-7D9A-4D68-84C6-730EFC2492C0}" destId="{000E5366-1F4C-4F67-848F-9C3770B6CB95}" srcOrd="0" destOrd="0" parTransId="{8C5462CC-7F12-4909-AD62-B3E08043C8B6}" sibTransId="{4D4D2CAF-1FDE-4053-B27D-C770F6101046}"/>
    <dgm:cxn modelId="{DF78A9B7-A08C-4D92-B449-3DF04867CBFC}" type="presParOf" srcId="{0460F410-04A3-4B74-8982-958694B66B37}" destId="{DEE2377D-D1F2-493C-9501-69B0A3A28500}" srcOrd="0" destOrd="0" presId="urn:microsoft.com/office/officeart/2005/8/layout/hList9"/>
    <dgm:cxn modelId="{D529160E-32E4-46A9-A738-F01D01D93614}" type="presParOf" srcId="{0460F410-04A3-4B74-8982-958694B66B37}" destId="{0E755357-2566-407B-A612-981A541E54ED}" srcOrd="1" destOrd="0" presId="urn:microsoft.com/office/officeart/2005/8/layout/hList9"/>
    <dgm:cxn modelId="{96CC094C-B64A-4143-B60A-9D1C25A7735B}" type="presParOf" srcId="{0E755357-2566-407B-A612-981A541E54ED}" destId="{6DAAD64D-2F4F-4047-B183-B784E14073A1}" srcOrd="0" destOrd="0" presId="urn:microsoft.com/office/officeart/2005/8/layout/hList9"/>
    <dgm:cxn modelId="{39EFE3B9-83F4-454C-897A-1023AA370F74}" type="presParOf" srcId="{0E755357-2566-407B-A612-981A541E54ED}" destId="{677918F2-247F-44C7-85C0-AC4C1AA202D0}" srcOrd="1" destOrd="0" presId="urn:microsoft.com/office/officeart/2005/8/layout/hList9"/>
    <dgm:cxn modelId="{6253BFE0-4A48-473E-AFFB-BBD7FE4A1A6F}" type="presParOf" srcId="{677918F2-247F-44C7-85C0-AC4C1AA202D0}" destId="{F7E41C8E-6E20-48BA-93EB-4D0D7F9E4214}" srcOrd="0" destOrd="0" presId="urn:microsoft.com/office/officeart/2005/8/layout/hList9"/>
    <dgm:cxn modelId="{435B1281-2A3A-427B-B792-FB280D90AA09}" type="presParOf" srcId="{677918F2-247F-44C7-85C0-AC4C1AA202D0}" destId="{A2A341D3-881D-416B-BB09-9C6CC25ED15A}" srcOrd="1" destOrd="0" presId="urn:microsoft.com/office/officeart/2005/8/layout/hList9"/>
    <dgm:cxn modelId="{81F121B3-A183-47AA-8C23-E6E5A7212014}" type="presParOf" srcId="{0460F410-04A3-4B74-8982-958694B66B37}" destId="{89B7128E-DA90-4C9A-8590-0FF9E3919377}" srcOrd="2" destOrd="0" presId="urn:microsoft.com/office/officeart/2005/8/layout/hList9"/>
    <dgm:cxn modelId="{D956F179-56AF-452C-A11F-3973AEA668EC}" type="presParOf" srcId="{0460F410-04A3-4B74-8982-958694B66B37}" destId="{10CBDFEF-BFC8-40D2-A430-EDF0695C1423}" srcOrd="3" destOrd="0" presId="urn:microsoft.com/office/officeart/2005/8/layout/hList9"/>
    <dgm:cxn modelId="{D6D49A9D-D9BB-495A-B835-DD4143E42714}" type="presParOf" srcId="{0460F410-04A3-4B74-8982-958694B66B37}" destId="{021FBF1D-219A-41C3-A70A-9B2D5CA23C85}" srcOrd="4" destOrd="0" presId="urn:microsoft.com/office/officeart/2005/8/layout/hList9"/>
    <dgm:cxn modelId="{E96B97AC-FE18-43AE-B212-F813B0A678CF}" type="presParOf" srcId="{0460F410-04A3-4B74-8982-958694B66B37}" destId="{50C49EB8-CB43-4BE3-A7DD-BECB086285A3}" srcOrd="5" destOrd="0" presId="urn:microsoft.com/office/officeart/2005/8/layout/hList9"/>
    <dgm:cxn modelId="{9CEA7995-EA35-4A58-BF6C-6A0787BF37DC}" type="presParOf" srcId="{0460F410-04A3-4B74-8982-958694B66B37}" destId="{31BA710B-7302-4FA8-9898-D750D2AED038}" srcOrd="6" destOrd="0" presId="urn:microsoft.com/office/officeart/2005/8/layout/hList9"/>
    <dgm:cxn modelId="{CB7BE70D-8280-4E20-ACE2-B252BC451329}" type="presParOf" srcId="{31BA710B-7302-4FA8-9898-D750D2AED038}" destId="{8FB579ED-E737-41BD-B844-EFE7106D56F3}" srcOrd="0" destOrd="0" presId="urn:microsoft.com/office/officeart/2005/8/layout/hList9"/>
    <dgm:cxn modelId="{105EDC8B-9A83-4E76-B84C-3AA6A206AB2B}" type="presParOf" srcId="{31BA710B-7302-4FA8-9898-D750D2AED038}" destId="{9154C7E8-78EF-475B-91D1-6200B568F5CF}" srcOrd="1" destOrd="0" presId="urn:microsoft.com/office/officeart/2005/8/layout/hList9"/>
    <dgm:cxn modelId="{4D67B322-689E-40BF-8CE4-79D3E3491A42}" type="presParOf" srcId="{9154C7E8-78EF-475B-91D1-6200B568F5CF}" destId="{7EA42A87-5ACA-4C18-8105-51BF838D68F2}" srcOrd="0" destOrd="0" presId="urn:microsoft.com/office/officeart/2005/8/layout/hList9"/>
    <dgm:cxn modelId="{BCACB4AB-AA87-483E-AD74-53DE20FDF74D}" type="presParOf" srcId="{9154C7E8-78EF-475B-91D1-6200B568F5CF}" destId="{3DDE24C5-071E-40D2-A33D-677C06B956B9}" srcOrd="1" destOrd="0" presId="urn:microsoft.com/office/officeart/2005/8/layout/hList9"/>
    <dgm:cxn modelId="{8A1C64F5-C5B9-445C-86BF-5F5319B89533}" type="presParOf" srcId="{0460F410-04A3-4B74-8982-958694B66B37}" destId="{CC95978F-B286-4828-9998-4044F9DAD8FB}" srcOrd="7" destOrd="0" presId="urn:microsoft.com/office/officeart/2005/8/layout/hList9"/>
    <dgm:cxn modelId="{49188467-8C2D-4E3B-8801-ED63D48F198D}" type="presParOf" srcId="{0460F410-04A3-4B74-8982-958694B66B37}" destId="{5EF306A1-6553-4571-AF63-05B77E5C9AF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F53BB-14BF-4C1C-A0DA-83B8B66EADB3}">
      <dsp:nvSpPr>
        <dsp:cNvPr id="0" name=""/>
        <dsp:cNvSpPr/>
      </dsp:nvSpPr>
      <dsp:spPr>
        <a:xfrm>
          <a:off x="2505" y="1278272"/>
          <a:ext cx="1858685" cy="92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dirty="0"/>
            <a:t>521</a:t>
          </a:r>
          <a:r>
            <a:rPr lang="ca-ES" sz="2000" kern="1200" dirty="0"/>
            <a:t> </a:t>
          </a:r>
          <a:r>
            <a:rPr lang="ca-ES" sz="2000" kern="1200" dirty="0" err="1"/>
            <a:t>people</a:t>
          </a:r>
          <a:r>
            <a:rPr lang="ca-ES" sz="2000" kern="1200" dirty="0"/>
            <a:t> </a:t>
          </a:r>
          <a:r>
            <a:rPr lang="ca-ES" sz="2000" kern="1200" dirty="0" err="1"/>
            <a:t>treated</a:t>
          </a:r>
          <a:endParaRPr lang="ca-ES" sz="2000" kern="1200" dirty="0"/>
        </a:p>
      </dsp:txBody>
      <dsp:txXfrm>
        <a:off x="29724" y="1305491"/>
        <a:ext cx="1804247" cy="874904"/>
      </dsp:txXfrm>
    </dsp:sp>
    <dsp:sp modelId="{D660A9B1-FE89-4BA5-A51A-ADD409F74101}">
      <dsp:nvSpPr>
        <dsp:cNvPr id="0" name=""/>
        <dsp:cNvSpPr/>
      </dsp:nvSpPr>
      <dsp:spPr>
        <a:xfrm rot="19506543">
          <a:off x="1779449" y="1458835"/>
          <a:ext cx="909462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909462" y="2399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300" kern="1200"/>
        </a:p>
      </dsp:txBody>
      <dsp:txXfrm>
        <a:off x="2211444" y="1460093"/>
        <a:ext cx="45473" cy="45473"/>
      </dsp:txXfrm>
    </dsp:sp>
    <dsp:sp modelId="{B08C73C3-EE14-447D-A94F-5E730D18BC9E}">
      <dsp:nvSpPr>
        <dsp:cNvPr id="0" name=""/>
        <dsp:cNvSpPr/>
      </dsp:nvSpPr>
      <dsp:spPr>
        <a:xfrm>
          <a:off x="2607171" y="758044"/>
          <a:ext cx="1858685" cy="92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dirty="0"/>
            <a:t>436</a:t>
          </a:r>
          <a:r>
            <a:rPr lang="ca-ES" sz="1800" kern="1200" dirty="0"/>
            <a:t> </a:t>
          </a:r>
          <a:r>
            <a:rPr lang="en-CA" sz="1800" kern="1200" noProof="0" dirty="0"/>
            <a:t>treated before pilot</a:t>
          </a:r>
        </a:p>
      </dsp:txBody>
      <dsp:txXfrm>
        <a:off x="2634390" y="785263"/>
        <a:ext cx="1804247" cy="874904"/>
      </dsp:txXfrm>
    </dsp:sp>
    <dsp:sp modelId="{A8FD95C6-D8BE-4A83-BC5A-A7D1B2399D20}">
      <dsp:nvSpPr>
        <dsp:cNvPr id="0" name=""/>
        <dsp:cNvSpPr/>
      </dsp:nvSpPr>
      <dsp:spPr>
        <a:xfrm rot="2142401">
          <a:off x="1775132" y="1986135"/>
          <a:ext cx="915591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915591" y="2399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300" kern="1200"/>
        </a:p>
      </dsp:txBody>
      <dsp:txXfrm>
        <a:off x="2210038" y="1987239"/>
        <a:ext cx="45779" cy="45779"/>
      </dsp:txXfrm>
    </dsp:sp>
    <dsp:sp modelId="{A5DF1D70-2413-494C-8D17-0E519F9244D5}">
      <dsp:nvSpPr>
        <dsp:cNvPr id="0" name=""/>
        <dsp:cNvSpPr/>
      </dsp:nvSpPr>
      <dsp:spPr>
        <a:xfrm>
          <a:off x="2604665" y="1812644"/>
          <a:ext cx="1858685" cy="92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dirty="0"/>
            <a:t>85 </a:t>
          </a:r>
          <a:r>
            <a:rPr lang="en-US" sz="1800" b="1" kern="1200" noProof="0" dirty="0"/>
            <a:t>treated after the pilot</a:t>
          </a:r>
          <a:endParaRPr lang="en-US" sz="2400" b="1" kern="1200" noProof="0" dirty="0"/>
        </a:p>
      </dsp:txBody>
      <dsp:txXfrm>
        <a:off x="2631884" y="1839863"/>
        <a:ext cx="1804247" cy="874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41C8E-6E20-48BA-93EB-4D0D7F9E4214}">
      <dsp:nvSpPr>
        <dsp:cNvPr id="0" name=""/>
        <dsp:cNvSpPr/>
      </dsp:nvSpPr>
      <dsp:spPr>
        <a:xfrm>
          <a:off x="712578" y="568855"/>
          <a:ext cx="1334520" cy="6020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Mean correct answers=4.7</a:t>
          </a:r>
        </a:p>
      </dsp:txBody>
      <dsp:txXfrm>
        <a:off x="926102" y="568855"/>
        <a:ext cx="1120997" cy="602089"/>
      </dsp:txXfrm>
    </dsp:sp>
    <dsp:sp modelId="{10CBDFEF-BFC8-40D2-A430-EDF0695C1423}">
      <dsp:nvSpPr>
        <dsp:cNvPr id="0" name=""/>
        <dsp:cNvSpPr/>
      </dsp:nvSpPr>
      <dsp:spPr>
        <a:xfrm>
          <a:off x="834" y="212982"/>
          <a:ext cx="889680" cy="889680"/>
        </a:xfrm>
        <a:prstGeom prst="ellipse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Before audiovisual</a:t>
          </a:r>
        </a:p>
      </dsp:txBody>
      <dsp:txXfrm>
        <a:off x="131125" y="343273"/>
        <a:ext cx="629098" cy="629098"/>
      </dsp:txXfrm>
    </dsp:sp>
    <dsp:sp modelId="{7EA42A87-5ACA-4C18-8105-51BF838D68F2}">
      <dsp:nvSpPr>
        <dsp:cNvPr id="0" name=""/>
        <dsp:cNvSpPr/>
      </dsp:nvSpPr>
      <dsp:spPr>
        <a:xfrm>
          <a:off x="2936780" y="568855"/>
          <a:ext cx="1334520" cy="5644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Mean correct answers=6.3</a:t>
          </a:r>
        </a:p>
      </dsp:txBody>
      <dsp:txXfrm>
        <a:off x="3150303" y="568855"/>
        <a:ext cx="1120997" cy="564455"/>
      </dsp:txXfrm>
    </dsp:sp>
    <dsp:sp modelId="{5EF306A1-6553-4571-AF63-05B77E5C9AF4}">
      <dsp:nvSpPr>
        <dsp:cNvPr id="0" name=""/>
        <dsp:cNvSpPr/>
      </dsp:nvSpPr>
      <dsp:spPr>
        <a:xfrm>
          <a:off x="2225036" y="212982"/>
          <a:ext cx="889680" cy="889680"/>
        </a:xfrm>
        <a:prstGeom prst="ellipse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After audiovisual</a:t>
          </a:r>
        </a:p>
      </dsp:txBody>
      <dsp:txXfrm>
        <a:off x="2355327" y="343273"/>
        <a:ext cx="629098" cy="62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0.00241</cdr:x>
      <cdr:y>0</cdr:y>
    </cdr:from>
    <cdr:to>
      <cdr:x>0.25672</cdr:x>
      <cdr:y>0.16709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5903" y="0"/>
          <a:ext cx="2736304" cy="8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Tretament</a:t>
          </a: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(n)</a:t>
          </a:r>
        </a:p>
      </cdr:txBody>
    </cdr:sp>
  </cdr:relSizeAnchor>
  <cdr:relSizeAnchor xmlns:cdr="http://schemas.openxmlformats.org/drawingml/2006/chartDrawing">
    <cdr:from>
      <cdr:x>0.74568</cdr:x>
      <cdr:y>0</cdr:y>
    </cdr:from>
    <cdr:to>
      <cdr:x>1</cdr:x>
      <cdr:y>0.16709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8023141" y="-764704"/>
          <a:ext cx="2736304" cy="8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RNA-VHC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BAA7525A-767A-4AA5-C576-505B9A32F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C1F683-AC94-81DB-B693-03286DC97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516CB63-8995-48C7-9927-3FA900FABA2A}" type="datetimeFigureOut">
              <a:rPr lang="ca-ES" smtClean="0">
                <a:latin typeface="Arial" panose="020B0604020202020204" pitchFamily="34" charset="0"/>
                <a:cs typeface="Arial" panose="020B0604020202020204" pitchFamily="34" charset="0"/>
              </a:rPr>
              <a:t>4/6/2025</a:t>
            </a:fld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E7FB11C-75D1-1412-659C-DBBAD6587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86006A0-B6B8-36C4-9DEE-01C131EF30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324A285-62F9-4CF0-B7DA-6E1CAA7B6B78}" type="slidenum">
              <a:rPr lang="ca-ES" smtClean="0"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26688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3156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1FF66848-D68A-DD60-8FE1-932DFDCA42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4871" cy="50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6" tIns="48308" rIns="96616" bIns="48308" anchor="t" anchorCtr="0" compatLnSpc="1">
            <a:noAutofit/>
          </a:bodyPr>
          <a:lstStyle>
            <a:lvl1pPr marL="0" marR="0" lvl="0" indent="0" algn="l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4EB2D3E-B05A-34E1-7172-F089B359DD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01693" y="1"/>
            <a:ext cx="2984871" cy="50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6" tIns="48308" rIns="96616" bIns="48308" anchor="t" anchorCtr="0" compatLnSpc="1">
            <a:noAutofit/>
          </a:bodyPr>
          <a:lstStyle>
            <a:lvl1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A26C02-357F-43FC-8548-594879C55D6E}" type="datetime1">
              <a:rPr lang="ca-ES" smtClean="0"/>
              <a:pPr/>
              <a:t>4/6/2025</a:t>
            </a:fld>
            <a:endParaRPr lang="ca-ES" dirty="0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C484EFC3-EB6E-84D5-826C-DD149D221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278940D1-DE3E-EDD7-7CEC-31D76220A0E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817" y="4822268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6" tIns="48308" rIns="96616" bIns="48308" anchor="t" anchorCtr="0" compatLnSpc="1">
            <a:noAutofit/>
          </a:bodyPr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75BBE03-53A8-D153-EB2D-4A4D4DA7F5C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7541"/>
            <a:ext cx="2984871" cy="50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6" tIns="48308" rIns="96616" bIns="48308" anchor="b" anchorCtr="0" compatLnSpc="1">
            <a:noAutofit/>
          </a:bodyPr>
          <a:lstStyle>
            <a:lvl1pPr marL="0" marR="0" lvl="0" indent="0" algn="l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63E8B99-B821-0629-6832-CB4CE682CD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01693" y="9517541"/>
            <a:ext cx="2984871" cy="50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6" tIns="48308" rIns="96616" bIns="48308" anchor="b" anchorCtr="0" compatLnSpc="1">
            <a:noAutofit/>
          </a:bodyPr>
          <a:lstStyle>
            <a:lvl1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38C181-AD71-4E41-B926-A738AF06117E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53170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cat.cat/justicia/estadistiques_serveis_penitenciaris/12_pob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A571-6142-7C4E-C3EE-38EB0327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B7A3A3-7E80-3D8D-5395-C114877ED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572E9F-80F1-3CC3-A38B-821F4920F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03FA10-67A5-32A6-DB5C-42797BEB92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CB2D4A-287A-1BC0-F1BA-D30087195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38C181-AD71-4E41-B926-A738AF06117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66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3000" dirty="0">
                <a:solidFill>
                  <a:srgbClr val="C00000"/>
                </a:solidFill>
              </a:rPr>
              <a:t>Elaboració del protocol: </a:t>
            </a:r>
            <a:r>
              <a:rPr lang="ca-ES" sz="2500" dirty="0">
                <a:solidFill>
                  <a:srgbClr val="0070C0"/>
                </a:solidFill>
              </a:rPr>
              <a:t>Clínics (drogues i hepatitis), </a:t>
            </a:r>
            <a:r>
              <a:rPr lang="ca-ES" sz="2500" dirty="0" err="1">
                <a:solidFill>
                  <a:srgbClr val="0070C0"/>
                </a:solidFill>
              </a:rPr>
              <a:t>Catsalut</a:t>
            </a:r>
            <a:r>
              <a:rPr lang="ca-ES" sz="2500" dirty="0">
                <a:solidFill>
                  <a:srgbClr val="0070C0"/>
                </a:solidFill>
              </a:rPr>
              <a:t> i PCAVIHV. </a:t>
            </a:r>
          </a:p>
          <a:p>
            <a:r>
              <a:rPr lang="ca-ES" sz="2500" dirty="0">
                <a:solidFill>
                  <a:srgbClr val="0070C0"/>
                </a:solidFill>
              </a:rPr>
              <a:t>Punts claus:</a:t>
            </a:r>
          </a:p>
          <a:p>
            <a:pPr marL="966155" lvl="1" indent="-483078">
              <a:buFont typeface="Arial" panose="020B0604020202020204" pitchFamily="34" charset="0"/>
              <a:buChar char="•"/>
            </a:pPr>
            <a:r>
              <a:rPr lang="ca-ES" sz="2500" dirty="0">
                <a:solidFill>
                  <a:srgbClr val="0070C0"/>
                </a:solidFill>
              </a:rPr>
              <a:t>Derivació directa</a:t>
            </a:r>
          </a:p>
          <a:p>
            <a:pPr marL="845386" lvl="1" indent="-362308">
              <a:buFont typeface="Arial" panose="020B0604020202020204" pitchFamily="34" charset="0"/>
              <a:buChar char="•"/>
            </a:pPr>
            <a:r>
              <a:rPr lang="ca-ES" sz="2500" dirty="0">
                <a:solidFill>
                  <a:srgbClr val="0070C0"/>
                </a:solidFill>
              </a:rPr>
              <a:t>	Treure el medicament de l’hospital</a:t>
            </a:r>
          </a:p>
          <a:p>
            <a:pPr marL="845386" lvl="1" indent="-362308">
              <a:buFont typeface="Arial" panose="020B0604020202020204" pitchFamily="34" charset="0"/>
              <a:buChar char="•"/>
            </a:pPr>
            <a:r>
              <a:rPr lang="ca-ES" sz="2500" dirty="0">
                <a:solidFill>
                  <a:srgbClr val="0070C0"/>
                </a:solidFill>
              </a:rPr>
              <a:t>	Si cal tractar sense o mínima valoració hepàtica</a:t>
            </a:r>
          </a:p>
          <a:p>
            <a:pPr marL="845386" lvl="1" indent="-362308">
              <a:buFont typeface="Arial" panose="020B0604020202020204" pitchFamily="34" charset="0"/>
              <a:buChar char="•"/>
            </a:pPr>
            <a:r>
              <a:rPr lang="ca-ES" sz="2500" dirty="0">
                <a:solidFill>
                  <a:srgbClr val="0070C0"/>
                </a:solidFill>
              </a:rPr>
              <a:t>	Cribratge:  Analítiques als CAS - Test sang seca</a:t>
            </a:r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17</a:t>
            </a:fld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1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1923" indent="-301923"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solidFill>
                  <a:srgbClr val="3A3838"/>
                </a:solidFill>
                <a:latin typeface="ArialMT"/>
              </a:rPr>
              <a:t>. 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E7C12-BD49-4A17-B011-062A96E6868D}" type="slidenum">
              <a:rPr lang="ca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19</a:t>
            </a:fld>
            <a:endParaRPr lang="ca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625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8C181-AD71-4E41-B926-A738AF06117E}" type="slidenum">
              <a:rPr lang="ca-ES" smtClean="0"/>
              <a:pPr/>
              <a:t>21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7718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23</a:t>
            </a:fld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488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E7B2A-8A0D-489F-B56E-CCD36750BE91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03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pPr algn="just"/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En les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presons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catalanes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el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nombre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de 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persones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que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s’injecten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drogues (PQID)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s’ha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reduït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considerablement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en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els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últims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vint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anys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. A finals de 2021,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el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percentatge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de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persones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amb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presència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d’anticossos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contra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el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VHC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en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el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total de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persones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internes a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presons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OpenSansRegular"/>
              </a:rPr>
              <a:t>va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 ser del </a:t>
            </a:r>
            <a:r>
              <a:rPr lang="en-GB" b="0" i="0" u="sng" strike="noStrike" dirty="0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3,0%, </a:t>
            </a:r>
            <a:r>
              <a:rPr lang="en-GB" b="0" i="0" u="sng" strike="noStrike" dirty="0" err="1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i</a:t>
            </a:r>
            <a:r>
              <a:rPr lang="en-GB" b="0" i="0" u="sng" strike="noStrike" dirty="0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 d’un 0,8% de </a:t>
            </a:r>
            <a:r>
              <a:rPr lang="en-GB" b="0" i="0" u="sng" strike="noStrike" dirty="0" err="1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persones</a:t>
            </a:r>
            <a:r>
              <a:rPr lang="en-GB" b="0" i="0" u="sng" strike="noStrike" dirty="0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 </a:t>
            </a:r>
            <a:r>
              <a:rPr lang="en-GB" b="0" i="0" u="sng" strike="noStrike" dirty="0" err="1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amb</a:t>
            </a:r>
            <a:r>
              <a:rPr lang="en-GB" b="0" i="0" u="sng" strike="noStrike" dirty="0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 </a:t>
            </a:r>
            <a:r>
              <a:rPr lang="en-GB" b="0" i="0" u="sng" strike="noStrike" dirty="0" err="1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virèmia</a:t>
            </a:r>
            <a:r>
              <a:rPr lang="en-GB" b="0" i="0" u="sng" strike="noStrike" dirty="0">
                <a:solidFill>
                  <a:srgbClr val="C00000"/>
                </a:solidFill>
                <a:effectLst/>
                <a:latin typeface="OpenSansRegular"/>
                <a:hlinkClick r:id="rId3" tooltip="enllaç a l'estadística"/>
              </a:rPr>
              <a:t>.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OpenSansRegular"/>
              </a:rPr>
              <a:t>.</a:t>
            </a:r>
          </a:p>
          <a:p>
            <a:br>
              <a:rPr lang="en-GB" dirty="0"/>
            </a:b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F5E65-AEAD-4862-B66F-924F81F579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5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ESPANYA: </a:t>
            </a:r>
            <a:r>
              <a:rPr lang="ca-ES" sz="1900" b="1" dirty="0">
                <a:latin typeface="Calibri" panose="020F0502020204030204" pitchFamily="34" charset="0"/>
                <a:ea typeface="Calibri" panose="020F0502020204030204" pitchFamily="34" charset="0"/>
              </a:rPr>
              <a:t>143.955 pacients tractats des de 1 de gener de 2015 fins 31 d’agost de 2020.</a:t>
            </a:r>
            <a:br>
              <a:rPr lang="ca-ES" sz="19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Presentació Octubre 2020: https://docreader.readspeaker.com/docreader/?jsmode=1&amp;cid=cesks&amp;lang=es_es&amp;url=https%3A%2F%2Fwww.mscbs.gob.es%2Fciudadanos%2FenfLesiones%2FenfTransmisibles%2FhepatitisC%2FPlanEstrategicoHEPATITISC%2Fdocs%2FPlan_Estrategico_Abordaje_Hepatitis_C_%28PEAHC%29.pdf&amp;referer=https%3A%2F%2Fwww.mscbs.gob.es%2F&amp;v=Google%20Inc</a:t>
            </a:r>
            <a:endParaRPr lang="es-E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28</a:t>
            </a:fld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1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29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6783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32</a:t>
            </a:fld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24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A705-42B9-6B9C-76BC-6A062883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66BA68C9-64BE-8A4A-47D9-0BD8DC72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05DAB172-A726-3BFB-FA57-8C922EB8E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2B93ED96-44AC-F12C-01A7-7B00A1C65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773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C40F-51D6-CAB5-BFCB-B14468002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5F242C86-8223-4C9D-7417-3FC1BDEA3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98D4D7E0-B648-42DC-B039-95C2381F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506428">
              <a:defRPr/>
            </a:pPr>
            <a:r>
              <a:rPr lang="ca-E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enfermedad</a:t>
            </a:r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 mental, </a:t>
            </a:r>
            <a:r>
              <a:rPr lang="ca-E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aunque</a:t>
            </a:r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ca-E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mayoría</a:t>
            </a:r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a-E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referidos</a:t>
            </a:r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 a EEUU.</a:t>
            </a:r>
            <a:endParaRPr lang="es-ES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a-ES" sz="19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488666D9-671D-E8A1-2FA9-9A96954B0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7</a:t>
            </a:fld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8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38C181-AD71-4E41-B926-A738AF06117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53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64911" eaLnBrk="0" hangingPunct="0">
              <a:defRPr/>
            </a:pP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  <a:cs typeface="+mn-cs"/>
              </a:rPr>
              <a:pPr>
                <a:defRPr/>
              </a:pPr>
              <a:t>11</a:t>
            </a:fld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6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F5E65-AEAD-4862-B66F-924F81F5796C}" type="slidenum">
              <a:rPr lang="es-ES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68338"/>
            <a:ext cx="5786437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79673" lvl="2" indent="-191498" defTabSz="1021322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88175">
              <a:defRPr/>
            </a:pPr>
            <a:fld id="{9F4FBC3A-A12C-40F9-BB8D-BC30C7901396}" type="slidenum">
              <a:rPr lang="en-US">
                <a:solidFill>
                  <a:prstClr val="black"/>
                </a:solidFill>
                <a:latin typeface="Arial"/>
                <a:cs typeface="+mn-cs"/>
              </a:rPr>
              <a:pPr defTabSz="1288175">
                <a:defRPr/>
              </a:pPr>
              <a:t>13</a:t>
            </a:fld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Resultats creuament tot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8C181-AD71-4E41-B926-A738AF06117E}" type="slidenum">
              <a:rPr lang="es-ES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58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8C181-AD71-4E41-B926-A738AF06117E}" type="slidenum">
              <a:rPr lang="es-ES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13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A75643-D68A-8F55-205C-66F55F818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23" y="5996059"/>
            <a:ext cx="3622868" cy="4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27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274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dirty="0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444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95767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05364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81238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2849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89030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9775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29676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909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 dirty="0"/>
              <a:t>Feu clic a la icona per afegir la imatge</a:t>
            </a:r>
          </a:p>
        </p:txBody>
      </p:sp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32460D-5163-BE19-5955-7190A2228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23" y="5996059"/>
            <a:ext cx="3622868" cy="4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383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35057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45E15-2A94-1F42-9FE3-8661633F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45ED7-918B-6D49-9B3C-38E17191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C827206-06CC-CA40-A894-173A93E8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4" charset="-128"/>
              <a:cs typeface="+mn-cs"/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7A864F70-B1E6-614C-AC73-9566AB43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4" charset="-128"/>
              <a:cs typeface="+mn-cs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BB26F28-414F-6444-993D-AC8CC07A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99293-DCA4-574C-9BF1-3BD90BE7A709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4" charset="-128"/>
                <a:cs typeface="+mn-cs"/>
              </a:rPr>
              <a:pPr marL="0" marR="0" lvl="0" indent="0" algn="r" defTabSz="4571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238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2 - Columnes amb x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0989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607111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08196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08196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70989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0EA718F3-9A4B-DCBF-3CBF-E84C4FF82A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088" y="1270505"/>
            <a:ext cx="107488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46" hasCustomPrompt="1"/>
          </p:nvPr>
        </p:nvSpPr>
        <p:spPr>
          <a:xfrm>
            <a:off x="708265" y="1994981"/>
            <a:ext cx="2988414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123</a:t>
            </a:r>
          </a:p>
        </p:txBody>
      </p:sp>
      <p:sp>
        <p:nvSpPr>
          <p:cNvPr id="22" name="Contenidor de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4608196" y="1994981"/>
            <a:ext cx="2986749" cy="898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 sz="65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a-ES" dirty="0"/>
              <a:t>000</a:t>
            </a:r>
          </a:p>
        </p:txBody>
      </p:sp>
      <p:sp>
        <p:nvSpPr>
          <p:cNvPr id="23" name="Contenidor de text 2"/>
          <p:cNvSpPr>
            <a:spLocks noGrp="1"/>
          </p:cNvSpPr>
          <p:nvPr>
            <p:ph type="body" sz="quarter" idx="48" hasCustomPrompt="1"/>
          </p:nvPr>
        </p:nvSpPr>
        <p:spPr>
          <a:xfrm>
            <a:off x="8470989" y="1994981"/>
            <a:ext cx="2986749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000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270586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0FA9-517B-C646-383D-42CB0C88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ACBB-CE91-50D0-EE58-34DF4C3D6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2619-4A23-2F42-2E4C-4893C6BE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EDC99-FFA3-819D-C5DD-49C8C9DA4CD8}"/>
              </a:ext>
            </a:extLst>
          </p:cNvPr>
          <p:cNvSpPr txBox="1"/>
          <p:nvPr userDrawn="1"/>
        </p:nvSpPr>
        <p:spPr>
          <a:xfrm>
            <a:off x="9642678" y="6621555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Join at slido.com | #findrelink</a:t>
            </a:r>
          </a:p>
        </p:txBody>
      </p:sp>
    </p:spTree>
    <p:extLst>
      <p:ext uri="{BB962C8B-B14F-4D97-AF65-F5344CB8AC3E}">
        <p14:creationId xmlns:p14="http://schemas.microsoft.com/office/powerpoint/2010/main" val="14140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- Columnes amb ic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85043" y="3321989"/>
            <a:ext cx="2990851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321989"/>
            <a:ext cx="2990850" cy="202321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5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09931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5816" y="3321989"/>
            <a:ext cx="2990850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15816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85044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4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4586057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6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8485043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3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081353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- Columnes amb x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0989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607111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08196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08196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70989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0EA718F3-9A4B-DCBF-3CBF-E84C4FF82A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088" y="1270505"/>
            <a:ext cx="107488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46" hasCustomPrompt="1"/>
          </p:nvPr>
        </p:nvSpPr>
        <p:spPr>
          <a:xfrm>
            <a:off x="708265" y="1994981"/>
            <a:ext cx="2988414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123</a:t>
            </a:r>
          </a:p>
        </p:txBody>
      </p:sp>
      <p:sp>
        <p:nvSpPr>
          <p:cNvPr id="22" name="Contenidor de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4608196" y="1994981"/>
            <a:ext cx="2986749" cy="898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 sz="65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a-ES" dirty="0"/>
              <a:t>000</a:t>
            </a:r>
          </a:p>
        </p:txBody>
      </p:sp>
      <p:sp>
        <p:nvSpPr>
          <p:cNvPr id="23" name="Contenidor de text 2"/>
          <p:cNvSpPr>
            <a:spLocks noGrp="1"/>
          </p:cNvSpPr>
          <p:nvPr>
            <p:ph type="body" sz="quarter" idx="48" hasCustomPrompt="1"/>
          </p:nvPr>
        </p:nvSpPr>
        <p:spPr>
          <a:xfrm>
            <a:off x="8470989" y="1994981"/>
            <a:ext cx="2986749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000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390825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- Xi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9447" y="1672160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74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e text 23">
            <a:extLst>
              <a:ext uri="{FF2B5EF4-FFF2-40B4-BE49-F238E27FC236}">
                <a16:creationId xmlns:a16="http://schemas.microsoft.com/office/drawing/2014/main" id="{289682BE-7CC8-214E-B5D3-700D238E17C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79448" y="2335224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7" name="Contenidor de text 23">
            <a:extLst>
              <a:ext uri="{FF2B5EF4-FFF2-40B4-BE49-F238E27FC236}">
                <a16:creationId xmlns:a16="http://schemas.microsoft.com/office/drawing/2014/main" id="{1AF9F441-F84B-BD75-4E91-72A88DC154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9448" y="3908229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5B8E0553-DCD1-36A8-C709-89DADDE145B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591575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0" name="Contenidor de text 23">
            <a:extLst>
              <a:ext uri="{FF2B5EF4-FFF2-40B4-BE49-F238E27FC236}">
                <a16:creationId xmlns:a16="http://schemas.microsoft.com/office/drawing/2014/main" id="{54733E19-F0D8-93B1-69DE-8515122829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79447" y="4571293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11" name="Contenidor de text 23">
            <a:extLst>
              <a:ext uri="{FF2B5EF4-FFF2-40B4-BE49-F238E27FC236}">
                <a16:creationId xmlns:a16="http://schemas.microsoft.com/office/drawing/2014/main" id="{874B48FE-822A-6916-D6C2-5CBBDB195BD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5486" y="1672160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12" name="Contenidor de text 3">
            <a:extLst>
              <a:ext uri="{FF2B5EF4-FFF2-40B4-BE49-F238E27FC236}">
                <a16:creationId xmlns:a16="http://schemas.microsoft.com/office/drawing/2014/main" id="{446F761A-CA92-E33F-D0A0-051ABC93AA7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17613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3" name="Contenidor de text 23">
            <a:extLst>
              <a:ext uri="{FF2B5EF4-FFF2-40B4-BE49-F238E27FC236}">
                <a16:creationId xmlns:a16="http://schemas.microsoft.com/office/drawing/2014/main" id="{5A2ACF98-60BC-73F1-82F3-A97B9693DF0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505485" y="2335224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14" name="Contenidor de text 23">
            <a:extLst>
              <a:ext uri="{FF2B5EF4-FFF2-40B4-BE49-F238E27FC236}">
                <a16:creationId xmlns:a16="http://schemas.microsoft.com/office/drawing/2014/main" id="{46DED709-11FD-47D4-B285-8DB81B10C9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05485" y="3908229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16" name="Contenidor de text 3">
            <a:extLst>
              <a:ext uri="{FF2B5EF4-FFF2-40B4-BE49-F238E27FC236}">
                <a16:creationId xmlns:a16="http://schemas.microsoft.com/office/drawing/2014/main" id="{E5460FF3-469B-F7B4-CE65-580138747A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17612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8" name="Contenidor de text 23">
            <a:extLst>
              <a:ext uri="{FF2B5EF4-FFF2-40B4-BE49-F238E27FC236}">
                <a16:creationId xmlns:a16="http://schemas.microsoft.com/office/drawing/2014/main" id="{E96D9D76-20C7-0CAE-8EAF-9267DF8EC0B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505485" y="4571293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2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16815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3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9150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9150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8096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096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6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7638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7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7638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987306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- 4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36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236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99855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1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99855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2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4474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 baseline="0"/>
            </a:lvl1pPr>
          </a:lstStyle>
          <a:p>
            <a:pPr lvl="0"/>
            <a:r>
              <a:rPr lang="ca-ES" dirty="0"/>
              <a:t>Feu clic per editar els estils del text del patró.</a:t>
            </a:r>
          </a:p>
          <a:p>
            <a:pPr lvl="0"/>
            <a:r>
              <a:rPr lang="ca-ES" dirty="0"/>
              <a:t>Empleneu de vermell el número en la diapositiva en la que expliqueu aquest pas.</a:t>
            </a:r>
          </a:p>
        </p:txBody>
      </p:sp>
      <p:sp>
        <p:nvSpPr>
          <p:cNvPr id="23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4474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8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89093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9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093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1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2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73524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Diapositiva de títol imatge fons i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12192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1996888"/>
            <a:ext cx="10072932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2682571"/>
            <a:ext cx="10072932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239969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790438-7B60-2A3D-BE76-25C41772B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23" y="5996059"/>
            <a:ext cx="3622868" cy="4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8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- Tancament 2 logo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90836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Adreça web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3" y="3860221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 dirty="0"/>
              <a:t>Departament de Salut</a:t>
            </a:r>
            <a:br>
              <a:rPr lang="ca-ES" dirty="0"/>
            </a:br>
            <a:r>
              <a:rPr lang="ca-ES" dirty="0"/>
              <a:t>Organisme</a:t>
            </a:r>
          </a:p>
        </p:txBody>
      </p:sp>
      <p:sp>
        <p:nvSpPr>
          <p:cNvPr id="11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9753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Correu electrònic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2FF675-EED9-A3A2-1416-7036CBEE6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84" y="2746694"/>
            <a:ext cx="5621545" cy="7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0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19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3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9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7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4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16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88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45E15-2A94-1F42-9FE3-8661633F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45ED7-918B-6D49-9B3C-38E17191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C827206-06CC-CA40-A894-173A93E8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1"/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7A864F70-B1E6-614C-AC73-9566AB43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1"/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BB26F28-414F-6444-993D-AC8CC07A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1"/>
            <a:fld id="{54099293-DCA4-574C-9BF1-3BD90BE7A709}" type="slidenum">
              <a:rPr lang="es-ES" smtClean="0"/>
              <a:pPr defTabSz="457161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14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4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2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67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5BAC2-6104-186E-ABD8-14D9AB35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D766C4-F4E6-3725-308B-4EC7CB222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EA2E9-6BAC-B394-30BC-7618E4EF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A293D-D856-690C-94E9-B835B2C2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774C2-F3A2-E930-780F-F1960CD3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5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131C6-A38D-BED3-D657-67309C79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539D0-DD02-C5D0-A58E-32C75AD5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A4EC50-0AFB-42A5-C591-49F498E8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11CF1-C0AE-5A88-6F14-6DAC16F5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20C22-4433-8CE9-BE0E-6D08DEE7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6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86CB9-0C40-0429-F624-AE23D1E1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E5D4F2-340E-0EBC-4F39-B9019749E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B7FB5E-5686-ECF9-2054-0FF11385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F026B-A28B-0960-CB7B-9F39126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9B22A-1634-0928-1D85-1932F7B1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00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FBAE-E0EF-E900-B7D7-D4FA0BE3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5F592-2C49-298D-454E-CEFAEF11C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C718EF-B749-1603-A98D-606CB0362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90FC-4B73-2159-E333-7AEF4924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D919A-D2CC-0D96-2E45-4332988C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7B90A1-3D18-86F2-BF00-5173662F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699F1-B3C2-E880-E352-C60975F6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F4C865-F021-1994-BFD6-3A1E81C47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8789D7-3688-0687-8FFD-B008ADB16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CF039E-5067-0E1C-53AB-254FD3BDA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AD739-4CB9-FD63-0E47-DF9C22F81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8B0981-6EB0-12C6-1F4D-DF2CFBDC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17EACC-39C0-DABC-43BD-471B267F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EB0128-BEF6-24E6-6A07-FEA016B9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6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5E41F-6AF4-1D9D-0B91-F5C7990B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50432D-F578-F405-7391-2EE53620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77F7C4-FB96-48F6-3883-6462DBF6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52C52-38F8-60C7-C139-81AD5117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6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BF708C-CE0D-2ACB-3860-49BF3E16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267712-2A39-D768-C35D-3D944D34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425249-7379-EEF3-A3DD-2B5753F9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586405"/>
            <a:endParaRPr lang="ca-ES">
              <a:solidFill>
                <a:srgbClr val="000000"/>
              </a:solidFill>
            </a:endParaRPr>
          </a:p>
        </p:txBody>
      </p:sp>
      <p:sp>
        <p:nvSpPr>
          <p:cNvPr id="248" name="Google Shape;248;p15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586405"/>
            <a:endParaRPr lang="ca-ES">
              <a:solidFill>
                <a:srgbClr val="000000"/>
              </a:solidFill>
            </a:endParaRPr>
          </a:p>
        </p:txBody>
      </p:sp>
      <p:sp>
        <p:nvSpPr>
          <p:cNvPr id="249" name="Google Shape;249;p15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586405"/>
            <a:fld id="{00000000-1234-1234-1234-123412341234}" type="slidenum">
              <a:rPr lang="ca-ES" smtClean="0"/>
              <a:pPr defTabSz="586405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2196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5A293-1A18-D90A-651A-2FE106F7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5D386-88AC-F412-9FBE-ADEF753F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756259-30F9-D243-B669-0188DFACC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E4A98A-FD63-C0AD-8C56-B53C286F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010486-8F2B-ACE0-C2D7-1BB22731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9ABF9F-2BBD-0FC6-025E-9863B242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F0B3-CDD8-9540-59C3-E35946C5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A5756E-FD53-7539-12FD-2FE1E9780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6EC0D-D779-676E-2E8A-C104D0FF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E08B72-6762-03AF-889B-7679E084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16AC62-0025-A81C-A501-410AE9C9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DDA75-95BD-E163-3CBD-10488638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3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72997-BD5E-76E6-14E2-E10C0221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C09CAB-F306-ABA0-9B96-14E38CCD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814F67-0E34-A8A9-DED1-627AD004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CC28A-5C6C-083C-1AC3-668FCEDF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74C8B-C677-AF46-07A9-8ADC08B5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6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1DA8F6-0E47-C968-205C-BBBFE3D31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715D17-AA77-AAB1-7F16-3097F792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89EB0-834E-DB4A-44FB-12249540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C1A0C-EFF8-927E-C2FD-80C7EF6F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B1272-99B1-976E-2B73-820D8BFD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8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60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4146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4" r:id="rId2"/>
    <p:sldLayoutId id="2147483706" r:id="rId3"/>
    <p:sldLayoutId id="2147483719" r:id="rId4"/>
    <p:sldLayoutId id="2147483720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‹Nº›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698" r:id="rId3"/>
    <p:sldLayoutId id="2147483686" r:id="rId4"/>
    <p:sldLayoutId id="2147483713" r:id="rId5"/>
    <p:sldLayoutId id="2147483714" r:id="rId6"/>
    <p:sldLayoutId id="2147483688" r:id="rId7"/>
    <p:sldLayoutId id="2147483662" r:id="rId8"/>
    <p:sldLayoutId id="2147483666" r:id="rId9"/>
    <p:sldLayoutId id="2147483663" r:id="rId10"/>
    <p:sldLayoutId id="2147483668" r:id="rId11"/>
    <p:sldLayoutId id="2147483669" r:id="rId12"/>
    <p:sldLayoutId id="2147483695" r:id="rId13"/>
    <p:sldLayoutId id="2147483696" r:id="rId14"/>
    <p:sldLayoutId id="2147483722" r:id="rId15"/>
    <p:sldLayoutId id="2147483724" r:id="rId16"/>
    <p:sldLayoutId id="2147483725" r:id="rId17"/>
    <p:sldLayoutId id="214748373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24DEF-01F1-D6A7-E269-E20F8B77A30D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E28FE1-2B94-8E1F-B9FF-80F93EC403CB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‹Nº›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9D511E-B694-2DCF-FE48-722408B85E2F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66AE73A-31EB-A167-6E84-7D5300BE35E4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‹Nº›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FBAEE2-F948-7F60-1419-D7ADDBFF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1A37D4-BF8F-6076-4F40-AD684DC8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FF8FD-B4FE-3644-394D-0ED26CBA7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2CCD-630C-4B71-A6B2-EACF4D1A2F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F4A15-0D23-26FB-5B13-C4BFBB476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AEDDF-9567-7777-D834-A6791550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090A-8593-486E-BAA3-F403DC387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chart" Target="../charts/chart1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drogues.gencat.cat/ca/professionals/observatori/indicadors-epidemiologics/inicis-de-tractament/" TargetMode="Externa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19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hyperlink" Target="https://drogues.gencat.cat/web/.content/minisite/drogues/professionals/reduccio_danys/informes/REDAN_Informe_2019_def.pdf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994AA-9083-7AB9-23EB-9C53F5BCD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Elimination</a:t>
            </a: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4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hepatitis C in </a:t>
            </a:r>
            <a:r>
              <a:rPr lang="es-ES" sz="4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Catalonia</a:t>
            </a:r>
            <a:br>
              <a:rPr lang="es-E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S" sz="4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Spain</a:t>
            </a:r>
            <a:br>
              <a:rPr lang="es-ES" sz="4400" dirty="0"/>
            </a:br>
            <a:endParaRPr lang="en-US" sz="44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4E51E-2BD0-37C1-5504-C57F22603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Dra. María Buti. </a:t>
            </a:r>
          </a:p>
          <a:p>
            <a:r>
              <a:rPr lang="es-ES" b="1" dirty="0" err="1"/>
              <a:t>Liver</a:t>
            </a:r>
            <a:r>
              <a:rPr lang="es-ES" b="1" dirty="0"/>
              <a:t> </a:t>
            </a:r>
            <a:r>
              <a:rPr lang="es-ES" b="1" dirty="0" err="1"/>
              <a:t>Unit</a:t>
            </a:r>
            <a:endParaRPr lang="es-ES" b="1" dirty="0"/>
          </a:p>
          <a:p>
            <a:r>
              <a:rPr lang="es-ES" b="1" dirty="0"/>
              <a:t>Hospital Universitario Vall </a:t>
            </a:r>
            <a:r>
              <a:rPr lang="es-ES" b="1" dirty="0" err="1"/>
              <a:t>d'Hebron</a:t>
            </a:r>
            <a:r>
              <a:rPr lang="es-ES" b="1" dirty="0"/>
              <a:t>. </a:t>
            </a:r>
            <a:r>
              <a:rPr lang="es-ES" b="1" dirty="0" err="1"/>
              <a:t>Barcelona.Spain</a:t>
            </a:r>
            <a:endParaRPr lang="en-US" b="1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9C44637-4EC7-D5A7-FAB6-636166BF6747}"/>
              </a:ext>
            </a:extLst>
          </p:cNvPr>
          <p:cNvGrpSpPr/>
          <p:nvPr/>
        </p:nvGrpSpPr>
        <p:grpSpPr>
          <a:xfrm>
            <a:off x="2264265" y="5409212"/>
            <a:ext cx="7694244" cy="691418"/>
            <a:chOff x="899592" y="3912920"/>
            <a:chExt cx="7694244" cy="691418"/>
          </a:xfrm>
        </p:grpSpPr>
        <p:pic>
          <p:nvPicPr>
            <p:cNvPr id="5" name="Google Shape;157;p1" descr="D:\Users\mmriveir\Desktop\índice.png">
              <a:extLst>
                <a:ext uri="{FF2B5EF4-FFF2-40B4-BE49-F238E27FC236}">
                  <a16:creationId xmlns:a16="http://schemas.microsoft.com/office/drawing/2014/main" id="{6C848171-9CA6-3B46-E1D1-7BD3BFF170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1880" y="3912920"/>
              <a:ext cx="2264937" cy="69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Archivo:Logo uab.png - Wikipedia, la enciclopedia libre">
              <a:extLst>
                <a:ext uri="{FF2B5EF4-FFF2-40B4-BE49-F238E27FC236}">
                  <a16:creationId xmlns:a16="http://schemas.microsoft.com/office/drawing/2014/main" id="{ED08B63D-C483-DAFC-4703-4BBCF8123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947951"/>
              <a:ext cx="1748035" cy="65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2">
              <a:extLst>
                <a:ext uri="{FF2B5EF4-FFF2-40B4-BE49-F238E27FC236}">
                  <a16:creationId xmlns:a16="http://schemas.microsoft.com/office/drawing/2014/main" id="{720AFD32-BA76-64A5-F5D5-DCB686876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57" t="13968" r="67947" b="76762"/>
            <a:stretch/>
          </p:blipFill>
          <p:spPr>
            <a:xfrm>
              <a:off x="6444208" y="3989788"/>
              <a:ext cx="2149628" cy="572712"/>
            </a:xfrm>
            <a:prstGeom prst="rect">
              <a:avLst/>
            </a:prstGeom>
          </p:spPr>
        </p:pic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1B522B7-51EB-9086-89E8-DC42C33F7AD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406934"/>
          <a:ext cx="10515600" cy="3657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4559064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239306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02733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485864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1D4678BF-87E6-7A1E-424E-C5FDFAB5A13B}"/>
              </a:ext>
            </a:extLst>
          </p:cNvPr>
          <p:cNvSpPr txBox="1">
            <a:spLocks/>
          </p:cNvSpPr>
          <p:nvPr/>
        </p:nvSpPr>
        <p:spPr>
          <a:xfrm>
            <a:off x="609600" y="721453"/>
            <a:ext cx="10972800" cy="1182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62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29"/>
          </p:nvPr>
        </p:nvSpPr>
        <p:spPr>
          <a:xfrm>
            <a:off x="633633" y="1231027"/>
            <a:ext cx="10791522" cy="344488"/>
          </a:xfrm>
        </p:spPr>
        <p:txBody>
          <a:bodyPr lIns="0" tIns="0" rIns="0" bIns="0" anchor="t"/>
          <a:lstStyle/>
          <a:p>
            <a:pPr algn="ctr"/>
            <a:r>
              <a:rPr lang="ca-ES" sz="2800" dirty="0"/>
              <a:t>Hepatitis C</a:t>
            </a:r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698976" y="330114"/>
            <a:ext cx="10759576" cy="428232"/>
          </a:xfrm>
        </p:spPr>
        <p:txBody>
          <a:bodyPr lIns="0" tIns="0" rIns="0" bIns="0" anchor="t"/>
          <a:lstStyle/>
          <a:p>
            <a:pPr algn="ctr"/>
            <a:r>
              <a:rPr lang="en-US" dirty="0"/>
              <a:t>The challenges posed by HVs from a public health perspective</a:t>
            </a:r>
            <a:endParaRPr lang="ca-ES" dirty="0"/>
          </a:p>
        </p:txBody>
      </p:sp>
      <p:sp>
        <p:nvSpPr>
          <p:cNvPr id="9" name="Rectangle 8" title="Fons gris"/>
          <p:cNvSpPr/>
          <p:nvPr/>
        </p:nvSpPr>
        <p:spPr>
          <a:xfrm>
            <a:off x="71098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0" name="Rectangle 9" title="Fons gris"/>
          <p:cNvSpPr/>
          <p:nvPr/>
        </p:nvSpPr>
        <p:spPr>
          <a:xfrm>
            <a:off x="3490018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1" name="Rectangle 10" title="Fons gris"/>
          <p:cNvSpPr/>
          <p:nvPr/>
        </p:nvSpPr>
        <p:spPr>
          <a:xfrm>
            <a:off x="629204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2" name="Rectangle 11" title="Fons gris"/>
          <p:cNvSpPr/>
          <p:nvPr/>
        </p:nvSpPr>
        <p:spPr>
          <a:xfrm>
            <a:off x="904211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3" name="Contenidor de text 49"/>
          <p:cNvSpPr>
            <a:spLocks noGrp="1"/>
          </p:cNvSpPr>
          <p:nvPr>
            <p:ph type="body" sz="quarter" idx="4294967295"/>
          </p:nvPr>
        </p:nvSpPr>
        <p:spPr>
          <a:xfrm>
            <a:off x="1021103" y="3153543"/>
            <a:ext cx="2118360" cy="26226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1700" b="1" dirty="0"/>
              <a:t>Undiagnosed infected </a:t>
            </a:r>
            <a:r>
              <a:rPr lang="en-US" sz="1700" dirty="0"/>
              <a:t>people and </a:t>
            </a:r>
            <a:r>
              <a:rPr lang="en-US" sz="1700" dirty="0">
                <a:solidFill>
                  <a:srgbClr val="0070C0"/>
                </a:solidFill>
              </a:rPr>
              <a:t>hidden cases </a:t>
            </a:r>
            <a:r>
              <a:rPr lang="en-US" sz="1700" dirty="0"/>
              <a:t>with diagnoses or biological markers (</a:t>
            </a:r>
            <a:r>
              <a:rPr lang="en-US" sz="1700" dirty="0" err="1"/>
              <a:t>serologies</a:t>
            </a:r>
            <a:r>
              <a:rPr lang="en-US" sz="1700" dirty="0"/>
              <a:t> and viremias) </a:t>
            </a:r>
            <a:r>
              <a:rPr lang="en-US" sz="1700" b="1" dirty="0"/>
              <a:t>without treatment</a:t>
            </a:r>
            <a:endParaRPr lang="ca-ES" sz="1700" b="1" dirty="0">
              <a:solidFill>
                <a:srgbClr val="333333"/>
              </a:solidFill>
            </a:endParaRPr>
          </a:p>
        </p:txBody>
      </p:sp>
      <p:sp>
        <p:nvSpPr>
          <p:cNvPr id="15" name="Contenidor de text 51"/>
          <p:cNvSpPr>
            <a:spLocks noGrp="1"/>
          </p:cNvSpPr>
          <p:nvPr>
            <p:ph type="body" sz="quarter" idx="4294967295"/>
          </p:nvPr>
        </p:nvSpPr>
        <p:spPr>
          <a:xfrm>
            <a:off x="3529714" y="3213397"/>
            <a:ext cx="2499680" cy="21846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incidence </a:t>
            </a:r>
            <a:r>
              <a:rPr lang="en-US" dirty="0"/>
              <a:t>focused on </a:t>
            </a:r>
            <a:r>
              <a:rPr lang="en-US" b="1" dirty="0"/>
              <a:t>people who inject drugs</a:t>
            </a:r>
            <a:endParaRPr lang="ca-ES" b="1" dirty="0"/>
          </a:p>
        </p:txBody>
      </p:sp>
      <p:sp>
        <p:nvSpPr>
          <p:cNvPr id="17" name="Contenidor de text 53"/>
          <p:cNvSpPr>
            <a:spLocks noGrp="1"/>
          </p:cNvSpPr>
          <p:nvPr>
            <p:ph type="body" sz="quarter" idx="4294967295"/>
          </p:nvPr>
        </p:nvSpPr>
        <p:spPr>
          <a:xfrm>
            <a:off x="6461235" y="3168561"/>
            <a:ext cx="2313439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Migrant people </a:t>
            </a:r>
            <a:r>
              <a:rPr lang="en-US" dirty="0"/>
              <a:t>born in countries with </a:t>
            </a:r>
            <a:r>
              <a:rPr lang="en-US" b="1" dirty="0"/>
              <a:t>medium or high prevalence</a:t>
            </a:r>
            <a:endParaRPr lang="ca-ES" b="1" dirty="0"/>
          </a:p>
        </p:txBody>
      </p:sp>
      <p:sp>
        <p:nvSpPr>
          <p:cNvPr id="19" name="Contenidor de text 55"/>
          <p:cNvSpPr>
            <a:spLocks noGrp="1"/>
          </p:cNvSpPr>
          <p:nvPr>
            <p:ph type="body" sz="quarter" idx="4294967295"/>
          </p:nvPr>
        </p:nvSpPr>
        <p:spPr>
          <a:xfrm>
            <a:off x="9193158" y="3126641"/>
            <a:ext cx="2265394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prevalence in prisons </a:t>
            </a:r>
            <a:r>
              <a:rPr lang="en-US" dirty="0"/>
              <a:t>due to concentration of people with risk factors</a:t>
            </a:r>
            <a:endParaRPr lang="ca-ES" dirty="0"/>
          </a:p>
        </p:txBody>
      </p:sp>
      <p:sp>
        <p:nvSpPr>
          <p:cNvPr id="21" name="Oval 20" title="Número"/>
          <p:cNvSpPr/>
          <p:nvPr/>
        </p:nvSpPr>
        <p:spPr>
          <a:xfrm>
            <a:off x="1525036" y="2062034"/>
            <a:ext cx="877841" cy="87280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3" name="Oval 22" title="Número"/>
          <p:cNvSpPr/>
          <p:nvPr/>
        </p:nvSpPr>
        <p:spPr>
          <a:xfrm>
            <a:off x="4268460" y="2055645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4268459" y="2191432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D3333"/>
                </a:solidFill>
              </a:rPr>
              <a:t>2</a:t>
            </a:r>
          </a:p>
        </p:txBody>
      </p:sp>
      <p:sp>
        <p:nvSpPr>
          <p:cNvPr id="25" name="Oval 24" title="Número"/>
          <p:cNvSpPr/>
          <p:nvPr/>
        </p:nvSpPr>
        <p:spPr>
          <a:xfrm>
            <a:off x="7096320" y="2063388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6" name="Contenidor de text 18"/>
          <p:cNvSpPr txBox="1">
            <a:spLocks/>
          </p:cNvSpPr>
          <p:nvPr/>
        </p:nvSpPr>
        <p:spPr>
          <a:xfrm>
            <a:off x="7096319" y="2199175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Oval 26" title="Número"/>
          <p:cNvSpPr/>
          <p:nvPr/>
        </p:nvSpPr>
        <p:spPr>
          <a:xfrm>
            <a:off x="9839744" y="2062034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8" name="Contenidor de text 18"/>
          <p:cNvSpPr txBox="1">
            <a:spLocks/>
          </p:cNvSpPr>
          <p:nvPr/>
        </p:nvSpPr>
        <p:spPr>
          <a:xfrm>
            <a:off x="9839743" y="2197821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D3333"/>
                </a:solidFill>
              </a:rPr>
              <a:t>4</a:t>
            </a:r>
          </a:p>
        </p:txBody>
      </p:sp>
      <p:sp>
        <p:nvSpPr>
          <p:cNvPr id="30" name="Rectangle arrodonit 29"/>
          <p:cNvSpPr/>
          <p:nvPr/>
        </p:nvSpPr>
        <p:spPr>
          <a:xfrm>
            <a:off x="6520308" y="5729698"/>
            <a:ext cx="1400377" cy="20944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rgbClr val="C00000"/>
                </a:solidFill>
              </a:rPr>
              <a:t>Migrant </a:t>
            </a:r>
            <a:r>
              <a:rPr lang="ca-ES" sz="1000" dirty="0" err="1">
                <a:solidFill>
                  <a:srgbClr val="C00000"/>
                </a:solidFill>
              </a:rPr>
              <a:t>population</a:t>
            </a:r>
            <a:endParaRPr lang="ca-ES" sz="1000" dirty="0">
              <a:solidFill>
                <a:srgbClr val="C00000"/>
              </a:solidFill>
            </a:endParaRPr>
          </a:p>
        </p:txBody>
      </p:sp>
      <p:sp>
        <p:nvSpPr>
          <p:cNvPr id="31" name="Rectangle arrodonit 30"/>
          <p:cNvSpPr/>
          <p:nvPr/>
        </p:nvSpPr>
        <p:spPr>
          <a:xfrm>
            <a:off x="9322848" y="5729697"/>
            <a:ext cx="1749012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 err="1">
                <a:solidFill>
                  <a:srgbClr val="C00000"/>
                </a:solidFill>
              </a:rPr>
              <a:t>Prison</a:t>
            </a:r>
            <a:r>
              <a:rPr lang="ca-ES" sz="1000" dirty="0">
                <a:solidFill>
                  <a:srgbClr val="C00000"/>
                </a:solidFill>
              </a:rPr>
              <a:t> </a:t>
            </a:r>
            <a:r>
              <a:rPr lang="ca-ES" sz="1000" dirty="0" err="1">
                <a:solidFill>
                  <a:srgbClr val="C00000"/>
                </a:solidFill>
              </a:rPr>
              <a:t>inmates</a:t>
            </a:r>
            <a:endParaRPr lang="ca-ES" sz="1000" dirty="0">
              <a:solidFill>
                <a:srgbClr val="C00000"/>
              </a:solidFill>
            </a:endParaRPr>
          </a:p>
        </p:txBody>
      </p:sp>
      <p:sp>
        <p:nvSpPr>
          <p:cNvPr id="32" name="Rectangle arrodonit 31"/>
          <p:cNvSpPr/>
          <p:nvPr/>
        </p:nvSpPr>
        <p:spPr>
          <a:xfrm>
            <a:off x="938991" y="5729697"/>
            <a:ext cx="1410006" cy="209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rgbClr val="C00000"/>
                </a:solidFill>
              </a:rPr>
              <a:t>General </a:t>
            </a:r>
            <a:r>
              <a:rPr lang="ca-ES" sz="1000" dirty="0" err="1">
                <a:solidFill>
                  <a:srgbClr val="C00000"/>
                </a:solidFill>
              </a:rPr>
              <a:t>population</a:t>
            </a:r>
            <a:endParaRPr lang="ca-ES" sz="1000" dirty="0">
              <a:solidFill>
                <a:srgbClr val="C00000"/>
              </a:solidFill>
            </a:endParaRPr>
          </a:p>
        </p:txBody>
      </p:sp>
      <p:pic>
        <p:nvPicPr>
          <p:cNvPr id="33" name="Imatge 47">
            <a:hlinkClick r:id="rId2" action="ppaction://hlinksldjump"/>
            <a:extLst>
              <a:ext uri="{FF2B5EF4-FFF2-40B4-BE49-F238E27FC236}">
                <a16:creationId xmlns:a16="http://schemas.microsoft.com/office/drawing/2014/main" id="{85DB26CF-D394-6BA0-3A3B-BB03B0AF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7" y="5629930"/>
            <a:ext cx="753007" cy="736349"/>
          </a:xfrm>
          <a:prstGeom prst="rect">
            <a:avLst/>
          </a:prstGeom>
          <a:effectLst/>
        </p:spPr>
      </p:pic>
      <p:sp>
        <p:nvSpPr>
          <p:cNvPr id="34" name="Rectangle 33"/>
          <p:cNvSpPr/>
          <p:nvPr/>
        </p:nvSpPr>
        <p:spPr>
          <a:xfrm>
            <a:off x="1756130" y="22440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Rectangle arrodonit 35"/>
          <p:cNvSpPr/>
          <p:nvPr/>
        </p:nvSpPr>
        <p:spPr>
          <a:xfrm>
            <a:off x="3574307" y="5718406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rgbClr val="C00000"/>
                </a:solidFill>
              </a:rPr>
              <a:t>PWID</a:t>
            </a:r>
          </a:p>
        </p:txBody>
      </p:sp>
      <p:pic>
        <p:nvPicPr>
          <p:cNvPr id="37" name="Imatge 36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31" y="5629930"/>
            <a:ext cx="720323" cy="705316"/>
          </a:xfrm>
          <a:prstGeom prst="rect">
            <a:avLst/>
          </a:prstGeom>
        </p:spPr>
      </p:pic>
      <p:pic>
        <p:nvPicPr>
          <p:cNvPr id="38" name="Imatge 37">
            <a:hlinkClick r:id="" action="ppaction://noaction"/>
            <a:extLst>
              <a:ext uri="{FF2B5EF4-FFF2-40B4-BE49-F238E27FC236}">
                <a16:creationId xmlns:a16="http://schemas.microsoft.com/office/drawing/2014/main" id="{0D6CAEFA-92E5-E886-B77F-F4FE8E77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534" y="5686764"/>
            <a:ext cx="763526" cy="749989"/>
          </a:xfrm>
          <a:prstGeom prst="rect">
            <a:avLst/>
          </a:prstGeom>
        </p:spPr>
      </p:pic>
      <p:pic>
        <p:nvPicPr>
          <p:cNvPr id="39" name="Imatge 38">
            <a:hlinkClick r:id="" action="ppaction://noaction"/>
            <a:extLst>
              <a:ext uri="{FF2B5EF4-FFF2-40B4-BE49-F238E27FC236}">
                <a16:creationId xmlns:a16="http://schemas.microsoft.com/office/drawing/2014/main" id="{CF7A9799-B1A3-D70C-46FA-748559A18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319" y="5650843"/>
            <a:ext cx="779393" cy="7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7E1208-0481-1DC9-1CEC-BEE115BFA2DF}"/>
              </a:ext>
            </a:extLst>
          </p:cNvPr>
          <p:cNvSpPr/>
          <p:nvPr/>
        </p:nvSpPr>
        <p:spPr bwMode="auto">
          <a:xfrm>
            <a:off x="646476" y="1897115"/>
            <a:ext cx="4324917" cy="451892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640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1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4" charset="0"/>
              <a:ea typeface="+mn-ea"/>
              <a:cs typeface="+mn-cs"/>
            </a:endParaRPr>
          </a:p>
        </p:txBody>
      </p:sp>
      <p:sp>
        <p:nvSpPr>
          <p:cNvPr id="17" name="Marcador de contenido 4">
            <a:extLst>
              <a:ext uri="{FF2B5EF4-FFF2-40B4-BE49-F238E27FC236}">
                <a16:creationId xmlns:a16="http://schemas.microsoft.com/office/drawing/2014/main" id="{3698AF56-7686-4A54-B4D5-1962395758F3}"/>
              </a:ext>
            </a:extLst>
          </p:cNvPr>
          <p:cNvSpPr txBox="1">
            <a:spLocks/>
          </p:cNvSpPr>
          <p:nvPr/>
        </p:nvSpPr>
        <p:spPr>
          <a:xfrm>
            <a:off x="5269130" y="2437738"/>
            <a:ext cx="5977991" cy="2277547"/>
          </a:xfrm>
          <a:prstGeom prst="rect">
            <a:avLst/>
          </a:prstGeom>
        </p:spPr>
        <p:txBody>
          <a:bodyPr vert="horz" wrap="square" lIns="121919" tIns="60960" rIns="121919" bIns="60960" rtlCol="0" anchor="t">
            <a:spAutoFit/>
          </a:bodyPr>
          <a:lstStyle/>
          <a:p>
            <a:pPr marL="342265" lvl="0" indent="-342265" defTabSz="1219066">
              <a:spcBef>
                <a:spcPts val="834"/>
              </a:spcBef>
              <a:spcAft>
                <a:spcPts val="834"/>
              </a:spcAft>
              <a:buClr>
                <a:srgbClr val="E6C950"/>
              </a:buClr>
              <a:buFont typeface="Wingdings" panose="05000000000000000000" pitchFamily="2" charset="2"/>
              <a:buChar char="§"/>
              <a:defRPr/>
            </a:pPr>
            <a:r>
              <a:rPr lang="ca-ES" sz="2000" b="1" dirty="0">
                <a:solidFill>
                  <a:prstClr val="black"/>
                </a:solidFill>
                <a:cs typeface="Arial"/>
              </a:rPr>
              <a:t>Reflex Test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implemented</a:t>
            </a:r>
            <a:r>
              <a:rPr lang="ca-ES" sz="2000" dirty="0">
                <a:solidFill>
                  <a:prstClr val="black"/>
                </a:solidFill>
                <a:cs typeface="Arial"/>
              </a:rPr>
              <a:t>:</a:t>
            </a:r>
          </a:p>
          <a:p>
            <a:pPr marL="799465" lvl="1" indent="-342265" defTabSz="1219066">
              <a:spcBef>
                <a:spcPts val="834"/>
              </a:spcBef>
              <a:spcAft>
                <a:spcPts val="834"/>
              </a:spcAft>
              <a:buClr>
                <a:srgbClr val="E6C950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 err="1">
                <a:solidFill>
                  <a:prstClr val="black"/>
                </a:solidFill>
                <a:cs typeface="Arial"/>
              </a:rPr>
              <a:t>Anti</a:t>
            </a:r>
            <a:r>
              <a:rPr lang="ca-ES" sz="2000" dirty="0">
                <a:solidFill>
                  <a:prstClr val="black"/>
                </a:solidFill>
                <a:cs typeface="Arial"/>
              </a:rPr>
              <a:t>-HCV reflex test + reflex </a:t>
            </a:r>
            <a:r>
              <a:rPr lang="ca-ES" sz="2000" dirty="0" err="1">
                <a:solidFill>
                  <a:prstClr val="black"/>
                </a:solidFill>
                <a:cs typeface="Arial"/>
              </a:rPr>
              <a:t>viremia</a:t>
            </a:r>
            <a:r>
              <a:rPr lang="ca-ES" sz="2000" dirty="0">
                <a:solidFill>
                  <a:prstClr val="black"/>
                </a:solidFill>
                <a:cs typeface="Arial"/>
              </a:rPr>
              <a:t> </a:t>
            </a:r>
            <a:r>
              <a:rPr lang="ca-ES" sz="2000" dirty="0" err="1">
                <a:solidFill>
                  <a:prstClr val="black"/>
                </a:solidFill>
                <a:cs typeface="Arial"/>
              </a:rPr>
              <a:t>with</a:t>
            </a:r>
            <a:r>
              <a:rPr lang="ca-ES" sz="2000" dirty="0">
                <a:solidFill>
                  <a:prstClr val="black"/>
                </a:solidFill>
                <a:cs typeface="Arial"/>
              </a:rPr>
              <a:t> fibrosis </a:t>
            </a:r>
            <a:r>
              <a:rPr lang="ca-ES" sz="2000" dirty="0" err="1">
                <a:solidFill>
                  <a:prstClr val="black"/>
                </a:solidFill>
                <a:cs typeface="Arial"/>
              </a:rPr>
              <a:t>scores</a:t>
            </a:r>
            <a:r>
              <a:rPr lang="ca-ES" sz="2000" dirty="0">
                <a:solidFill>
                  <a:prstClr val="black"/>
                </a:solidFill>
                <a:cs typeface="Arial"/>
              </a:rPr>
              <a:t> (FIB4, APRI, ...)</a:t>
            </a:r>
          </a:p>
          <a:p>
            <a:pPr marL="342265" lvl="0" indent="-342265" defTabSz="1219066">
              <a:spcBef>
                <a:spcPts val="834"/>
              </a:spcBef>
              <a:spcAft>
                <a:spcPts val="834"/>
              </a:spcAft>
              <a:buClr>
                <a:srgbClr val="E6C950"/>
              </a:buClr>
              <a:buFont typeface="Wingdings" panose="05000000000000000000" pitchFamily="2" charset="2"/>
              <a:buChar char="§"/>
              <a:defRPr/>
            </a:pPr>
            <a:r>
              <a:rPr lang="ca-ES" sz="2000" b="1" dirty="0">
                <a:solidFill>
                  <a:prstClr val="black"/>
                </a:solidFill>
                <a:cs typeface="Arial"/>
              </a:rPr>
              <a:t>A GP expert in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every</a:t>
            </a:r>
            <a:r>
              <a:rPr lang="ca-ES" sz="2000" b="1" dirty="0">
                <a:solidFill>
                  <a:prstClr val="black"/>
                </a:solidFill>
                <a:cs typeface="Arial"/>
              </a:rPr>
              <a:t>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Primary</a:t>
            </a:r>
            <a:r>
              <a:rPr lang="ca-ES" sz="2000" b="1" dirty="0">
                <a:solidFill>
                  <a:prstClr val="black"/>
                </a:solidFill>
                <a:cs typeface="Arial"/>
              </a:rPr>
              <a:t>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Care</a:t>
            </a:r>
            <a:r>
              <a:rPr lang="ca-ES" sz="2000" b="1" dirty="0">
                <a:solidFill>
                  <a:prstClr val="black"/>
                </a:solidFill>
                <a:cs typeface="Arial"/>
              </a:rPr>
              <a:t> Centre</a:t>
            </a:r>
          </a:p>
          <a:p>
            <a:pPr marL="342265" lvl="0" indent="-342265" defTabSz="1219066">
              <a:spcBef>
                <a:spcPts val="834"/>
              </a:spcBef>
              <a:spcAft>
                <a:spcPts val="834"/>
              </a:spcAft>
              <a:buClr>
                <a:srgbClr val="E6C950"/>
              </a:buClr>
              <a:buFont typeface="Wingdings" panose="05000000000000000000" pitchFamily="2" charset="2"/>
              <a:buChar char="§"/>
              <a:defRPr/>
            </a:pPr>
            <a:r>
              <a:rPr lang="ca-ES" sz="2000" b="1" dirty="0" err="1">
                <a:solidFill>
                  <a:prstClr val="black"/>
                </a:solidFill>
                <a:cs typeface="Arial"/>
              </a:rPr>
              <a:t>Training</a:t>
            </a:r>
            <a:r>
              <a:rPr lang="ca-ES" sz="2000" b="1" dirty="0">
                <a:solidFill>
                  <a:prstClr val="black"/>
                </a:solidFill>
                <a:cs typeface="Arial"/>
              </a:rPr>
              <a:t> for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GPs</a:t>
            </a:r>
            <a:r>
              <a:rPr lang="ca-ES" sz="2000" b="1" dirty="0">
                <a:solidFill>
                  <a:prstClr val="black"/>
                </a:solidFill>
                <a:cs typeface="Arial"/>
              </a:rPr>
              <a:t>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and</a:t>
            </a:r>
            <a:r>
              <a:rPr lang="ca-ES" sz="2000" b="1" dirty="0">
                <a:solidFill>
                  <a:prstClr val="black"/>
                </a:solidFill>
                <a:cs typeface="Arial"/>
              </a:rPr>
              <a:t> </a:t>
            </a:r>
            <a:r>
              <a:rPr lang="ca-ES" sz="2000" b="1" dirty="0" err="1">
                <a:solidFill>
                  <a:prstClr val="black"/>
                </a:solidFill>
                <a:cs typeface="Arial"/>
              </a:rPr>
              <a:t>Nurses</a:t>
            </a:r>
            <a:endParaRPr lang="ca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B5097-D645-C2FF-09F1-67CB993BDEB6}"/>
              </a:ext>
            </a:extLst>
          </p:cNvPr>
          <p:cNvSpPr txBox="1"/>
          <p:nvPr/>
        </p:nvSpPr>
        <p:spPr>
          <a:xfrm>
            <a:off x="689819" y="1897115"/>
            <a:ext cx="4281574" cy="4359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066"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defRPr/>
            </a:pPr>
            <a:r>
              <a:rPr lang="en-US" sz="179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of screening for risk conditions</a:t>
            </a:r>
            <a:endParaRPr kumimoji="0" lang="ca-ES" sz="17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kumimoji="0" lang="ca-ES" sz="17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kumimoji="0" lang="ca-ES" sz="17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kumimoji="0" lang="ca-ES" sz="17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kumimoji="0" lang="ca-ES" sz="17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kumimoji="0" lang="ca-ES" sz="17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lang="ca-E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066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buSzTx/>
              <a:buFontTx/>
              <a:buNone/>
              <a:tabLst/>
              <a:defRPr/>
            </a:pPr>
            <a:endParaRPr kumimoji="0" lang="ca-ES" sz="153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1219066">
              <a:spcBef>
                <a:spcPts val="385"/>
              </a:spcBef>
              <a:spcAft>
                <a:spcPts val="800"/>
              </a:spcAft>
              <a:buClr>
                <a:srgbClr val="E6C950"/>
              </a:buClr>
              <a:defRPr/>
            </a:pPr>
            <a:r>
              <a:rPr lang="en-US" sz="153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"Guidelines to screening for HCV and HBV infection" </a:t>
            </a:r>
            <a:r>
              <a:rPr lang="en-US" sz="153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Ministry of Health, agreed with the Autonomous Communities.</a:t>
            </a:r>
            <a:endParaRPr kumimoji="0" lang="ca-ES" sz="153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83E20-EC60-FE87-FD02-2EF673BF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53" y="2582542"/>
            <a:ext cx="2060862" cy="2693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ítol 1"/>
          <p:cNvSpPr>
            <a:spLocks noGrp="1"/>
          </p:cNvSpPr>
          <p:nvPr>
            <p:ph type="title"/>
          </p:nvPr>
        </p:nvSpPr>
        <p:spPr>
          <a:xfrm>
            <a:off x="698976" y="660982"/>
            <a:ext cx="10759576" cy="428232"/>
          </a:xfrm>
        </p:spPr>
        <p:txBody>
          <a:bodyPr/>
          <a:lstStyle/>
          <a:p>
            <a:pPr algn="ctr"/>
            <a:r>
              <a:rPr lang="en-US" dirty="0"/>
              <a:t>Undiagnosed HCV infected people </a:t>
            </a:r>
            <a:br>
              <a:rPr lang="en-US" dirty="0"/>
            </a:br>
            <a:r>
              <a:rPr lang="en-US" dirty="0"/>
              <a:t>: Interventions in primary care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3079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idor de número de diapositiva 4"/>
          <p:cNvSpPr txBox="1">
            <a:spLocks/>
          </p:cNvSpPr>
          <p:nvPr/>
        </p:nvSpPr>
        <p:spPr>
          <a:xfrm>
            <a:off x="10134562" y="6552978"/>
            <a:ext cx="2057381" cy="365121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39B9BD6-118C-4618-8BD1-F1C2058F3A0D}"/>
              </a:ext>
            </a:extLst>
          </p:cNvPr>
          <p:cNvSpPr txBox="1">
            <a:spLocks/>
          </p:cNvSpPr>
          <p:nvPr/>
        </p:nvSpPr>
        <p:spPr>
          <a:xfrm>
            <a:off x="592880" y="1078136"/>
            <a:ext cx="11470974" cy="369332"/>
          </a:xfrm>
          <a:prstGeom prst="rect">
            <a:avLst/>
          </a:prstGeom>
        </p:spPr>
        <p:txBody>
          <a:bodyPr vert="horz" wrap="square" lIns="91439" tIns="45720" rIns="91439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342882" eaLnBrk="0" hangingPunct="0">
              <a:spcBef>
                <a:spcPct val="0"/>
              </a:spcBef>
              <a:buClr>
                <a:srgbClr val="800000"/>
              </a:buClr>
              <a:buNone/>
              <a:defRPr/>
            </a:pPr>
            <a:r>
              <a:rPr lang="en-US" altLang="ca-ES" b="1" kern="0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health databases for case identification</a:t>
            </a:r>
            <a:endParaRPr kumimoji="0" lang="ca-ES" altLang="ca-ES" b="1" i="0" u="none" strike="noStrike" kern="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letxa: pentàgon 29">
            <a:extLst>
              <a:ext uri="{FF2B5EF4-FFF2-40B4-BE49-F238E27FC236}">
                <a16:creationId xmlns:a16="http://schemas.microsoft.com/office/drawing/2014/main" id="{E2EABB1C-FB0F-40C1-9CEE-A0C24969778A}"/>
              </a:ext>
            </a:extLst>
          </p:cNvPr>
          <p:cNvSpPr/>
          <p:nvPr/>
        </p:nvSpPr>
        <p:spPr bwMode="auto">
          <a:xfrm>
            <a:off x="2956391" y="3916924"/>
            <a:ext cx="7516685" cy="1257151"/>
          </a:xfrm>
          <a:prstGeom prst="homePlat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ctr" anchorCtr="0" compatLnSpc="1">
            <a:prstTxWarp prst="textNoShape">
              <a:avLst/>
            </a:prstTxWarp>
          </a:bodyPr>
          <a:lstStyle/>
          <a:p>
            <a:pPr marL="352407" lvl="0" defTabSz="914351" fontAlgn="base">
              <a:spcAft>
                <a:spcPct val="0"/>
              </a:spcAft>
              <a:defRPr/>
            </a:pPr>
            <a:r>
              <a:rPr lang="en-US" altLang="ca-ES" sz="22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Retrieve laboratory variables and inform each hepatologist to review clinical records</a:t>
            </a:r>
            <a:endParaRPr kumimoji="0" lang="ca-ES" altLang="ca-E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2509161" y="2535850"/>
            <a:ext cx="7835192" cy="973862"/>
            <a:chOff x="2509161" y="2535850"/>
            <a:chExt cx="7835192" cy="973862"/>
          </a:xfrm>
        </p:grpSpPr>
        <p:sp>
          <p:nvSpPr>
            <p:cNvPr id="11" name="Fletxa: pentàgon 3">
              <a:extLst>
                <a:ext uri="{FF2B5EF4-FFF2-40B4-BE49-F238E27FC236}">
                  <a16:creationId xmlns:a16="http://schemas.microsoft.com/office/drawing/2014/main" id="{E7F3F2A1-1FA5-4F95-B252-978604634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7230" y="2535850"/>
              <a:ext cx="7327123" cy="973862"/>
            </a:xfrm>
            <a:prstGeom prst="homePlate">
              <a:avLst>
                <a:gd name="adj" fmla="val 0"/>
              </a:avLst>
            </a:prstGeom>
            <a:solidFill>
              <a:srgbClr val="CD33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52407" lvl="0" defTabSz="914351" fontAlgn="base">
                <a:spcAft>
                  <a:spcPct val="0"/>
                </a:spcAft>
                <a:defRPr/>
              </a:pPr>
              <a:r>
                <a:rPr lang="en-US" sz="2200" dirty="0">
                  <a:solidFill>
                    <a:srgbClr val="FFFFFF"/>
                  </a:solidFill>
                  <a:latin typeface="Arial" charset="0"/>
                  <a:ea typeface="MS PGothic" pitchFamily="34" charset="-128"/>
                </a:rPr>
                <a:t>Cross-referencing diagnosed patients with treated patients</a:t>
              </a:r>
              <a:endPara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2583E95C-4345-4213-A6BB-DB742317310D}"/>
                </a:ext>
              </a:extLst>
            </p:cNvPr>
            <p:cNvSpPr/>
            <p:nvPr/>
          </p:nvSpPr>
          <p:spPr bwMode="auto">
            <a:xfrm>
              <a:off x="2509161" y="2641705"/>
              <a:ext cx="762152" cy="76215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1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54" charset="0"/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17" name="Cercle: buit 4">
              <a:extLst>
                <a:ext uri="{FF2B5EF4-FFF2-40B4-BE49-F238E27FC236}">
                  <a16:creationId xmlns:a16="http://schemas.microsoft.com/office/drawing/2014/main" id="{7CE204D6-6E28-4790-A1C3-75FF10E051C6}"/>
                </a:ext>
              </a:extLst>
            </p:cNvPr>
            <p:cNvSpPr/>
            <p:nvPr/>
          </p:nvSpPr>
          <p:spPr bwMode="auto">
            <a:xfrm>
              <a:off x="2535725" y="2666907"/>
              <a:ext cx="709023" cy="711752"/>
            </a:xfrm>
            <a:prstGeom prst="donut">
              <a:avLst>
                <a:gd name="adj" fmla="val 10080"/>
              </a:avLst>
            </a:prstGeom>
            <a:solidFill>
              <a:srgbClr val="CD33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1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9" name="Oval 60">
            <a:extLst>
              <a:ext uri="{FF2B5EF4-FFF2-40B4-BE49-F238E27FC236}">
                <a16:creationId xmlns:a16="http://schemas.microsoft.com/office/drawing/2014/main" id="{E1A0527C-85F5-42B5-8E6F-5B309174C918}"/>
              </a:ext>
            </a:extLst>
          </p:cNvPr>
          <p:cNvSpPr/>
          <p:nvPr/>
        </p:nvSpPr>
        <p:spPr bwMode="auto">
          <a:xfrm>
            <a:off x="2448318" y="4179535"/>
            <a:ext cx="762152" cy="76215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54" charset="0"/>
                <a:ea typeface="MS PGothic" pitchFamily="34" charset="-128"/>
                <a:cs typeface="+mn-cs"/>
              </a:rPr>
              <a:t>2</a:t>
            </a:r>
          </a:p>
        </p:txBody>
      </p:sp>
      <p:sp>
        <p:nvSpPr>
          <p:cNvPr id="20" name="Cercle: buit 61">
            <a:extLst>
              <a:ext uri="{FF2B5EF4-FFF2-40B4-BE49-F238E27FC236}">
                <a16:creationId xmlns:a16="http://schemas.microsoft.com/office/drawing/2014/main" id="{8A4313A4-D943-49E4-B957-8458DD237B41}"/>
              </a:ext>
            </a:extLst>
          </p:cNvPr>
          <p:cNvSpPr/>
          <p:nvPr/>
        </p:nvSpPr>
        <p:spPr bwMode="auto">
          <a:xfrm>
            <a:off x="2474882" y="4204735"/>
            <a:ext cx="709023" cy="711752"/>
          </a:xfrm>
          <a:prstGeom prst="donut">
            <a:avLst>
              <a:gd name="adj" fmla="val 1008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4" charset="0"/>
              <a:ea typeface="MS PGothic" pitchFamily="34" charset="-128"/>
              <a:cs typeface="+mn-cs"/>
            </a:endParaRPr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of hidden HCV cases</a:t>
            </a:r>
            <a:endParaRPr lang="ca-ES" dirty="0"/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07B29212-7A77-4627-9EC9-A65DE20F9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22" y="3145807"/>
            <a:ext cx="1345859" cy="1345859"/>
          </a:xfrm>
          <a:prstGeom prst="rect">
            <a:avLst/>
          </a:prstGeom>
        </p:spPr>
      </p:pic>
      <p:sp>
        <p:nvSpPr>
          <p:cNvPr id="15" name="Contenidor de text 3"/>
          <p:cNvSpPr txBox="1">
            <a:spLocks/>
          </p:cNvSpPr>
          <p:nvPr/>
        </p:nvSpPr>
        <p:spPr>
          <a:xfrm>
            <a:off x="646476" y="6576771"/>
            <a:ext cx="5982349" cy="229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la prevenció al tractament de les hepatitis víriques: les accions des de la salut pública &gt; reptes</a:t>
            </a:r>
          </a:p>
        </p:txBody>
      </p:sp>
    </p:spTree>
    <p:extLst>
      <p:ext uri="{BB962C8B-B14F-4D97-AF65-F5344CB8AC3E}">
        <p14:creationId xmlns:p14="http://schemas.microsoft.com/office/powerpoint/2010/main" val="235255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63821F6-CD9B-6D8F-DA09-3FB362EB8857}"/>
              </a:ext>
            </a:extLst>
          </p:cNvPr>
          <p:cNvSpPr/>
          <p:nvPr/>
        </p:nvSpPr>
        <p:spPr>
          <a:xfrm>
            <a:off x="124808" y="1980904"/>
            <a:ext cx="5542992" cy="151638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06E02D-E259-4DC9-A3DB-F88873EF7375}"/>
              </a:ext>
            </a:extLst>
          </p:cNvPr>
          <p:cNvSpPr/>
          <p:nvPr/>
        </p:nvSpPr>
        <p:spPr>
          <a:xfrm>
            <a:off x="117663" y="3861516"/>
            <a:ext cx="5542992" cy="241228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85" y="206233"/>
            <a:ext cx="10840529" cy="11247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Active search to retrieve diagnosed but untreated patients with HCV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70492429-22AF-B1A4-5867-C60B0FDF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418093"/>
            <a:ext cx="11423650" cy="644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Retrospective search for HCV RNA+ cases from central lab of the Barcelona, Spain health area followed by medical record review, phone contact, treatment, and Markov model of health and economic outcomes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036980E7-B476-F78A-B6FA-0133BCBC0E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5886" y="6356350"/>
            <a:ext cx="1007542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anchor="b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800" noProof="0"/>
              <a:t>*Difference between the number of patients who were HCV RNA+ and who were selected for retrieval is mostly attributed to patients who had already been treated, linked to care, or had died. </a:t>
            </a:r>
            <a:br>
              <a:rPr lang="en-US" sz="800" noProof="0"/>
            </a:br>
            <a:r>
              <a:rPr lang="en-US" sz="800" noProof="0"/>
              <a:t>DAA, direct-acting antiviral; DBU, diagnosed but untreated; HCC, hepatocellular carcinoma.</a:t>
            </a:r>
            <a:br>
              <a:rPr lang="en-US" sz="800" noProof="0"/>
            </a:br>
            <a:r>
              <a:rPr lang="en-US" sz="800" noProof="0"/>
              <a:t>Vargas-Accarino E et al. J Viral Hepat 2022;29(7):579–83.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F73B95-7BBD-1A4C-555B-2EC872A45F9C}"/>
              </a:ext>
            </a:extLst>
          </p:cNvPr>
          <p:cNvSpPr txBox="1"/>
          <p:nvPr/>
        </p:nvSpPr>
        <p:spPr>
          <a:xfrm>
            <a:off x="124808" y="1995164"/>
            <a:ext cx="5542992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Retrieval strategy (Jan 19-May2021)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A493DF7-00B0-FF6F-25F6-1282185D3A9A}"/>
              </a:ext>
            </a:extLst>
          </p:cNvPr>
          <p:cNvSpPr/>
          <p:nvPr/>
        </p:nvSpPr>
        <p:spPr>
          <a:xfrm>
            <a:off x="5755341" y="1980904"/>
            <a:ext cx="6307723" cy="429289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4887617-AFF7-72C3-CCB9-DCF4F55C97EE}"/>
              </a:ext>
            </a:extLst>
          </p:cNvPr>
          <p:cNvSpPr txBox="1"/>
          <p:nvPr/>
        </p:nvSpPr>
        <p:spPr>
          <a:xfrm>
            <a:off x="5748198" y="1995164"/>
            <a:ext cx="6314866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Cost-effectiveness analysis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BBD651-C02C-5033-E743-3BDB80EB565D}"/>
              </a:ext>
            </a:extLst>
          </p:cNvPr>
          <p:cNvSpPr txBox="1"/>
          <p:nvPr/>
        </p:nvSpPr>
        <p:spPr>
          <a:xfrm>
            <a:off x="124808" y="3522962"/>
            <a:ext cx="5542992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Patients engaged and treated </a:t>
            </a:r>
          </a:p>
        </p:txBody>
      </p:sp>
      <p:sp>
        <p:nvSpPr>
          <p:cNvPr id="24" name="CuadroTexto 43">
            <a:extLst>
              <a:ext uri="{FF2B5EF4-FFF2-40B4-BE49-F238E27FC236}">
                <a16:creationId xmlns:a16="http://schemas.microsoft.com/office/drawing/2014/main" id="{0FD0194E-C826-6B24-63BD-2257956CAC30}"/>
              </a:ext>
            </a:extLst>
          </p:cNvPr>
          <p:cNvSpPr txBox="1"/>
          <p:nvPr/>
        </p:nvSpPr>
        <p:spPr>
          <a:xfrm>
            <a:off x="100480" y="2814055"/>
            <a:ext cx="1073991" cy="686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Search to identify DBU HCV patients</a:t>
            </a:r>
          </a:p>
        </p:txBody>
      </p:sp>
      <p:sp>
        <p:nvSpPr>
          <p:cNvPr id="28" name="CuadroTexto 44">
            <a:extLst>
              <a:ext uri="{FF2B5EF4-FFF2-40B4-BE49-F238E27FC236}">
                <a16:creationId xmlns:a16="http://schemas.microsoft.com/office/drawing/2014/main" id="{A1B187BC-4565-C6AC-8296-DE10425D6912}"/>
              </a:ext>
            </a:extLst>
          </p:cNvPr>
          <p:cNvSpPr txBox="1"/>
          <p:nvPr/>
        </p:nvSpPr>
        <p:spPr>
          <a:xfrm>
            <a:off x="1268390" y="2814055"/>
            <a:ext cx="1098510" cy="483146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Call candidates by phone</a:t>
            </a:r>
          </a:p>
        </p:txBody>
      </p:sp>
      <p:sp>
        <p:nvSpPr>
          <p:cNvPr id="33" name="CuadroTexto 46">
            <a:extLst>
              <a:ext uri="{FF2B5EF4-FFF2-40B4-BE49-F238E27FC236}">
                <a16:creationId xmlns:a16="http://schemas.microsoft.com/office/drawing/2014/main" id="{F864676D-C511-D0F5-6BEB-1AD0E6A9952A}"/>
              </a:ext>
            </a:extLst>
          </p:cNvPr>
          <p:cNvSpPr txBox="1"/>
          <p:nvPr/>
        </p:nvSpPr>
        <p:spPr>
          <a:xfrm>
            <a:off x="2443321" y="2814055"/>
            <a:ext cx="1073991" cy="48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Visit to specialist</a:t>
            </a:r>
          </a:p>
        </p:txBody>
      </p:sp>
      <p:sp>
        <p:nvSpPr>
          <p:cNvPr id="35" name="CuadroTexto 47">
            <a:extLst>
              <a:ext uri="{FF2B5EF4-FFF2-40B4-BE49-F238E27FC236}">
                <a16:creationId xmlns:a16="http://schemas.microsoft.com/office/drawing/2014/main" id="{77F85FED-0026-94B1-DB2E-057CE1184220}"/>
              </a:ext>
            </a:extLst>
          </p:cNvPr>
          <p:cNvSpPr txBox="1"/>
          <p:nvPr/>
        </p:nvSpPr>
        <p:spPr>
          <a:xfrm>
            <a:off x="3532837" y="2814055"/>
            <a:ext cx="1193047" cy="6862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Repeat HCV RNA and fibrosis assessment   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27414D2-5B59-C257-9497-9D479C58DF76}"/>
              </a:ext>
            </a:extLst>
          </p:cNvPr>
          <p:cNvSpPr/>
          <p:nvPr/>
        </p:nvSpPr>
        <p:spPr>
          <a:xfrm>
            <a:off x="1054057" y="2500021"/>
            <a:ext cx="250373" cy="2319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74BC40BB-46EE-1DEF-1950-0F0AB6D3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757" y="2457336"/>
            <a:ext cx="370910" cy="35812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B1E8175-4FD5-5102-F86C-CC5023A28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2201" y="2395344"/>
            <a:ext cx="368893" cy="382556"/>
          </a:xfrm>
          <a:prstGeom prst="rect">
            <a:avLst/>
          </a:prstGeom>
        </p:spPr>
      </p:pic>
      <p:sp>
        <p:nvSpPr>
          <p:cNvPr id="38" name="CuadroTexto 49">
            <a:extLst>
              <a:ext uri="{FF2B5EF4-FFF2-40B4-BE49-F238E27FC236}">
                <a16:creationId xmlns:a16="http://schemas.microsoft.com/office/drawing/2014/main" id="{E930636F-EDE7-7EC2-2204-A274C1344C0C}"/>
              </a:ext>
            </a:extLst>
          </p:cNvPr>
          <p:cNvSpPr txBox="1"/>
          <p:nvPr/>
        </p:nvSpPr>
        <p:spPr>
          <a:xfrm>
            <a:off x="4538851" y="2814055"/>
            <a:ext cx="1294419" cy="48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HCV DAA treatment 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4EA81E23-F7A1-1C41-1BFE-451F0E9F1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6412" y="2395344"/>
            <a:ext cx="270184" cy="41685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0D3E197-63F0-30B8-3D93-F0AE938F22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2503" y="2395344"/>
            <a:ext cx="442501" cy="417917"/>
          </a:xfrm>
          <a:prstGeom prst="rect">
            <a:avLst/>
          </a:prstGeom>
        </p:spPr>
      </p:pic>
      <p:pic>
        <p:nvPicPr>
          <p:cNvPr id="57" name="Graphic 56" descr="Speaker phone outline">
            <a:extLst>
              <a:ext uri="{FF2B5EF4-FFF2-40B4-BE49-F238E27FC236}">
                <a16:creationId xmlns:a16="http://schemas.microsoft.com/office/drawing/2014/main" id="{B0357BEC-576B-3520-C8E4-40A645C6CE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4339" y="2395344"/>
            <a:ext cx="486453" cy="486453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0538F735-AF09-E026-6725-85ADC2CD80B2}"/>
              </a:ext>
            </a:extLst>
          </p:cNvPr>
          <p:cNvSpPr/>
          <p:nvPr/>
        </p:nvSpPr>
        <p:spPr>
          <a:xfrm>
            <a:off x="2303086" y="2500021"/>
            <a:ext cx="250373" cy="2319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806A81B5-308C-D75B-E0BA-1C4FABA2C006}"/>
              </a:ext>
            </a:extLst>
          </p:cNvPr>
          <p:cNvSpPr/>
          <p:nvPr/>
        </p:nvSpPr>
        <p:spPr>
          <a:xfrm>
            <a:off x="3421208" y="2500021"/>
            <a:ext cx="250373" cy="2319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0183EA80-F2EF-CC52-B9AD-24DD9CDF7B9C}"/>
              </a:ext>
            </a:extLst>
          </p:cNvPr>
          <p:cNvSpPr/>
          <p:nvPr/>
        </p:nvSpPr>
        <p:spPr>
          <a:xfrm>
            <a:off x="4595117" y="2500021"/>
            <a:ext cx="250373" cy="2319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9522E90C-1679-807F-5EC1-D3767C063B2D}"/>
              </a:ext>
            </a:extLst>
          </p:cNvPr>
          <p:cNvGraphicFramePr/>
          <p:nvPr/>
        </p:nvGraphicFramePr>
        <p:xfrm>
          <a:off x="114117" y="4097104"/>
          <a:ext cx="5518937" cy="234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D1FCC624-6EC2-4FAA-2FE8-FAD6750B48E0}"/>
              </a:ext>
            </a:extLst>
          </p:cNvPr>
          <p:cNvSpPr txBox="1"/>
          <p:nvPr/>
        </p:nvSpPr>
        <p:spPr>
          <a:xfrm>
            <a:off x="268906" y="3837200"/>
            <a:ext cx="5535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41/104 (39%) of located patients were treated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9F0C76C6-7617-C33A-3F1F-07A30F6C342D}"/>
              </a:ext>
            </a:extLst>
          </p:cNvPr>
          <p:cNvGraphicFramePr/>
          <p:nvPr/>
        </p:nvGraphicFramePr>
        <p:xfrm>
          <a:off x="5792844" y="2475436"/>
          <a:ext cx="6191251" cy="295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3" name="Oval 72">
            <a:extLst>
              <a:ext uri="{FF2B5EF4-FFF2-40B4-BE49-F238E27FC236}">
                <a16:creationId xmlns:a16="http://schemas.microsoft.com/office/drawing/2014/main" id="{B026593A-FCBC-205A-195E-892CE2E8F29E}"/>
              </a:ext>
            </a:extLst>
          </p:cNvPr>
          <p:cNvSpPr/>
          <p:nvPr/>
        </p:nvSpPr>
        <p:spPr>
          <a:xfrm>
            <a:off x="7140897" y="3206194"/>
            <a:ext cx="542211" cy="3041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-31%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11FEF3-7813-A9CF-111D-F020C16CA1BA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7412003" y="3510387"/>
            <a:ext cx="0" cy="29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1D24CC95-19A6-D113-1F72-0B30D28137A7}"/>
              </a:ext>
            </a:extLst>
          </p:cNvPr>
          <p:cNvSpPr/>
          <p:nvPr/>
        </p:nvSpPr>
        <p:spPr>
          <a:xfrm>
            <a:off x="8469372" y="3365001"/>
            <a:ext cx="542211" cy="3041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-27%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C45C13D-CCB2-146B-B05C-2AB14BFD96DD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8740478" y="3669194"/>
            <a:ext cx="0" cy="29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C73FC96-1383-B09B-9F0A-021924684E3F}"/>
              </a:ext>
            </a:extLst>
          </p:cNvPr>
          <p:cNvSpPr/>
          <p:nvPr/>
        </p:nvSpPr>
        <p:spPr>
          <a:xfrm>
            <a:off x="9776388" y="3814217"/>
            <a:ext cx="542211" cy="3041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-20%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71D5FB9-60DF-719A-AD7B-46B5912FB3E8}"/>
              </a:ext>
            </a:extLst>
          </p:cNvPr>
          <p:cNvCxnSpPr>
            <a:cxnSpLocks/>
            <a:stCxn id="77" idx="4"/>
          </p:cNvCxnSpPr>
          <p:nvPr/>
        </p:nvCxnSpPr>
        <p:spPr>
          <a:xfrm>
            <a:off x="10047494" y="4118410"/>
            <a:ext cx="0" cy="29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4591579A-9E90-D2E7-828F-FF6767FF05B4}"/>
              </a:ext>
            </a:extLst>
          </p:cNvPr>
          <p:cNvSpPr/>
          <p:nvPr/>
        </p:nvSpPr>
        <p:spPr>
          <a:xfrm>
            <a:off x="11084940" y="3056332"/>
            <a:ext cx="542211" cy="3041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-26%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80FAB8F-FC2C-C6D2-E96A-9EAE45400AE3}"/>
              </a:ext>
            </a:extLst>
          </p:cNvPr>
          <p:cNvCxnSpPr>
            <a:cxnSpLocks/>
            <a:stCxn id="80" idx="4"/>
          </p:cNvCxnSpPr>
          <p:nvPr/>
        </p:nvCxnSpPr>
        <p:spPr>
          <a:xfrm>
            <a:off x="11356046" y="3360525"/>
            <a:ext cx="0" cy="298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24953A0-E2DC-4964-8775-887498E38500}"/>
              </a:ext>
            </a:extLst>
          </p:cNvPr>
          <p:cNvSpPr txBox="1"/>
          <p:nvPr/>
        </p:nvSpPr>
        <p:spPr>
          <a:xfrm>
            <a:off x="6424790" y="2355787"/>
            <a:ext cx="514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Number of cases of liver complications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and mortality over patients' lifetime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4B6A6F-7C0C-7174-6E53-30D6A06BEAE3}"/>
              </a:ext>
            </a:extLst>
          </p:cNvPr>
          <p:cNvGrpSpPr>
            <a:grpSpLocks noChangeAspect="1"/>
          </p:cNvGrpSpPr>
          <p:nvPr/>
        </p:nvGrpSpPr>
        <p:grpSpPr>
          <a:xfrm>
            <a:off x="283285" y="2372679"/>
            <a:ext cx="239612" cy="490121"/>
            <a:chOff x="1908878" y="2631088"/>
            <a:chExt cx="419096" cy="8572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65640A-9B91-2BDC-B7DB-7B59885434B4}"/>
                </a:ext>
              </a:extLst>
            </p:cNvPr>
            <p:cNvSpPr/>
            <p:nvPr/>
          </p:nvSpPr>
          <p:spPr>
            <a:xfrm>
              <a:off x="2042227" y="2631088"/>
              <a:ext cx="152398" cy="152400"/>
            </a:xfrm>
            <a:custGeom>
              <a:avLst/>
              <a:gdLst>
                <a:gd name="connsiteX0" fmla="*/ 152399 w 152398"/>
                <a:gd name="connsiteY0" fmla="*/ 76200 h 152400"/>
                <a:gd name="connsiteX1" fmla="*/ 76199 w 152398"/>
                <a:gd name="connsiteY1" fmla="*/ 152400 h 152400"/>
                <a:gd name="connsiteX2" fmla="*/ 0 w 152398"/>
                <a:gd name="connsiteY2" fmla="*/ 76200 h 152400"/>
                <a:gd name="connsiteX3" fmla="*/ 76199 w 152398"/>
                <a:gd name="connsiteY3" fmla="*/ 0 h 152400"/>
                <a:gd name="connsiteX4" fmla="*/ 152399 w 152398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8" h="152400">
                  <a:moveTo>
                    <a:pt x="152399" y="76200"/>
                  </a:moveTo>
                  <a:cubicBezTo>
                    <a:pt x="152399" y="118284"/>
                    <a:pt x="118283" y="152400"/>
                    <a:pt x="76199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199" y="0"/>
                  </a:cubicBezTo>
                  <a:cubicBezTo>
                    <a:pt x="118283" y="0"/>
                    <a:pt x="152399" y="34116"/>
                    <a:pt x="152399" y="76200"/>
                  </a:cubicBezTo>
                  <a:close/>
                </a:path>
              </a:pathLst>
            </a:custGeom>
            <a:solidFill>
              <a:srgbClr val="C50F3C"/>
            </a:solidFill>
            <a:ln w="72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6231FC-64A6-FB49-F1F8-103B430D46C4}"/>
                </a:ext>
              </a:extLst>
            </p:cNvPr>
            <p:cNvSpPr/>
            <p:nvPr/>
          </p:nvSpPr>
          <p:spPr>
            <a:xfrm>
              <a:off x="1908878" y="2802538"/>
              <a:ext cx="419096" cy="685800"/>
            </a:xfrm>
            <a:custGeom>
              <a:avLst/>
              <a:gdLst>
                <a:gd name="connsiteX0" fmla="*/ 417191 w 419096"/>
                <a:gd name="connsiteY0" fmla="*/ 297180 h 685800"/>
                <a:gd name="connsiteX1" fmla="*/ 363852 w 419096"/>
                <a:gd name="connsiteY1" fmla="*/ 70485 h 685800"/>
                <a:gd name="connsiteX2" fmla="*/ 352422 w 419096"/>
                <a:gd name="connsiteY2" fmla="*/ 49530 h 685800"/>
                <a:gd name="connsiteX3" fmla="*/ 272413 w 419096"/>
                <a:gd name="connsiteY3" fmla="*/ 7620 h 685800"/>
                <a:gd name="connsiteX4" fmla="*/ 209548 w 419096"/>
                <a:gd name="connsiteY4" fmla="*/ 0 h 685800"/>
                <a:gd name="connsiteX5" fmla="*/ 146684 w 419096"/>
                <a:gd name="connsiteY5" fmla="*/ 9525 h 685800"/>
                <a:gd name="connsiteX6" fmla="*/ 66674 w 419096"/>
                <a:gd name="connsiteY6" fmla="*/ 51435 h 685800"/>
                <a:gd name="connsiteX7" fmla="*/ 55244 w 419096"/>
                <a:gd name="connsiteY7" fmla="*/ 72390 h 685800"/>
                <a:gd name="connsiteX8" fmla="*/ 1905 w 419096"/>
                <a:gd name="connsiteY8" fmla="*/ 299085 h 685800"/>
                <a:gd name="connsiteX9" fmla="*/ 0 w 419096"/>
                <a:gd name="connsiteY9" fmla="*/ 308610 h 685800"/>
                <a:gd name="connsiteX10" fmla="*/ 38100 w 419096"/>
                <a:gd name="connsiteY10" fmla="*/ 346710 h 685800"/>
                <a:gd name="connsiteX11" fmla="*/ 74294 w 419096"/>
                <a:gd name="connsiteY11" fmla="*/ 318135 h 685800"/>
                <a:gd name="connsiteX12" fmla="*/ 114299 w 419096"/>
                <a:gd name="connsiteY12" fmla="*/ 152400 h 685800"/>
                <a:gd name="connsiteX13" fmla="*/ 114299 w 419096"/>
                <a:gd name="connsiteY13" fmla="*/ 685800 h 685800"/>
                <a:gd name="connsiteX14" fmla="*/ 190498 w 419096"/>
                <a:gd name="connsiteY14" fmla="*/ 685800 h 685800"/>
                <a:gd name="connsiteX15" fmla="*/ 190498 w 419096"/>
                <a:gd name="connsiteY15" fmla="*/ 342900 h 685800"/>
                <a:gd name="connsiteX16" fmla="*/ 228598 w 419096"/>
                <a:gd name="connsiteY16" fmla="*/ 342900 h 685800"/>
                <a:gd name="connsiteX17" fmla="*/ 228598 w 419096"/>
                <a:gd name="connsiteY17" fmla="*/ 685800 h 685800"/>
                <a:gd name="connsiteX18" fmla="*/ 304797 w 419096"/>
                <a:gd name="connsiteY18" fmla="*/ 685800 h 685800"/>
                <a:gd name="connsiteX19" fmla="*/ 304797 w 419096"/>
                <a:gd name="connsiteY19" fmla="*/ 150495 h 685800"/>
                <a:gd name="connsiteX20" fmla="*/ 344802 w 419096"/>
                <a:gd name="connsiteY20" fmla="*/ 316230 h 685800"/>
                <a:gd name="connsiteX21" fmla="*/ 380997 w 419096"/>
                <a:gd name="connsiteY21" fmla="*/ 344805 h 685800"/>
                <a:gd name="connsiteX22" fmla="*/ 419096 w 419096"/>
                <a:gd name="connsiteY22" fmla="*/ 306705 h 685800"/>
                <a:gd name="connsiteX23" fmla="*/ 417191 w 419096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096" h="685800">
                  <a:moveTo>
                    <a:pt x="417191" y="297180"/>
                  </a:moveTo>
                  <a:lnTo>
                    <a:pt x="363852" y="70485"/>
                  </a:lnTo>
                  <a:cubicBezTo>
                    <a:pt x="361947" y="62865"/>
                    <a:pt x="358137" y="55245"/>
                    <a:pt x="352422" y="49530"/>
                  </a:cubicBezTo>
                  <a:cubicBezTo>
                    <a:pt x="329562" y="30480"/>
                    <a:pt x="302892" y="17145"/>
                    <a:pt x="272413" y="7620"/>
                  </a:cubicBezTo>
                  <a:cubicBezTo>
                    <a:pt x="251458" y="3810"/>
                    <a:pt x="230503" y="0"/>
                    <a:pt x="209548" y="0"/>
                  </a:cubicBezTo>
                  <a:cubicBezTo>
                    <a:pt x="188593" y="0"/>
                    <a:pt x="167638" y="3810"/>
                    <a:pt x="146684" y="9525"/>
                  </a:cubicBezTo>
                  <a:cubicBezTo>
                    <a:pt x="116204" y="17145"/>
                    <a:pt x="89534" y="32385"/>
                    <a:pt x="66674" y="51435"/>
                  </a:cubicBezTo>
                  <a:cubicBezTo>
                    <a:pt x="60959" y="57150"/>
                    <a:pt x="57149" y="64770"/>
                    <a:pt x="55244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4" y="346710"/>
                    <a:pt x="70484" y="333375"/>
                    <a:pt x="74294" y="318135"/>
                  </a:cubicBezTo>
                  <a:lnTo>
                    <a:pt x="114299" y="152400"/>
                  </a:lnTo>
                  <a:lnTo>
                    <a:pt x="114299" y="685800"/>
                  </a:lnTo>
                  <a:lnTo>
                    <a:pt x="190498" y="685800"/>
                  </a:lnTo>
                  <a:lnTo>
                    <a:pt x="190498" y="342900"/>
                  </a:lnTo>
                  <a:lnTo>
                    <a:pt x="228598" y="342900"/>
                  </a:lnTo>
                  <a:lnTo>
                    <a:pt x="228598" y="685800"/>
                  </a:lnTo>
                  <a:lnTo>
                    <a:pt x="304797" y="685800"/>
                  </a:lnTo>
                  <a:lnTo>
                    <a:pt x="304797" y="150495"/>
                  </a:lnTo>
                  <a:lnTo>
                    <a:pt x="344802" y="316230"/>
                  </a:lnTo>
                  <a:cubicBezTo>
                    <a:pt x="348612" y="331470"/>
                    <a:pt x="363852" y="344805"/>
                    <a:pt x="380997" y="344805"/>
                  </a:cubicBezTo>
                  <a:cubicBezTo>
                    <a:pt x="401951" y="344805"/>
                    <a:pt x="419096" y="327660"/>
                    <a:pt x="419096" y="306705"/>
                  </a:cubicBezTo>
                  <a:cubicBezTo>
                    <a:pt x="419096" y="302895"/>
                    <a:pt x="417191" y="299085"/>
                    <a:pt x="417191" y="297180"/>
                  </a:cubicBezTo>
                  <a:close/>
                </a:path>
              </a:pathLst>
            </a:custGeom>
            <a:solidFill>
              <a:srgbClr val="C50F3C"/>
            </a:solidFill>
            <a:ln w="72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F5F1F40-9564-313B-F762-F3C5B7AD832A}"/>
              </a:ext>
            </a:extLst>
          </p:cNvPr>
          <p:cNvSpPr txBox="1"/>
          <p:nvPr/>
        </p:nvSpPr>
        <p:spPr>
          <a:xfrm>
            <a:off x="6668283" y="5356483"/>
            <a:ext cx="514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cost-saving of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5203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€456,796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 the public health system because of the estimated reductions in liver disease complications and mortality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FA67D-2EDA-ACA1-E325-5B34C9F0C588}"/>
              </a:ext>
            </a:extLst>
          </p:cNvPr>
          <p:cNvSpPr txBox="1"/>
          <p:nvPr/>
        </p:nvSpPr>
        <p:spPr>
          <a:xfrm rot="16200000">
            <a:off x="-769653" y="4692246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Number of patients</a:t>
            </a:r>
          </a:p>
        </p:txBody>
      </p:sp>
    </p:spTree>
    <p:extLst>
      <p:ext uri="{BB962C8B-B14F-4D97-AF65-F5344CB8AC3E}">
        <p14:creationId xmlns:p14="http://schemas.microsoft.com/office/powerpoint/2010/main" val="232569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 25"/>
          <p:cNvGrpSpPr/>
          <p:nvPr/>
        </p:nvGrpSpPr>
        <p:grpSpPr>
          <a:xfrm>
            <a:off x="8445141" y="303384"/>
            <a:ext cx="3569603" cy="457509"/>
            <a:chOff x="2509161" y="2535850"/>
            <a:chExt cx="7835192" cy="973862"/>
          </a:xfrm>
        </p:grpSpPr>
        <p:sp>
          <p:nvSpPr>
            <p:cNvPr id="27" name="Fletxa: pentàgon 3">
              <a:extLst>
                <a:ext uri="{FF2B5EF4-FFF2-40B4-BE49-F238E27FC236}">
                  <a16:creationId xmlns:a16="http://schemas.microsoft.com/office/drawing/2014/main" id="{E7F3F2A1-1FA5-4F95-B252-978604634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7230" y="2535850"/>
              <a:ext cx="7327123" cy="973862"/>
            </a:xfrm>
            <a:prstGeom prst="homePlate">
              <a:avLst>
                <a:gd name="adj" fmla="val 0"/>
              </a:avLst>
            </a:prstGeom>
            <a:solidFill>
              <a:srgbClr val="CD33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52407" lvl="0" defTabSz="914351" fontAlgn="base"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charset="0"/>
                  <a:ea typeface="MS PGothic" pitchFamily="34" charset="-128"/>
                </a:rPr>
                <a:t>Cross-referencing diagnosed patients with treated patients</a:t>
              </a:r>
              <a:endParaRPr lang="ca-ES" sz="1400" b="1" dirty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2583E95C-4345-4213-A6BB-DB742317310D}"/>
                </a:ext>
              </a:extLst>
            </p:cNvPr>
            <p:cNvSpPr/>
            <p:nvPr/>
          </p:nvSpPr>
          <p:spPr bwMode="auto">
            <a:xfrm>
              <a:off x="2509161" y="2641705"/>
              <a:ext cx="762152" cy="76215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1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54" charset="0"/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33" name="Cercle: buit 4">
              <a:extLst>
                <a:ext uri="{FF2B5EF4-FFF2-40B4-BE49-F238E27FC236}">
                  <a16:creationId xmlns:a16="http://schemas.microsoft.com/office/drawing/2014/main" id="{7CE204D6-6E28-4790-A1C3-75FF10E051C6}"/>
                </a:ext>
              </a:extLst>
            </p:cNvPr>
            <p:cNvSpPr/>
            <p:nvPr/>
          </p:nvSpPr>
          <p:spPr bwMode="auto">
            <a:xfrm>
              <a:off x="2535725" y="2666907"/>
              <a:ext cx="709023" cy="711752"/>
            </a:xfrm>
            <a:prstGeom prst="donut">
              <a:avLst>
                <a:gd name="adj" fmla="val 10080"/>
              </a:avLst>
            </a:prstGeom>
            <a:solidFill>
              <a:srgbClr val="CD33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1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4" name="Títol 2"/>
          <p:cNvSpPr>
            <a:spLocks noGrp="1"/>
          </p:cNvSpPr>
          <p:nvPr>
            <p:ph type="title"/>
          </p:nvPr>
        </p:nvSpPr>
        <p:spPr>
          <a:xfrm>
            <a:off x="698976" y="660982"/>
            <a:ext cx="10759576" cy="428232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Retrieval of hidden HCV cases</a:t>
            </a:r>
            <a:endParaRPr lang="ca-ES" sz="3600" dirty="0">
              <a:solidFill>
                <a:srgbClr val="002060"/>
              </a:solidFill>
            </a:endParaRPr>
          </a:p>
        </p:txBody>
      </p:sp>
      <p:sp>
        <p:nvSpPr>
          <p:cNvPr id="35" name="Contenidor de text 5"/>
          <p:cNvSpPr txBox="1">
            <a:spLocks/>
          </p:cNvSpPr>
          <p:nvPr/>
        </p:nvSpPr>
        <p:spPr>
          <a:xfrm>
            <a:off x="667030" y="1178866"/>
            <a:ext cx="10791522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0" dirty="0" err="1">
                <a:solidFill>
                  <a:srgbClr val="C00000"/>
                </a:solidFill>
              </a:rPr>
              <a:t>Resultats</a:t>
            </a:r>
            <a:r>
              <a:rPr lang="en-US" b="1" noProof="0" dirty="0">
                <a:solidFill>
                  <a:srgbClr val="C00000"/>
                </a:solidFill>
              </a:rPr>
              <a:t> of Register of Laboratory matched with the DAAs Registry from 2015 onwards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7417B3-178C-413D-A99D-0945B1627117}"/>
              </a:ext>
            </a:extLst>
          </p:cNvPr>
          <p:cNvSpPr/>
          <p:nvPr/>
        </p:nvSpPr>
        <p:spPr bwMode="auto">
          <a:xfrm>
            <a:off x="9060597" y="2899433"/>
            <a:ext cx="2881915" cy="221808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4" charset="0"/>
              <a:ea typeface="+mn-ea"/>
              <a:cs typeface="+mn-cs"/>
            </a:endParaRPr>
          </a:p>
        </p:txBody>
      </p:sp>
      <p:sp>
        <p:nvSpPr>
          <p:cNvPr id="37" name="QuadreDeText 36">
            <a:extLst>
              <a:ext uri="{FF2B5EF4-FFF2-40B4-BE49-F238E27FC236}">
                <a16:creationId xmlns:a16="http://schemas.microsoft.com/office/drawing/2014/main" id="{4D7CD381-7025-42EE-934D-DE9940029AFE}"/>
              </a:ext>
            </a:extLst>
          </p:cNvPr>
          <p:cNvSpPr txBox="1"/>
          <p:nvPr/>
        </p:nvSpPr>
        <p:spPr>
          <a:xfrm>
            <a:off x="9256689" y="3280562"/>
            <a:ext cx="2571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90 </a:t>
            </a:r>
            <a:b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a-ES" sz="2000" b="1" i="0" u="none" strike="noStrike" kern="1200" cap="none" spc="-4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persons</a:t>
            </a:r>
            <a:r>
              <a:rPr kumimoji="0" lang="ca-ES" sz="20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 Basic </a:t>
            </a:r>
            <a:r>
              <a:rPr kumimoji="0" lang="ca-ES" sz="2000" b="1" i="0" u="none" strike="noStrike" kern="1200" cap="none" spc="-4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</a:t>
            </a:r>
            <a:r>
              <a:rPr kumimoji="0" lang="ca-ES" sz="20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Health</a:t>
            </a:r>
            <a:endParaRPr kumimoji="0" lang="ca-E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Fletxa dreta 2">
            <a:extLst>
              <a:ext uri="{FF2B5EF4-FFF2-40B4-BE49-F238E27FC236}">
                <a16:creationId xmlns:a16="http://schemas.microsoft.com/office/drawing/2014/main" id="{08B84173-A3ED-48EA-8AAD-F7C6E94132C7}"/>
              </a:ext>
            </a:extLst>
          </p:cNvPr>
          <p:cNvSpPr/>
          <p:nvPr/>
        </p:nvSpPr>
        <p:spPr bwMode="auto">
          <a:xfrm>
            <a:off x="8495414" y="3622371"/>
            <a:ext cx="772127" cy="38610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4" charset="0"/>
              <a:ea typeface="+mn-ea"/>
              <a:cs typeface="+mn-cs"/>
            </a:endParaRPr>
          </a:p>
        </p:txBody>
      </p:sp>
      <p:graphicFrame>
        <p:nvGraphicFramePr>
          <p:cNvPr id="40" name="Gràfic 39"/>
          <p:cNvGraphicFramePr/>
          <p:nvPr>
            <p:extLst>
              <p:ext uri="{D42A27DB-BD31-4B8C-83A1-F6EECF244321}">
                <p14:modId xmlns:p14="http://schemas.microsoft.com/office/powerpoint/2010/main" val="2453838981"/>
              </p:ext>
            </p:extLst>
          </p:nvPr>
        </p:nvGraphicFramePr>
        <p:xfrm>
          <a:off x="4281005" y="2266434"/>
          <a:ext cx="5088078" cy="369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/>
          <p:cNvSpPr/>
          <p:nvPr/>
        </p:nvSpPr>
        <p:spPr>
          <a:xfrm>
            <a:off x="7052441" y="5973631"/>
            <a:ext cx="1663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764">
              <a:defRPr/>
            </a:pPr>
            <a:r>
              <a:rPr lang="pt-BR" altLang="ca-ES" sz="1100" b="1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374 Basic áreas </a:t>
            </a:r>
            <a:r>
              <a:rPr lang="pt-BR" altLang="ca-ES" sz="1100" b="1" kern="0" dirty="0" err="1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ca-ES" sz="1100" b="1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ca-ES" sz="1100" b="1" kern="0" dirty="0" err="1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</a:t>
            </a:r>
            <a:r>
              <a:rPr lang="pt-BR" altLang="ca-ES" sz="1100" b="1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35011" y="2633695"/>
            <a:ext cx="42567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64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ca-ES" sz="2400" dirty="0">
                <a:solidFill>
                  <a:srgbClr val="000000"/>
                </a:solidFill>
              </a:rPr>
              <a:t>57.113 </a:t>
            </a:r>
            <a:r>
              <a:rPr lang="ca-ES" sz="2400" dirty="0" err="1">
                <a:solidFill>
                  <a:srgbClr val="000000"/>
                </a:solidFill>
              </a:rPr>
              <a:t>People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diagnosed</a:t>
            </a:r>
            <a:endParaRPr lang="ca-ES" sz="2400" dirty="0">
              <a:solidFill>
                <a:srgbClr val="000000"/>
              </a:solidFill>
            </a:endParaRPr>
          </a:p>
          <a:p>
            <a:pPr marL="342900" indent="-342900" defTabSz="685764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ca-ES" sz="2400" dirty="0">
                <a:solidFill>
                  <a:srgbClr val="000000"/>
                </a:solidFill>
              </a:rPr>
              <a:t>24.658 </a:t>
            </a:r>
            <a:r>
              <a:rPr lang="ca-ES" sz="2400" dirty="0" err="1">
                <a:solidFill>
                  <a:srgbClr val="000000"/>
                </a:solidFill>
              </a:rPr>
              <a:t>People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treated</a:t>
            </a:r>
            <a:endParaRPr lang="ca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idor de text 1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a-ES" dirty="0" err="1"/>
              <a:t>Hidden</a:t>
            </a:r>
            <a:r>
              <a:rPr lang="ca-ES" dirty="0"/>
              <a:t> cases </a:t>
            </a:r>
            <a:r>
              <a:rPr lang="ca-ES" dirty="0" err="1"/>
              <a:t>identified</a:t>
            </a:r>
            <a:endParaRPr lang="ca-ES" dirty="0"/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Pilot </a:t>
            </a:r>
            <a:r>
              <a:rPr lang="ca-ES" dirty="0" err="1">
                <a:solidFill>
                  <a:srgbClr val="002060"/>
                </a:solidFill>
              </a:rPr>
              <a:t>results</a:t>
            </a:r>
            <a:r>
              <a:rPr lang="ca-ES" dirty="0">
                <a:solidFill>
                  <a:srgbClr val="002060"/>
                </a:solidFill>
              </a:rPr>
              <a:t> in Barcelona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50508378"/>
              </p:ext>
            </p:extLst>
          </p:nvPr>
        </p:nvGraphicFramePr>
        <p:xfrm>
          <a:off x="1070529" y="2325026"/>
          <a:ext cx="4465857" cy="348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Agrupa 26">
            <a:extLst>
              <a:ext uri="{FF2B5EF4-FFF2-40B4-BE49-F238E27FC236}">
                <a16:creationId xmlns:a16="http://schemas.microsoft.com/office/drawing/2014/main" id="{8F4821D7-A3BB-45AC-8228-0425E877FC7B}"/>
              </a:ext>
            </a:extLst>
          </p:cNvPr>
          <p:cNvGrpSpPr>
            <a:grpSpLocks noChangeAspect="1"/>
          </p:cNvGrpSpPr>
          <p:nvPr/>
        </p:nvGrpSpPr>
        <p:grpSpPr>
          <a:xfrm>
            <a:off x="814697" y="2001762"/>
            <a:ext cx="1642217" cy="531477"/>
            <a:chOff x="504271" y="2378446"/>
            <a:chExt cx="2957326" cy="957090"/>
          </a:xfrm>
        </p:grpSpPr>
        <p:pic>
          <p:nvPicPr>
            <p:cNvPr id="28" name="Picture 2" descr="Búsqueda de datos en la base de datos | Icono Gratis">
              <a:extLst>
                <a:ext uri="{FF2B5EF4-FFF2-40B4-BE49-F238E27FC236}">
                  <a16:creationId xmlns:a16="http://schemas.microsoft.com/office/drawing/2014/main" id="{3AF36C3A-D3C0-4504-818B-07DD31A69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71" y="2378446"/>
              <a:ext cx="885880" cy="88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lechas punto de cruce a la izquierda y derecha | Icono Gratis">
              <a:extLst>
                <a:ext uri="{FF2B5EF4-FFF2-40B4-BE49-F238E27FC236}">
                  <a16:creationId xmlns:a16="http://schemas.microsoft.com/office/drawing/2014/main" id="{7AF44F96-5E52-4645-9E78-CA07CB699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771" y="2388707"/>
              <a:ext cx="1152461" cy="798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úsqueda de datos en la base de datos | Icono Gratis">
              <a:extLst>
                <a:ext uri="{FF2B5EF4-FFF2-40B4-BE49-F238E27FC236}">
                  <a16:creationId xmlns:a16="http://schemas.microsoft.com/office/drawing/2014/main" id="{D17D99C6-54E7-4F60-86BE-EBD9C8C55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717" y="2449656"/>
              <a:ext cx="885880" cy="88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Contenidor de text 19"/>
          <p:cNvSpPr>
            <a:spLocks noGrp="1"/>
          </p:cNvSpPr>
          <p:nvPr>
            <p:ph type="body" sz="quarter" idx="41"/>
          </p:nvPr>
        </p:nvSpPr>
        <p:spPr>
          <a:xfrm>
            <a:off x="2706257" y="1730604"/>
            <a:ext cx="8610492" cy="453566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Results after reviewing 4.617 cases  with the registry of people treated</a:t>
            </a:r>
          </a:p>
        </p:txBody>
      </p:sp>
      <p:sp>
        <p:nvSpPr>
          <p:cNvPr id="34" name="QuadreDeText 33"/>
          <p:cNvSpPr txBox="1"/>
          <p:nvPr/>
        </p:nvSpPr>
        <p:spPr>
          <a:xfrm>
            <a:off x="4154276" y="253323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31/07/2024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6481617" y="3757692"/>
            <a:ext cx="51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11% of reviewed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cases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(n=4.617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3" name="Clau de tancament 2"/>
          <p:cNvSpPr/>
          <p:nvPr/>
        </p:nvSpPr>
        <p:spPr>
          <a:xfrm>
            <a:off x="5649605" y="3083072"/>
            <a:ext cx="687237" cy="1969793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etxa doblada cap amunt 8"/>
          <p:cNvSpPr/>
          <p:nvPr/>
        </p:nvSpPr>
        <p:spPr>
          <a:xfrm>
            <a:off x="2984938" y="4998858"/>
            <a:ext cx="1169338" cy="987973"/>
          </a:xfrm>
          <a:prstGeom prst="bentUp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arrodonit 9"/>
          <p:cNvSpPr/>
          <p:nvPr/>
        </p:nvSpPr>
        <p:spPr>
          <a:xfrm>
            <a:off x="4372303" y="5461801"/>
            <a:ext cx="4750676" cy="90746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 err="1">
                <a:solidFill>
                  <a:srgbClr val="C00000"/>
                </a:solidFill>
              </a:rPr>
              <a:t>Deploy</a:t>
            </a:r>
            <a:r>
              <a:rPr lang="ca-ES" sz="2400" dirty="0">
                <a:solidFill>
                  <a:srgbClr val="C00000"/>
                </a:solidFill>
              </a:rPr>
              <a:t> </a:t>
            </a:r>
            <a:r>
              <a:rPr lang="ca-ES" sz="2400" dirty="0" err="1">
                <a:solidFill>
                  <a:srgbClr val="C00000"/>
                </a:solidFill>
              </a:rPr>
              <a:t>it</a:t>
            </a:r>
            <a:r>
              <a:rPr lang="ca-ES" sz="2400" dirty="0">
                <a:solidFill>
                  <a:srgbClr val="C00000"/>
                </a:solidFill>
              </a:rPr>
              <a:t> to </a:t>
            </a:r>
            <a:r>
              <a:rPr lang="ca-ES" sz="2400" dirty="0" err="1">
                <a:solidFill>
                  <a:srgbClr val="C00000"/>
                </a:solidFill>
              </a:rPr>
              <a:t>the</a:t>
            </a:r>
            <a:r>
              <a:rPr lang="ca-ES" sz="2400" dirty="0">
                <a:solidFill>
                  <a:srgbClr val="C00000"/>
                </a:solidFill>
              </a:rPr>
              <a:t> rest of </a:t>
            </a:r>
            <a:r>
              <a:rPr lang="ca-ES" sz="2400" dirty="0" err="1">
                <a:solidFill>
                  <a:srgbClr val="C00000"/>
                </a:solidFill>
              </a:rPr>
              <a:t>Catalonia</a:t>
            </a:r>
            <a:endParaRPr lang="ca-ES" sz="2400" dirty="0">
              <a:solidFill>
                <a:srgbClr val="C00000"/>
              </a:solidFill>
            </a:endParaRPr>
          </a:p>
        </p:txBody>
      </p:sp>
      <p:grpSp>
        <p:nvGrpSpPr>
          <p:cNvPr id="19" name="Agrupa 18"/>
          <p:cNvGrpSpPr/>
          <p:nvPr/>
        </p:nvGrpSpPr>
        <p:grpSpPr>
          <a:xfrm>
            <a:off x="8445141" y="303384"/>
            <a:ext cx="3569603" cy="457509"/>
            <a:chOff x="2509161" y="2535850"/>
            <a:chExt cx="7835192" cy="973862"/>
          </a:xfrm>
        </p:grpSpPr>
        <p:sp>
          <p:nvSpPr>
            <p:cNvPr id="21" name="Fletxa: pentàgon 3">
              <a:extLst>
                <a:ext uri="{FF2B5EF4-FFF2-40B4-BE49-F238E27FC236}">
                  <a16:creationId xmlns:a16="http://schemas.microsoft.com/office/drawing/2014/main" id="{E7F3F2A1-1FA5-4F95-B252-978604634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7230" y="2535850"/>
              <a:ext cx="7327123" cy="973862"/>
            </a:xfrm>
            <a:prstGeom prst="homePlate">
              <a:avLst>
                <a:gd name="adj" fmla="val 0"/>
              </a:avLst>
            </a:prstGeom>
            <a:solidFill>
              <a:srgbClr val="CD33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52407" lvl="0" defTabSz="914351" fontAlgn="base"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charset="0"/>
                  <a:ea typeface="MS PGothic" pitchFamily="34" charset="-128"/>
                </a:rPr>
                <a:t>Cross-referencing diagnosed patients with treated patients</a:t>
              </a:r>
              <a:endParaRPr lang="ca-ES" sz="1400" b="1" dirty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2583E95C-4345-4213-A6BB-DB742317310D}"/>
                </a:ext>
              </a:extLst>
            </p:cNvPr>
            <p:cNvSpPr/>
            <p:nvPr/>
          </p:nvSpPr>
          <p:spPr bwMode="auto">
            <a:xfrm>
              <a:off x="2509161" y="2641705"/>
              <a:ext cx="762152" cy="76215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1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54" charset="0"/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23" name="Cercle: buit 4">
              <a:extLst>
                <a:ext uri="{FF2B5EF4-FFF2-40B4-BE49-F238E27FC236}">
                  <a16:creationId xmlns:a16="http://schemas.microsoft.com/office/drawing/2014/main" id="{7CE204D6-6E28-4790-A1C3-75FF10E051C6}"/>
                </a:ext>
              </a:extLst>
            </p:cNvPr>
            <p:cNvSpPr/>
            <p:nvPr/>
          </p:nvSpPr>
          <p:spPr bwMode="auto">
            <a:xfrm>
              <a:off x="2535725" y="2666907"/>
              <a:ext cx="709023" cy="711752"/>
            </a:xfrm>
            <a:prstGeom prst="donut">
              <a:avLst>
                <a:gd name="adj" fmla="val 10080"/>
              </a:avLst>
            </a:prstGeom>
            <a:solidFill>
              <a:srgbClr val="CD33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1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29"/>
          </p:nvPr>
        </p:nvSpPr>
        <p:spPr>
          <a:xfrm>
            <a:off x="633633" y="1231027"/>
            <a:ext cx="10791522" cy="344488"/>
          </a:xfrm>
        </p:spPr>
        <p:txBody>
          <a:bodyPr lIns="0" tIns="0" rIns="0" bIns="0" anchor="t"/>
          <a:lstStyle/>
          <a:p>
            <a:pPr algn="ctr"/>
            <a:r>
              <a:rPr lang="ca-ES" sz="2800" dirty="0"/>
              <a:t>Hepatitis C</a:t>
            </a:r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698976" y="330114"/>
            <a:ext cx="10759576" cy="428232"/>
          </a:xfrm>
        </p:spPr>
        <p:txBody>
          <a:bodyPr lIns="0" tIns="0" rIns="0" bIns="0" anchor="t"/>
          <a:lstStyle/>
          <a:p>
            <a:pPr algn="ctr"/>
            <a:r>
              <a:rPr lang="en-US" dirty="0"/>
              <a:t>The challenges posed by HVs from a public health perspective</a:t>
            </a:r>
            <a:endParaRPr lang="ca-ES" dirty="0"/>
          </a:p>
        </p:txBody>
      </p:sp>
      <p:sp>
        <p:nvSpPr>
          <p:cNvPr id="9" name="Rectangle 8" title="Fons gris"/>
          <p:cNvSpPr/>
          <p:nvPr/>
        </p:nvSpPr>
        <p:spPr>
          <a:xfrm>
            <a:off x="71098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 title="Fons gris"/>
          <p:cNvSpPr/>
          <p:nvPr/>
        </p:nvSpPr>
        <p:spPr>
          <a:xfrm>
            <a:off x="3490018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 title="Fons gris"/>
          <p:cNvSpPr/>
          <p:nvPr/>
        </p:nvSpPr>
        <p:spPr>
          <a:xfrm>
            <a:off x="629204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 title="Fons gris"/>
          <p:cNvSpPr/>
          <p:nvPr/>
        </p:nvSpPr>
        <p:spPr>
          <a:xfrm>
            <a:off x="904211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Contenidor de text 49"/>
          <p:cNvSpPr>
            <a:spLocks noGrp="1"/>
          </p:cNvSpPr>
          <p:nvPr>
            <p:ph type="body" sz="quarter" idx="4294967295"/>
          </p:nvPr>
        </p:nvSpPr>
        <p:spPr>
          <a:xfrm>
            <a:off x="1021103" y="3153543"/>
            <a:ext cx="2118360" cy="26226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1700" b="1" dirty="0"/>
              <a:t>Undiagnosed infected </a:t>
            </a:r>
            <a:r>
              <a:rPr lang="en-US" sz="1700" dirty="0"/>
              <a:t>people and </a:t>
            </a:r>
            <a:r>
              <a:rPr lang="en-US" sz="1700" dirty="0">
                <a:solidFill>
                  <a:srgbClr val="0070C0"/>
                </a:solidFill>
              </a:rPr>
              <a:t>hidden cases </a:t>
            </a:r>
            <a:r>
              <a:rPr lang="en-US" sz="1700" dirty="0"/>
              <a:t>with diagnoses or biological markers (</a:t>
            </a:r>
            <a:r>
              <a:rPr lang="en-US" sz="1700" dirty="0" err="1"/>
              <a:t>serologies</a:t>
            </a:r>
            <a:r>
              <a:rPr lang="en-US" sz="1700" dirty="0"/>
              <a:t> and viremias) </a:t>
            </a:r>
            <a:r>
              <a:rPr lang="en-US" sz="1700" b="1" dirty="0"/>
              <a:t>without treatment</a:t>
            </a:r>
            <a:endParaRPr lang="ca-ES" sz="1700" b="1" dirty="0">
              <a:solidFill>
                <a:srgbClr val="333333"/>
              </a:solidFill>
            </a:endParaRPr>
          </a:p>
        </p:txBody>
      </p:sp>
      <p:sp>
        <p:nvSpPr>
          <p:cNvPr id="15" name="Contenidor de text 51"/>
          <p:cNvSpPr>
            <a:spLocks noGrp="1"/>
          </p:cNvSpPr>
          <p:nvPr>
            <p:ph type="body" sz="quarter" idx="4294967295"/>
          </p:nvPr>
        </p:nvSpPr>
        <p:spPr>
          <a:xfrm>
            <a:off x="3529714" y="3213397"/>
            <a:ext cx="2499680" cy="21846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incidence </a:t>
            </a:r>
            <a:r>
              <a:rPr lang="en-US" dirty="0"/>
              <a:t>focused on </a:t>
            </a:r>
            <a:r>
              <a:rPr lang="en-US" b="1" dirty="0"/>
              <a:t>people who inject drugs</a:t>
            </a:r>
            <a:endParaRPr lang="ca-ES" b="1" dirty="0"/>
          </a:p>
        </p:txBody>
      </p:sp>
      <p:sp>
        <p:nvSpPr>
          <p:cNvPr id="17" name="Contenidor de text 53"/>
          <p:cNvSpPr>
            <a:spLocks noGrp="1"/>
          </p:cNvSpPr>
          <p:nvPr>
            <p:ph type="body" sz="quarter" idx="4294967295"/>
          </p:nvPr>
        </p:nvSpPr>
        <p:spPr>
          <a:xfrm>
            <a:off x="6461235" y="3168561"/>
            <a:ext cx="2313439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Migrant people </a:t>
            </a:r>
            <a:r>
              <a:rPr lang="en-US" dirty="0"/>
              <a:t>born in countries with </a:t>
            </a:r>
            <a:r>
              <a:rPr lang="en-US" b="1" dirty="0"/>
              <a:t>medium or high prevalence</a:t>
            </a:r>
            <a:endParaRPr lang="ca-ES" b="1" dirty="0"/>
          </a:p>
        </p:txBody>
      </p:sp>
      <p:sp>
        <p:nvSpPr>
          <p:cNvPr id="19" name="Contenidor de text 55"/>
          <p:cNvSpPr>
            <a:spLocks noGrp="1"/>
          </p:cNvSpPr>
          <p:nvPr>
            <p:ph type="body" sz="quarter" idx="4294967295"/>
          </p:nvPr>
        </p:nvSpPr>
        <p:spPr>
          <a:xfrm>
            <a:off x="9193158" y="3126641"/>
            <a:ext cx="2265394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prevalence in prisons </a:t>
            </a:r>
            <a:r>
              <a:rPr lang="en-US" dirty="0"/>
              <a:t>due to concentration of people with risk factors</a:t>
            </a:r>
            <a:endParaRPr lang="ca-ES" dirty="0"/>
          </a:p>
        </p:txBody>
      </p:sp>
      <p:sp>
        <p:nvSpPr>
          <p:cNvPr id="21" name="Oval 20" title="Número"/>
          <p:cNvSpPr/>
          <p:nvPr/>
        </p:nvSpPr>
        <p:spPr>
          <a:xfrm>
            <a:off x="1525036" y="2056999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 title="Número"/>
          <p:cNvSpPr/>
          <p:nvPr/>
        </p:nvSpPr>
        <p:spPr>
          <a:xfrm>
            <a:off x="4268460" y="2055645"/>
            <a:ext cx="877841" cy="877841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4268459" y="2191432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 title="Número"/>
          <p:cNvSpPr/>
          <p:nvPr/>
        </p:nvSpPr>
        <p:spPr>
          <a:xfrm>
            <a:off x="7096320" y="2063388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Contenidor de text 18"/>
          <p:cNvSpPr txBox="1">
            <a:spLocks/>
          </p:cNvSpPr>
          <p:nvPr/>
        </p:nvSpPr>
        <p:spPr>
          <a:xfrm>
            <a:off x="7096319" y="2199175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 title="Número"/>
          <p:cNvSpPr/>
          <p:nvPr/>
        </p:nvSpPr>
        <p:spPr>
          <a:xfrm>
            <a:off x="9839744" y="2062034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Contenidor de text 18"/>
          <p:cNvSpPr txBox="1">
            <a:spLocks/>
          </p:cNvSpPr>
          <p:nvPr/>
        </p:nvSpPr>
        <p:spPr>
          <a:xfrm>
            <a:off x="9839743" y="2197821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arrodonit 29"/>
          <p:cNvSpPr/>
          <p:nvPr/>
        </p:nvSpPr>
        <p:spPr>
          <a:xfrm>
            <a:off x="6520308" y="5729698"/>
            <a:ext cx="1400377" cy="20944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Migrant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arrodonit 30"/>
          <p:cNvSpPr/>
          <p:nvPr/>
        </p:nvSpPr>
        <p:spPr>
          <a:xfrm>
            <a:off x="9322848" y="5729697"/>
            <a:ext cx="1749012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Prison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inmates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arrodonit 31"/>
          <p:cNvSpPr/>
          <p:nvPr/>
        </p:nvSpPr>
        <p:spPr>
          <a:xfrm>
            <a:off x="938991" y="5729697"/>
            <a:ext cx="1410006" cy="209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Imatge 47">
            <a:hlinkClick r:id="rId2" action="ppaction://hlinksldjump"/>
            <a:extLst>
              <a:ext uri="{FF2B5EF4-FFF2-40B4-BE49-F238E27FC236}">
                <a16:creationId xmlns:a16="http://schemas.microsoft.com/office/drawing/2014/main" id="{85DB26CF-D394-6BA0-3A3B-BB03B0AF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7" y="5629930"/>
            <a:ext cx="753007" cy="736349"/>
          </a:xfrm>
          <a:prstGeom prst="rect">
            <a:avLst/>
          </a:prstGeom>
          <a:effectLst/>
        </p:spPr>
      </p:pic>
      <p:sp>
        <p:nvSpPr>
          <p:cNvPr id="34" name="Rectangle 33"/>
          <p:cNvSpPr/>
          <p:nvPr/>
        </p:nvSpPr>
        <p:spPr>
          <a:xfrm>
            <a:off x="1756130" y="22440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6" name="Rectangle arrodonit 35"/>
          <p:cNvSpPr/>
          <p:nvPr/>
        </p:nvSpPr>
        <p:spPr>
          <a:xfrm>
            <a:off x="3574307" y="5718406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PWID</a:t>
            </a:r>
          </a:p>
        </p:txBody>
      </p:sp>
      <p:pic>
        <p:nvPicPr>
          <p:cNvPr id="37" name="Imatge 36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31" y="5629930"/>
            <a:ext cx="720323" cy="705316"/>
          </a:xfrm>
          <a:prstGeom prst="rect">
            <a:avLst/>
          </a:prstGeom>
        </p:spPr>
      </p:pic>
      <p:pic>
        <p:nvPicPr>
          <p:cNvPr id="38" name="Imatge 37">
            <a:hlinkClick r:id="" action="ppaction://noaction"/>
            <a:extLst>
              <a:ext uri="{FF2B5EF4-FFF2-40B4-BE49-F238E27FC236}">
                <a16:creationId xmlns:a16="http://schemas.microsoft.com/office/drawing/2014/main" id="{0D6CAEFA-92E5-E886-B77F-F4FE8E77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534" y="5686764"/>
            <a:ext cx="763526" cy="749989"/>
          </a:xfrm>
          <a:prstGeom prst="rect">
            <a:avLst/>
          </a:prstGeom>
        </p:spPr>
      </p:pic>
      <p:pic>
        <p:nvPicPr>
          <p:cNvPr id="39" name="Imatge 38">
            <a:hlinkClick r:id="" action="ppaction://noaction"/>
            <a:extLst>
              <a:ext uri="{FF2B5EF4-FFF2-40B4-BE49-F238E27FC236}">
                <a16:creationId xmlns:a16="http://schemas.microsoft.com/office/drawing/2014/main" id="{CF7A9799-B1A3-D70C-46FA-748559A18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319" y="5650843"/>
            <a:ext cx="779393" cy="787451"/>
          </a:xfrm>
          <a:prstGeom prst="rect">
            <a:avLst/>
          </a:prstGeom>
        </p:spPr>
      </p:pic>
      <p:sp>
        <p:nvSpPr>
          <p:cNvPr id="2" name="Contenidor de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886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1445051C-2A5C-B134-4E0E-5F0B746D3B73}"/>
              </a:ext>
            </a:extLst>
          </p:cNvPr>
          <p:cNvSpPr/>
          <p:nvPr/>
        </p:nvSpPr>
        <p:spPr bwMode="auto">
          <a:xfrm>
            <a:off x="4274670" y="1563235"/>
            <a:ext cx="7001482" cy="4485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8640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53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14.137</a:t>
            </a:r>
            <a:r>
              <a:rPr kumimoji="0" lang="ca-ES" sz="15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a-ES" sz="15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admitted</a:t>
            </a:r>
            <a:r>
              <a:rPr kumimoji="0" lang="ca-ES" sz="15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ca-ES" sz="15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</a:t>
            </a:r>
            <a:r>
              <a:rPr kumimoji="0" lang="ca-ES" sz="15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ca-ES" sz="15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ca-ES" sz="15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a-ES" sz="153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centers </a:t>
            </a:r>
            <a:r>
              <a:rPr kumimoji="0" lang="ca-ES" sz="15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2023; </a:t>
            </a:r>
            <a:r>
              <a:rPr kumimoji="0" lang="ca-ES" sz="153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1.115 (8%) for </a:t>
            </a:r>
            <a:r>
              <a:rPr kumimoji="0" lang="ca-ES" sz="153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heroin</a:t>
            </a:r>
            <a:endParaRPr kumimoji="0" lang="ca-ES" sz="153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C142773-DE34-4C73-9048-9EA5FF4E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676"/>
          <a:stretch>
            <a:fillRect/>
          </a:stretch>
        </p:blipFill>
        <p:spPr bwMode="auto">
          <a:xfrm>
            <a:off x="1291009" y="2011789"/>
            <a:ext cx="2248342" cy="31683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3">
            <a:extLst>
              <a:ext uri="{FF2B5EF4-FFF2-40B4-BE49-F238E27FC236}">
                <a16:creationId xmlns:a16="http://schemas.microsoft.com/office/drawing/2014/main" id="{034B61DB-C3B2-4E4A-8844-9D89E8345FB3}"/>
              </a:ext>
            </a:extLst>
          </p:cNvPr>
          <p:cNvSpPr txBox="1"/>
          <p:nvPr/>
        </p:nvSpPr>
        <p:spPr>
          <a:xfrm>
            <a:off x="4707028" y="2350645"/>
            <a:ext cx="4278697" cy="44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9" b="1" i="0" u="none" strike="noStrike" kern="1200" cap="none" spc="0" normalizeH="0" baseline="0" noProof="0" dirty="0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s-ES" sz="2309" b="1" i="0" u="none" strike="noStrike" kern="1200" cap="none" spc="0" normalizeH="0" baseline="0" noProof="0" dirty="0" err="1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r>
              <a:rPr kumimoji="0" lang="es-ES" sz="2309" b="1" i="0" u="none" strike="noStrike" kern="1200" cap="none" spc="0" normalizeH="0" noProof="0" dirty="0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309" b="1" i="0" u="none" strike="noStrike" kern="1200" cap="none" spc="0" normalizeH="0" noProof="0" dirty="0" err="1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approaches</a:t>
            </a:r>
            <a:endParaRPr kumimoji="0" lang="es-ES" sz="2309" b="0" i="0" u="none" strike="noStrike" kern="1200" cap="none" spc="0" normalizeH="0" baseline="0" noProof="0" dirty="0">
              <a:ln>
                <a:noFill/>
              </a:ln>
              <a:solidFill>
                <a:srgbClr val="0378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12 Imagen" descr="Primer pas: Des del CAS, identificar la situació dels pacients (en TAO, tractament amb agonistes opiacis,  i altres amb factors de risc) respecte al cribratge de la infecció pel VHC, següents opcions:&#10;1.Anticossos (negatius o positius) i ARN (àcid ribonucleic) negatiu.  &#10;2.Anticossos positius i ARN (àcid ribonucleic) positiu.  &#10;En la primera opció, es dona l’alta al pacient, però si les pràctiques de risc persisteixen, des del mateix CAS se li farà prevenció d’infecció o reinfecció i se li farà cribratge amb ARN-VHC cada 6 o12 mesos. Si no persisteixen les pràctiques de risc, alta.&#10;La segona opció (anticossos positius i ARN (àcid ribonucleic) positiu) comporta:&#10;• Introduir el diagnòstic en l’HC3 i informar de la derivació directa a hospital&#10;• Educació pretractament&#10;• Cribratge del consum actual d’alcohol i altres drogues i pràctiques de risc de contagi.&#10;• Enregistrament de més dades de contacte del o de la pacient pel seguiment del tractament&#10;&#10;A més, deriva en altres dos opcions:&#10;• Opció 1. Des del CAS, es fa l’índex de fibrosi i/o fibroscan. Si F0 a F2, res més. Si F3 a F4 es deriva a l’hospital per fer valoració de la malaltia hepàtica, des d’on es fa prescripció i dispensació del tractament&#10;• Opció 2. Des del CAS es fa derivació directa a la unitat hospitalària, on es fa valoració hepàtica, diagnòstic i prescripció + dispensació del tractament (1-2 visites) &#10;&#10;De les dues opcions s’origina que des del CAS es dona suport a l’administració del tractament, seguiment i suport del tractament, i determinació analítica de virèmia (12 setmanes després d’acabar el tractament) i enregistrament del resultat a l’HC3. &#10;&#10;A partir d’aquí, si hi ha una RVS (resposta viral sostinguda) i si persisteixen les pràctiques de risc, prevenció de reinfecció i cribratge amb ARN-VHC cada 6-12 mesos. Si no persisteixen les pràctiques de risc, alta. Si no hi ha una RVS: 1) Pauta de rescat, o 2) Derivació a l’hospital.&#10;">
            <a:extLst>
              <a:ext uri="{FF2B5EF4-FFF2-40B4-BE49-F238E27FC236}">
                <a16:creationId xmlns:a16="http://schemas.microsoft.com/office/drawing/2014/main" id="{5650FC01-9182-4BB6-8903-EC8969F185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983482">
            <a:off x="474343" y="3767169"/>
            <a:ext cx="2015886" cy="2514271"/>
          </a:xfrm>
          <a:prstGeom prst="rect">
            <a:avLst/>
          </a:prstGeom>
        </p:spPr>
      </p:pic>
      <p:sp>
        <p:nvSpPr>
          <p:cNvPr id="9" name="Globus: rectangular amb cantonades arrodonides 8">
            <a:extLst>
              <a:ext uri="{FF2B5EF4-FFF2-40B4-BE49-F238E27FC236}">
                <a16:creationId xmlns:a16="http://schemas.microsoft.com/office/drawing/2014/main" id="{267CE781-14A6-4C62-811B-ACBD1B2F4E30}"/>
              </a:ext>
            </a:extLst>
          </p:cNvPr>
          <p:cNvSpPr/>
          <p:nvPr/>
        </p:nvSpPr>
        <p:spPr bwMode="auto">
          <a:xfrm>
            <a:off x="4666154" y="2852308"/>
            <a:ext cx="2478916" cy="1722979"/>
          </a:xfrm>
          <a:prstGeom prst="wedgeRoundRectCallout">
            <a:avLst>
              <a:gd name="adj1" fmla="val 13892"/>
              <a:gd name="adj2" fmla="val 49778"/>
              <a:gd name="adj3" fmla="val 16667"/>
            </a:avLst>
          </a:prstGeom>
          <a:solidFill>
            <a:srgbClr val="03787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AND TREAT</a:t>
            </a:r>
          </a:p>
        </p:txBody>
      </p:sp>
      <p:sp>
        <p:nvSpPr>
          <p:cNvPr id="10" name="Globus: rectangular amb cantonades arrodonides 9">
            <a:extLst>
              <a:ext uri="{FF2B5EF4-FFF2-40B4-BE49-F238E27FC236}">
                <a16:creationId xmlns:a16="http://schemas.microsoft.com/office/drawing/2014/main" id="{F128FD07-FDAE-4DBC-B08B-FA415AC916ED}"/>
              </a:ext>
            </a:extLst>
          </p:cNvPr>
          <p:cNvSpPr/>
          <p:nvPr/>
        </p:nvSpPr>
        <p:spPr bwMode="auto">
          <a:xfrm>
            <a:off x="8560645" y="2838407"/>
            <a:ext cx="1999866" cy="926916"/>
          </a:xfrm>
          <a:prstGeom prst="wedgeRoundRectCallout">
            <a:avLst>
              <a:gd name="adj1" fmla="val 6997"/>
              <a:gd name="adj2" fmla="val 41591"/>
              <a:gd name="adj3" fmla="val 16667"/>
            </a:avLst>
          </a:prstGeom>
          <a:solidFill>
            <a:srgbClr val="03787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STOP SHOP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69275982-C8C4-8660-50C0-6969248D4576}"/>
              </a:ext>
            </a:extLst>
          </p:cNvPr>
          <p:cNvSpPr txBox="1"/>
          <p:nvPr/>
        </p:nvSpPr>
        <p:spPr>
          <a:xfrm>
            <a:off x="8000398" y="4250839"/>
            <a:ext cx="3180750" cy="2092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22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en-CA" sz="1796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Ideally in the drug care centres</a:t>
            </a:r>
          </a:p>
        </p:txBody>
      </p:sp>
      <p:sp>
        <p:nvSpPr>
          <p:cNvPr id="17" name="Rectangle: cantonades arrodonides 16">
            <a:extLst>
              <a:ext uri="{FF2B5EF4-FFF2-40B4-BE49-F238E27FC236}">
                <a16:creationId xmlns:a16="http://schemas.microsoft.com/office/drawing/2014/main" id="{84E5378F-E766-14CD-8DEB-DE4C969BA2DE}"/>
              </a:ext>
            </a:extLst>
          </p:cNvPr>
          <p:cNvSpPr/>
          <p:nvPr/>
        </p:nvSpPr>
        <p:spPr bwMode="auto">
          <a:xfrm>
            <a:off x="8263553" y="4793220"/>
            <a:ext cx="2999590" cy="1549906"/>
          </a:xfrm>
          <a:prstGeom prst="roundRect">
            <a:avLst>
              <a:gd name="adj" fmla="val 15289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0" rIns="91439" bIns="45720" numCol="1" rtlCol="0" anchor="t" anchorCtr="0" compatLnSpc="1">
            <a:prstTxWarp prst="textNoShape">
              <a:avLst/>
            </a:prstTxWarp>
          </a:bodyPr>
          <a:lstStyle/>
          <a:p>
            <a:pPr marL="177143" marR="0" lvl="0" indent="-177143" algn="l" defTabSz="914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85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of Addition therapy and HCV </a:t>
            </a:r>
            <a:r>
              <a:rPr kumimoji="0" lang="en-U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(Socias et al 2019)</a:t>
            </a:r>
          </a:p>
          <a:p>
            <a:pPr marL="177143" marR="0" lvl="0" indent="-177143" algn="l" defTabSz="914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85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Adherence and SVR. Therapies given at the center (</a:t>
            </a:r>
            <a:r>
              <a:rPr kumimoji="0" lang="en-U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Akiyama MJ et al 2019)</a:t>
            </a:r>
          </a:p>
          <a:p>
            <a:pPr marL="177143" marR="0" lvl="0" indent="-177143" algn="l" defTabSz="914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85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26" dirty="0">
                <a:solidFill>
                  <a:srgbClr val="000000"/>
                </a:solidFill>
                <a:latin typeface="Arial"/>
              </a:rPr>
              <a:t>Positive impact of HCV therapy in the addiction, Reduction of drug consumption</a:t>
            </a:r>
            <a:r>
              <a:rPr kumimoji="0" lang="en-U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(Coven et al 2019</a:t>
            </a:r>
            <a:r>
              <a:rPr kumimoji="0" lang="ca-ES" sz="1026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871" marR="0" lvl="0" indent="-342871" algn="ctr" defTabSz="91432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85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a-ES" sz="102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4" charset="0"/>
              <a:ea typeface="+mn-ea"/>
              <a:cs typeface="+mn-cs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HCV  management guidelines for people who use drugs</a:t>
            </a:r>
            <a:endParaRPr lang="ca-ES" sz="3200" dirty="0">
              <a:solidFill>
                <a:srgbClr val="002060"/>
              </a:solidFill>
            </a:endParaRPr>
          </a:p>
        </p:txBody>
      </p:sp>
      <p:sp>
        <p:nvSpPr>
          <p:cNvPr id="19" name="Contenidor de contingut 2">
            <a:extLst>
              <a:ext uri="{FF2B5EF4-FFF2-40B4-BE49-F238E27FC236}">
                <a16:creationId xmlns:a16="http://schemas.microsoft.com/office/drawing/2014/main" id="{1C99BB4D-7354-9A73-889A-8ED7E21C31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12445" y="5475072"/>
            <a:ext cx="2262966" cy="634431"/>
          </a:xfrm>
        </p:spPr>
        <p:txBody>
          <a:bodyPr/>
          <a:lstStyle/>
          <a:p>
            <a:pPr marL="177143" indent="-177143" algn="r">
              <a:buClr>
                <a:srgbClr val="03787C"/>
              </a:buClr>
              <a:buFont typeface="Wingdings" panose="05000000000000000000" pitchFamily="2" charset="2"/>
              <a:buChar char="ü"/>
            </a:pPr>
            <a:r>
              <a:rPr lang="ca-ES" sz="1283" b="1" dirty="0" err="1"/>
              <a:t>Friendly</a:t>
            </a:r>
            <a:r>
              <a:rPr lang="ca-ES" sz="1283" b="1" dirty="0"/>
              <a:t> </a:t>
            </a:r>
            <a:r>
              <a:rPr lang="ca-ES" sz="1283" b="1" dirty="0" err="1"/>
              <a:t>place</a:t>
            </a:r>
            <a:endParaRPr lang="ca-ES" sz="1283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AAC53-25AC-E8B9-42E4-9E8612727286}"/>
              </a:ext>
            </a:extLst>
          </p:cNvPr>
          <p:cNvSpPr txBox="1"/>
          <p:nvPr/>
        </p:nvSpPr>
        <p:spPr>
          <a:xfrm>
            <a:off x="5229606" y="2017231"/>
            <a:ext cx="6033537" cy="162771"/>
          </a:xfrm>
          <a:prstGeom prst="rect">
            <a:avLst/>
          </a:prstGeom>
          <a:noFill/>
        </p:spPr>
        <p:txBody>
          <a:bodyPr wrap="square" lIns="58643" tIns="29322" rIns="58643" bIns="29322" anchor="t">
            <a:spAutoFit/>
          </a:bodyPr>
          <a:lstStyle/>
          <a:p>
            <a:pPr marL="0" marR="0" lvl="0" indent="0" algn="r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7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GB" sz="67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 </a:t>
            </a:r>
            <a:endParaRPr kumimoji="0" lang="ca-ES" sz="673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EC6690-E25F-618B-ADE5-2D9DD8C7C37A}"/>
              </a:ext>
            </a:extLst>
          </p:cNvPr>
          <p:cNvSpPr txBox="1"/>
          <p:nvPr/>
        </p:nvSpPr>
        <p:spPr>
          <a:xfrm>
            <a:off x="3048000" y="658396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Informe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sobre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l’indicador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d'inicis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de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tractament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ambulatori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amb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o sense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substància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: any 2023. Barcelona: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Subdirecció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 General de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Drogodependències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Open Sans"/>
                <a:cs typeface="Open Sans"/>
              </a:rPr>
              <a:t>; 2024 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https://drogues.gencat.cat/ca/professionals/observatori/indicadors-epidemiologics/inicis-de-tractament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4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29"/>
          </p:nvPr>
        </p:nvSpPr>
        <p:spPr>
          <a:xfrm>
            <a:off x="700239" y="1575266"/>
            <a:ext cx="10791522" cy="344488"/>
          </a:xfrm>
        </p:spPr>
        <p:txBody>
          <a:bodyPr/>
          <a:lstStyle/>
          <a:p>
            <a:r>
              <a:rPr lang="ca-ES" dirty="0"/>
              <a:t>Prevention </a:t>
            </a:r>
            <a:r>
              <a:rPr lang="ca-ES" dirty="0" err="1"/>
              <a:t>strategy</a:t>
            </a:r>
            <a:endParaRPr lang="ca-ES" dirty="0"/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</a:rPr>
              <a:t>Managment</a:t>
            </a:r>
            <a:r>
              <a:rPr lang="en-US" sz="3600" dirty="0">
                <a:solidFill>
                  <a:srgbClr val="002060"/>
                </a:solidFill>
              </a:rPr>
              <a:t> for PWIDs</a:t>
            </a:r>
            <a:endParaRPr lang="ca-ES" sz="3600" dirty="0">
              <a:solidFill>
                <a:srgbClr val="002060"/>
              </a:solidFill>
            </a:endParaRPr>
          </a:p>
        </p:txBody>
      </p:sp>
      <p:grpSp>
        <p:nvGrpSpPr>
          <p:cNvPr id="40" name="Agrupa 39">
            <a:extLst>
              <a:ext uri="{FF2B5EF4-FFF2-40B4-BE49-F238E27FC236}">
                <a16:creationId xmlns:a16="http://schemas.microsoft.com/office/drawing/2014/main" id="{5A315CE4-FAE1-DC79-09D2-AF1BBA524504}"/>
              </a:ext>
            </a:extLst>
          </p:cNvPr>
          <p:cNvGrpSpPr>
            <a:grpSpLocks noChangeAspect="1"/>
          </p:cNvGrpSpPr>
          <p:nvPr/>
        </p:nvGrpSpPr>
        <p:grpSpPr>
          <a:xfrm>
            <a:off x="405344" y="2718654"/>
            <a:ext cx="11315049" cy="1675792"/>
            <a:chOff x="2322894" y="3286604"/>
            <a:chExt cx="13990726" cy="2750508"/>
          </a:xfrm>
        </p:grpSpPr>
        <p:sp>
          <p:nvSpPr>
            <p:cNvPr id="42" name="Globus: rectangular amb cantonades arrodonides 9">
              <a:extLst>
                <a:ext uri="{FF2B5EF4-FFF2-40B4-BE49-F238E27FC236}">
                  <a16:creationId xmlns:a16="http://schemas.microsoft.com/office/drawing/2014/main" id="{36F74653-F90D-41D4-96F0-E8FD368D0485}"/>
                </a:ext>
              </a:extLst>
            </p:cNvPr>
            <p:cNvSpPr/>
            <p:nvPr/>
          </p:nvSpPr>
          <p:spPr bwMode="auto">
            <a:xfrm>
              <a:off x="2322894" y="3286604"/>
              <a:ext cx="3817031" cy="2750508"/>
            </a:xfrm>
            <a:prstGeom prst="wedgeRoundRectCallout">
              <a:avLst>
                <a:gd name="adj1" fmla="val 10469"/>
                <a:gd name="adj2" fmla="val 41793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32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796" b="1" dirty="0">
                  <a:solidFill>
                    <a:srgbClr val="000000"/>
                  </a:solidFill>
                </a:rPr>
                <a:t>Harm reduction </a:t>
              </a:r>
              <a:r>
                <a:rPr lang="en-US" sz="1796" dirty="0">
                  <a:solidFill>
                    <a:srgbClr val="000000"/>
                  </a:solidFill>
                </a:rPr>
                <a:t>(PIX, consumption rooms, education,...)</a:t>
              </a:r>
              <a:endParaRPr kumimoji="0" lang="ca-ES" sz="1796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Globus: rectangular amb cantonades arrodonides 11">
              <a:extLst>
                <a:ext uri="{FF2B5EF4-FFF2-40B4-BE49-F238E27FC236}">
                  <a16:creationId xmlns:a16="http://schemas.microsoft.com/office/drawing/2014/main" id="{3BF3AF06-0CEC-4464-AF77-92F4E119E779}"/>
                </a:ext>
              </a:extLst>
            </p:cNvPr>
            <p:cNvSpPr/>
            <p:nvPr/>
          </p:nvSpPr>
          <p:spPr bwMode="auto">
            <a:xfrm>
              <a:off x="7508970" y="3286604"/>
              <a:ext cx="3576870" cy="2750508"/>
            </a:xfrm>
            <a:prstGeom prst="wedgeRoundRectCallout">
              <a:avLst>
                <a:gd name="adj1" fmla="val 10469"/>
                <a:gd name="adj2" fmla="val 41793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22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796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Opiate</a:t>
              </a:r>
              <a:r>
                <a:rPr kumimoji="0" lang="ca-ES" sz="17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ca-ES" sz="1796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Agonist</a:t>
              </a:r>
              <a:r>
                <a:rPr kumimoji="0" lang="ca-ES" sz="17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ca-ES" sz="1796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therapies</a:t>
              </a:r>
              <a:endParaRPr kumimoji="0" lang="ca-ES" sz="17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lobus: rectangular amb cantonades arrodonides 12">
              <a:extLst>
                <a:ext uri="{FF2B5EF4-FFF2-40B4-BE49-F238E27FC236}">
                  <a16:creationId xmlns:a16="http://schemas.microsoft.com/office/drawing/2014/main" id="{88B7F2EB-EBF3-41B7-AAFF-0CCCE4CC418E}"/>
                </a:ext>
              </a:extLst>
            </p:cNvPr>
            <p:cNvSpPr/>
            <p:nvPr/>
          </p:nvSpPr>
          <p:spPr bwMode="auto">
            <a:xfrm>
              <a:off x="12496590" y="3286604"/>
              <a:ext cx="3817030" cy="2750508"/>
            </a:xfrm>
            <a:prstGeom prst="wedgeRoundRectCallout">
              <a:avLst>
                <a:gd name="adj1" fmla="val 10469"/>
                <a:gd name="adj2" fmla="val 41793"/>
                <a:gd name="adj3" fmla="val 16667"/>
              </a:avLst>
            </a:prstGeom>
            <a:solidFill>
              <a:srgbClr val="2A9E9B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32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a-ES" sz="1796" b="1" dirty="0">
                  <a:solidFill>
                    <a:srgbClr val="FFFFFF"/>
                  </a:solidFill>
                </a:rPr>
                <a:t>TREATMENT as </a:t>
              </a:r>
              <a:r>
                <a:rPr lang="ca-ES" sz="1796" b="1" dirty="0" err="1">
                  <a:solidFill>
                    <a:srgbClr val="FFFFFF"/>
                  </a:solidFill>
                </a:rPr>
                <a:t>prevention</a:t>
              </a:r>
              <a:endParaRPr kumimoji="0" lang="ca-ES" sz="179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Signe més 3">
              <a:extLst>
                <a:ext uri="{FF2B5EF4-FFF2-40B4-BE49-F238E27FC236}">
                  <a16:creationId xmlns:a16="http://schemas.microsoft.com/office/drawing/2014/main" id="{A103E8EC-3C7F-4A42-9105-03B0FBFB6E52}"/>
                </a:ext>
              </a:extLst>
            </p:cNvPr>
            <p:cNvSpPr/>
            <p:nvPr/>
          </p:nvSpPr>
          <p:spPr bwMode="auto">
            <a:xfrm>
              <a:off x="6549593" y="4240862"/>
              <a:ext cx="578458" cy="76785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22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53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4" charset="0"/>
                <a:ea typeface="+mn-ea"/>
                <a:cs typeface="+mn-cs"/>
              </a:endParaRPr>
            </a:p>
          </p:txBody>
        </p:sp>
        <p:sp>
          <p:nvSpPr>
            <p:cNvPr id="46" name="Signe més 16">
              <a:extLst>
                <a:ext uri="{FF2B5EF4-FFF2-40B4-BE49-F238E27FC236}">
                  <a16:creationId xmlns:a16="http://schemas.microsoft.com/office/drawing/2014/main" id="{9C7C970B-0D09-4DD5-9038-A6F7920ECC29}"/>
                </a:ext>
              </a:extLst>
            </p:cNvPr>
            <p:cNvSpPr/>
            <p:nvPr/>
          </p:nvSpPr>
          <p:spPr bwMode="auto">
            <a:xfrm>
              <a:off x="11447207" y="4240862"/>
              <a:ext cx="578458" cy="76785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9" tIns="45720" rIns="91439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22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53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54" charset="0"/>
                <a:ea typeface="+mn-ea"/>
                <a:cs typeface="+mn-cs"/>
              </a:endParaRPr>
            </a:p>
          </p:txBody>
        </p:sp>
      </p:grpSp>
      <p:pic>
        <p:nvPicPr>
          <p:cNvPr id="48" name="Imatge 47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784" y="477235"/>
            <a:ext cx="687742" cy="673414"/>
          </a:xfrm>
          <a:prstGeom prst="rect">
            <a:avLst/>
          </a:prstGeom>
        </p:spPr>
      </p:pic>
      <p:sp>
        <p:nvSpPr>
          <p:cNvPr id="2" name="Contenidor de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a-ES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Martin et al 2011; </a:t>
            </a:r>
            <a:r>
              <a:rPr lang="ca-ES" i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Hellard</a:t>
            </a:r>
            <a:r>
              <a:rPr lang="ca-ES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et al 2014; de Vos et al 2015; </a:t>
            </a:r>
            <a:r>
              <a:rPr lang="ca-ES" i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Couisen</a:t>
            </a:r>
            <a:r>
              <a:rPr lang="ca-ES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et al 2016...)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4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A24A4C-F665-DCA5-6643-10C705D4A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837846"/>
              </p:ext>
            </p:extLst>
          </p:nvPr>
        </p:nvGraphicFramePr>
        <p:xfrm>
          <a:off x="3644895" y="1865486"/>
          <a:ext cx="8267434" cy="464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AF77D28-B53B-EA94-F468-A8BFD4E0B232}"/>
              </a:ext>
            </a:extLst>
          </p:cNvPr>
          <p:cNvSpPr txBox="1"/>
          <p:nvPr/>
        </p:nvSpPr>
        <p:spPr>
          <a:xfrm>
            <a:off x="4009382" y="1257646"/>
            <a:ext cx="7896059" cy="584775"/>
          </a:xfrm>
          <a:prstGeom prst="rect">
            <a:avLst/>
          </a:prstGeom>
          <a:noFill/>
        </p:spPr>
        <p:txBody>
          <a:bodyPr wrap="square" lIns="91439" tIns="45720" rIns="91439" bIns="45720" rtlCol="0" anchor="t">
            <a:spAutoFit/>
          </a:bodyPr>
          <a:lstStyle/>
          <a:p>
            <a:pPr algn="ctr" defTabSz="586405"/>
            <a:r>
              <a:rPr lang="en-US" sz="1600" b="1" dirty="0">
                <a:solidFill>
                  <a:srgbClr val="000000"/>
                </a:solidFill>
              </a:rPr>
              <a:t>Cascade of hepatitis C screening and treatment in DAC in Catalonia with protocol start date from 2021 to 12/31/2023</a:t>
            </a:r>
            <a:endParaRPr lang="ca-E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Imatge que conté text, captura de pantalla, Font, Paral·lel&#10;&#10;Descripció generada automàticament">
            <a:extLst>
              <a:ext uri="{FF2B5EF4-FFF2-40B4-BE49-F238E27FC236}">
                <a16:creationId xmlns:a16="http://schemas.microsoft.com/office/drawing/2014/main" id="{B62C1045-6C4B-ABD0-B4E7-11757209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2" y="3019546"/>
            <a:ext cx="2560728" cy="3626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2CF8E8-9C84-D7B4-AC9B-F94B49D1A08A}"/>
              </a:ext>
            </a:extLst>
          </p:cNvPr>
          <p:cNvSpPr txBox="1"/>
          <p:nvPr/>
        </p:nvSpPr>
        <p:spPr>
          <a:xfrm>
            <a:off x="1167865" y="2636516"/>
            <a:ext cx="1938096" cy="428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586405"/>
            <a:r>
              <a:rPr lang="ca-ES" sz="2400" b="1" dirty="0">
                <a:solidFill>
                  <a:srgbClr val="000000"/>
                </a:solidFill>
                <a:latin typeface="Arial"/>
              </a:rPr>
              <a:t>44/63 DAC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1818F-D8F3-76C0-CCD2-92E201441C16}"/>
              </a:ext>
            </a:extLst>
          </p:cNvPr>
          <p:cNvSpPr txBox="1"/>
          <p:nvPr/>
        </p:nvSpPr>
        <p:spPr>
          <a:xfrm>
            <a:off x="10367116" y="215348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en-ES" sz="1400" dirty="0">
                <a:solidFill>
                  <a:srgbClr val="000000"/>
                </a:solidFill>
                <a:latin typeface="Arial"/>
              </a:rPr>
              <a:t>% </a:t>
            </a:r>
            <a:r>
              <a:rPr lang="ca-ES" sz="1400" dirty="0" err="1">
                <a:solidFill>
                  <a:srgbClr val="000000"/>
                </a:solidFill>
                <a:latin typeface="Arial"/>
              </a:rPr>
              <a:t>screened</a:t>
            </a:r>
            <a:endParaRPr lang="en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ECF6D6-D28F-16EF-C4A8-2F5451FE2AD1}"/>
              </a:ext>
            </a:extLst>
          </p:cNvPr>
          <p:cNvSpPr txBox="1"/>
          <p:nvPr/>
        </p:nvSpPr>
        <p:spPr>
          <a:xfrm>
            <a:off x="6769972" y="4298606"/>
            <a:ext cx="625799" cy="289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 dirty="0">
                <a:solidFill>
                  <a:srgbClr val="000000"/>
                </a:solidFill>
                <a:latin typeface="Arial"/>
              </a:rPr>
              <a:t>23%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28836-E961-3466-6755-9BA1F410F326}"/>
              </a:ext>
            </a:extLst>
          </p:cNvPr>
          <p:cNvSpPr txBox="1"/>
          <p:nvPr/>
        </p:nvSpPr>
        <p:spPr>
          <a:xfrm>
            <a:off x="7824657" y="4697355"/>
            <a:ext cx="506877" cy="289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>
                <a:solidFill>
                  <a:srgbClr val="000000"/>
                </a:solidFill>
                <a:latin typeface="Arial"/>
              </a:rPr>
              <a:t>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350C0-07F4-1094-4113-D8EFA7A04327}"/>
              </a:ext>
            </a:extLst>
          </p:cNvPr>
          <p:cNvSpPr txBox="1"/>
          <p:nvPr/>
        </p:nvSpPr>
        <p:spPr>
          <a:xfrm>
            <a:off x="9944726" y="4910949"/>
            <a:ext cx="506877" cy="289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>
                <a:solidFill>
                  <a:srgbClr val="000000"/>
                </a:solidFill>
                <a:latin typeface="Arial"/>
              </a:rPr>
              <a:t>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40E490-6D1D-EBE8-6D8E-C6F78CA79F3D}"/>
              </a:ext>
            </a:extLst>
          </p:cNvPr>
          <p:cNvSpPr txBox="1"/>
          <p:nvPr/>
        </p:nvSpPr>
        <p:spPr>
          <a:xfrm>
            <a:off x="10992457" y="4993539"/>
            <a:ext cx="458878" cy="289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>
                <a:solidFill>
                  <a:srgbClr val="000000"/>
                </a:solidFill>
                <a:latin typeface="Arial"/>
              </a:rPr>
              <a:t>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2B88D-D280-1158-C555-A81D6D7C941D}"/>
              </a:ext>
            </a:extLst>
          </p:cNvPr>
          <p:cNvSpPr txBox="1"/>
          <p:nvPr/>
        </p:nvSpPr>
        <p:spPr>
          <a:xfrm>
            <a:off x="8843344" y="4832946"/>
            <a:ext cx="506877" cy="289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>
                <a:solidFill>
                  <a:srgbClr val="000000"/>
                </a:solidFill>
                <a:latin typeface="Arial"/>
              </a:rPr>
              <a:t>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27A68D-9452-69B7-BA06-6883A5499075}"/>
              </a:ext>
            </a:extLst>
          </p:cNvPr>
          <p:cNvSpPr txBox="1"/>
          <p:nvPr/>
        </p:nvSpPr>
        <p:spPr>
          <a:xfrm>
            <a:off x="8784193" y="4480547"/>
            <a:ext cx="617145" cy="28975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 dirty="0">
                <a:solidFill>
                  <a:srgbClr val="800000"/>
                </a:solidFill>
                <a:latin typeface="Arial"/>
              </a:rPr>
              <a:t>78%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8C907B-32D4-9156-4DD1-329C2B60E1BA}"/>
              </a:ext>
            </a:extLst>
          </p:cNvPr>
          <p:cNvSpPr txBox="1"/>
          <p:nvPr/>
        </p:nvSpPr>
        <p:spPr>
          <a:xfrm>
            <a:off x="10991688" y="4685108"/>
            <a:ext cx="459646" cy="28975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>
                <a:solidFill>
                  <a:srgbClr val="800000"/>
                </a:solidFill>
                <a:latin typeface="Arial"/>
              </a:rPr>
              <a:t>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0F723-6AE8-ED34-85CA-8CA21F4A993C}"/>
              </a:ext>
            </a:extLst>
          </p:cNvPr>
          <p:cNvSpPr txBox="1"/>
          <p:nvPr/>
        </p:nvSpPr>
        <p:spPr>
          <a:xfrm>
            <a:off x="9921884" y="4510254"/>
            <a:ext cx="537058" cy="28975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86405"/>
            <a:r>
              <a:rPr lang="en-ES" sz="1283" dirty="0">
                <a:solidFill>
                  <a:srgbClr val="800000"/>
                </a:solidFill>
                <a:latin typeface="Arial"/>
              </a:rPr>
              <a:t>58%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02707-6A9B-4DC5-2A43-3C7D5FC830C7}"/>
              </a:ext>
            </a:extLst>
          </p:cNvPr>
          <p:cNvSpPr txBox="1"/>
          <p:nvPr/>
        </p:nvSpPr>
        <p:spPr>
          <a:xfrm>
            <a:off x="10359777" y="244083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en-ES" sz="1400" dirty="0">
                <a:solidFill>
                  <a:srgbClr val="800000"/>
                </a:solidFill>
                <a:latin typeface="Arial"/>
              </a:rPr>
              <a:t>% </a:t>
            </a:r>
            <a:r>
              <a:rPr lang="ca-ES" sz="1400" dirty="0" err="1">
                <a:solidFill>
                  <a:srgbClr val="800000"/>
                </a:solidFill>
                <a:latin typeface="Arial"/>
              </a:rPr>
              <a:t>infected</a:t>
            </a:r>
            <a:endParaRPr lang="en-ES" sz="14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35" name="Títol 1"/>
          <p:cNvSpPr>
            <a:spLocks noGrp="1"/>
          </p:cNvSpPr>
          <p:nvPr>
            <p:ph type="title"/>
          </p:nvPr>
        </p:nvSpPr>
        <p:spPr>
          <a:xfrm>
            <a:off x="698976" y="660982"/>
            <a:ext cx="10759576" cy="428232"/>
          </a:xfrm>
        </p:spPr>
        <p:txBody>
          <a:bodyPr/>
          <a:lstStyle/>
          <a:p>
            <a:r>
              <a:rPr lang="en-US" sz="3200" noProof="0" dirty="0">
                <a:solidFill>
                  <a:srgbClr val="002060"/>
                </a:solidFill>
              </a:rPr>
              <a:t>Elimination of HCV in Drug Addiction Centers(DAC)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9921884" y="3871257"/>
            <a:ext cx="529719" cy="21544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a-ES" sz="1400" b="1" dirty="0">
                <a:solidFill>
                  <a:srgbClr val="00B050"/>
                </a:solidFill>
              </a:rPr>
              <a:t>75%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10899647" y="4168710"/>
            <a:ext cx="429813" cy="21544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400" b="1" dirty="0">
                <a:solidFill>
                  <a:srgbClr val="00B050"/>
                </a:solidFill>
              </a:rPr>
              <a:t>5%</a:t>
            </a:r>
          </a:p>
        </p:txBody>
      </p:sp>
      <p:cxnSp>
        <p:nvCxnSpPr>
          <p:cNvPr id="10" name="Connector angular 9"/>
          <p:cNvCxnSpPr>
            <a:stCxn id="7" idx="1"/>
          </p:cNvCxnSpPr>
          <p:nvPr/>
        </p:nvCxnSpPr>
        <p:spPr>
          <a:xfrm rot="10800000" flipV="1">
            <a:off x="9043416" y="3978978"/>
            <a:ext cx="878468" cy="405175"/>
          </a:xfrm>
          <a:prstGeom prst="bentConnector3">
            <a:avLst>
              <a:gd name="adj1" fmla="val 98922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angular 19"/>
          <p:cNvCxnSpPr>
            <a:stCxn id="8" idx="1"/>
          </p:cNvCxnSpPr>
          <p:nvPr/>
        </p:nvCxnSpPr>
        <p:spPr>
          <a:xfrm rot="10800000" flipV="1">
            <a:off x="10122409" y="4276431"/>
            <a:ext cx="777239" cy="204115"/>
          </a:xfrm>
          <a:prstGeom prst="bentConnector3">
            <a:avLst>
              <a:gd name="adj1" fmla="val 100588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79B7877-E4D4-C51D-1205-86101851ABE9}"/>
              </a:ext>
            </a:extLst>
          </p:cNvPr>
          <p:cNvSpPr txBox="1">
            <a:spLocks/>
          </p:cNvSpPr>
          <p:nvPr/>
        </p:nvSpPr>
        <p:spPr>
          <a:xfrm>
            <a:off x="1493240" y="1887794"/>
            <a:ext cx="7541704" cy="3904644"/>
          </a:xfrm>
          <a:prstGeom prst="roundRect">
            <a:avLst>
              <a:gd name="adj" fmla="val 486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Advisory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Board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 and /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speaker: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Abbvie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Altimmune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, Gilead, GSK, Janssen   and Roche</a:t>
            </a:r>
          </a:p>
          <a:p>
            <a:pPr marL="0" indent="0">
              <a:buNone/>
            </a:pP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Grants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: Gilead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Sciences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C3875A-5499-F735-1236-BF4108AF3809}"/>
              </a:ext>
            </a:extLst>
          </p:cNvPr>
          <p:cNvSpPr txBox="1"/>
          <p:nvPr/>
        </p:nvSpPr>
        <p:spPr>
          <a:xfrm>
            <a:off x="3017818" y="663596"/>
            <a:ext cx="233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64394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29"/>
          </p:nvPr>
        </p:nvSpPr>
        <p:spPr>
          <a:xfrm>
            <a:off x="633633" y="1231027"/>
            <a:ext cx="10791522" cy="344488"/>
          </a:xfrm>
        </p:spPr>
        <p:txBody>
          <a:bodyPr lIns="0" tIns="0" rIns="0" bIns="0" anchor="t"/>
          <a:lstStyle/>
          <a:p>
            <a:r>
              <a:rPr lang="ca-ES" sz="2800" dirty="0"/>
              <a:t>Hepatitis C</a:t>
            </a:r>
            <a:endParaRPr lang="ca-ES" sz="2800" dirty="0">
              <a:solidFill>
                <a:srgbClr val="0070C0"/>
              </a:solidFill>
            </a:endParaRPr>
          </a:p>
          <a:p>
            <a:pPr algn="ctr"/>
            <a:endParaRPr lang="ca-ES" sz="2800" dirty="0"/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698976" y="330114"/>
            <a:ext cx="10759576" cy="428232"/>
          </a:xfrm>
        </p:spPr>
        <p:txBody>
          <a:bodyPr lIns="0" tIns="0" rIns="0" bIns="0" anchor="t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 challenges posed by HVs from a public health perspective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angle 8" title="Fons gris"/>
          <p:cNvSpPr/>
          <p:nvPr/>
        </p:nvSpPr>
        <p:spPr>
          <a:xfrm>
            <a:off x="71098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 title="Fons gris"/>
          <p:cNvSpPr/>
          <p:nvPr/>
        </p:nvSpPr>
        <p:spPr>
          <a:xfrm>
            <a:off x="3490018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 title="Fons gris"/>
          <p:cNvSpPr/>
          <p:nvPr/>
        </p:nvSpPr>
        <p:spPr>
          <a:xfrm>
            <a:off x="629204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 title="Fons gris"/>
          <p:cNvSpPr/>
          <p:nvPr/>
        </p:nvSpPr>
        <p:spPr>
          <a:xfrm>
            <a:off x="904211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Contenidor de text 49"/>
          <p:cNvSpPr>
            <a:spLocks noGrp="1"/>
          </p:cNvSpPr>
          <p:nvPr>
            <p:ph type="body" sz="quarter" idx="4294967295"/>
          </p:nvPr>
        </p:nvSpPr>
        <p:spPr>
          <a:xfrm>
            <a:off x="1021103" y="3153543"/>
            <a:ext cx="2118360" cy="26226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1700" b="1" dirty="0"/>
              <a:t>Undiagnosed infected </a:t>
            </a:r>
            <a:r>
              <a:rPr lang="en-US" sz="1700" dirty="0"/>
              <a:t>people and </a:t>
            </a:r>
            <a:r>
              <a:rPr lang="en-US" sz="1700" dirty="0">
                <a:solidFill>
                  <a:srgbClr val="0070C0"/>
                </a:solidFill>
              </a:rPr>
              <a:t>hidden cases </a:t>
            </a:r>
            <a:r>
              <a:rPr lang="en-US" sz="1700" dirty="0"/>
              <a:t>with diagnoses or biological markers (</a:t>
            </a:r>
            <a:r>
              <a:rPr lang="en-US" sz="1700" dirty="0" err="1"/>
              <a:t>serologies</a:t>
            </a:r>
            <a:r>
              <a:rPr lang="en-US" sz="1700" dirty="0"/>
              <a:t> and viremias) </a:t>
            </a:r>
            <a:r>
              <a:rPr lang="en-US" sz="1700" b="1" dirty="0"/>
              <a:t>without treatment</a:t>
            </a:r>
            <a:endParaRPr lang="ca-ES" sz="1700" b="1" dirty="0">
              <a:solidFill>
                <a:srgbClr val="333333"/>
              </a:solidFill>
            </a:endParaRPr>
          </a:p>
        </p:txBody>
      </p:sp>
      <p:sp>
        <p:nvSpPr>
          <p:cNvPr id="15" name="Contenidor de text 51"/>
          <p:cNvSpPr>
            <a:spLocks noGrp="1"/>
          </p:cNvSpPr>
          <p:nvPr>
            <p:ph type="body" sz="quarter" idx="4294967295"/>
          </p:nvPr>
        </p:nvSpPr>
        <p:spPr>
          <a:xfrm>
            <a:off x="3529714" y="3213397"/>
            <a:ext cx="2499680" cy="21846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incidence </a:t>
            </a:r>
            <a:r>
              <a:rPr lang="en-US" dirty="0"/>
              <a:t>focused on </a:t>
            </a:r>
            <a:r>
              <a:rPr lang="en-US" b="1" dirty="0"/>
              <a:t>people who inject drugs</a:t>
            </a:r>
            <a:endParaRPr lang="ca-ES" b="1" dirty="0"/>
          </a:p>
        </p:txBody>
      </p:sp>
      <p:sp>
        <p:nvSpPr>
          <p:cNvPr id="17" name="Contenidor de text 53"/>
          <p:cNvSpPr>
            <a:spLocks noGrp="1"/>
          </p:cNvSpPr>
          <p:nvPr>
            <p:ph type="body" sz="quarter" idx="4294967295"/>
          </p:nvPr>
        </p:nvSpPr>
        <p:spPr>
          <a:xfrm>
            <a:off x="6461235" y="3168561"/>
            <a:ext cx="2313439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Migrant people </a:t>
            </a:r>
            <a:r>
              <a:rPr lang="en-US" dirty="0"/>
              <a:t>born in countries with </a:t>
            </a:r>
            <a:r>
              <a:rPr lang="en-US" b="1" dirty="0"/>
              <a:t>medium or high prevalence</a:t>
            </a:r>
            <a:endParaRPr lang="ca-ES" b="1" dirty="0"/>
          </a:p>
        </p:txBody>
      </p:sp>
      <p:sp>
        <p:nvSpPr>
          <p:cNvPr id="19" name="Contenidor de text 55"/>
          <p:cNvSpPr>
            <a:spLocks noGrp="1"/>
          </p:cNvSpPr>
          <p:nvPr>
            <p:ph type="body" sz="quarter" idx="4294967295"/>
          </p:nvPr>
        </p:nvSpPr>
        <p:spPr>
          <a:xfrm>
            <a:off x="9193158" y="3126641"/>
            <a:ext cx="2265394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prevalence in prisons </a:t>
            </a:r>
            <a:r>
              <a:rPr lang="en-US" dirty="0"/>
              <a:t>due to concentration of people with risk factors</a:t>
            </a:r>
            <a:endParaRPr lang="ca-ES" dirty="0"/>
          </a:p>
        </p:txBody>
      </p:sp>
      <p:sp>
        <p:nvSpPr>
          <p:cNvPr id="21" name="Oval 20" title="Número"/>
          <p:cNvSpPr/>
          <p:nvPr/>
        </p:nvSpPr>
        <p:spPr>
          <a:xfrm>
            <a:off x="1525036" y="2056999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 title="Número"/>
          <p:cNvSpPr/>
          <p:nvPr/>
        </p:nvSpPr>
        <p:spPr>
          <a:xfrm>
            <a:off x="4268460" y="2055645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4268459" y="2191432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 title="Número"/>
          <p:cNvSpPr/>
          <p:nvPr/>
        </p:nvSpPr>
        <p:spPr>
          <a:xfrm>
            <a:off x="7096320" y="2063388"/>
            <a:ext cx="877841" cy="877841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Contenidor de text 18"/>
          <p:cNvSpPr txBox="1">
            <a:spLocks/>
          </p:cNvSpPr>
          <p:nvPr/>
        </p:nvSpPr>
        <p:spPr>
          <a:xfrm>
            <a:off x="7096319" y="2199175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 title="Número"/>
          <p:cNvSpPr/>
          <p:nvPr/>
        </p:nvSpPr>
        <p:spPr>
          <a:xfrm>
            <a:off x="9839744" y="2062034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Contenidor de text 18"/>
          <p:cNvSpPr txBox="1">
            <a:spLocks/>
          </p:cNvSpPr>
          <p:nvPr/>
        </p:nvSpPr>
        <p:spPr>
          <a:xfrm>
            <a:off x="9839743" y="2197821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arrodonit 29"/>
          <p:cNvSpPr/>
          <p:nvPr/>
        </p:nvSpPr>
        <p:spPr>
          <a:xfrm>
            <a:off x="6520308" y="5729698"/>
            <a:ext cx="1400377" cy="20944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Migrant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arrodonit 30"/>
          <p:cNvSpPr/>
          <p:nvPr/>
        </p:nvSpPr>
        <p:spPr>
          <a:xfrm>
            <a:off x="9322848" y="5729697"/>
            <a:ext cx="1749012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Prison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inmates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arrodonit 31"/>
          <p:cNvSpPr/>
          <p:nvPr/>
        </p:nvSpPr>
        <p:spPr>
          <a:xfrm>
            <a:off x="938991" y="5729697"/>
            <a:ext cx="1410006" cy="209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Imatge 47">
            <a:hlinkClick r:id="rId2" action="ppaction://hlinksldjump"/>
            <a:extLst>
              <a:ext uri="{FF2B5EF4-FFF2-40B4-BE49-F238E27FC236}">
                <a16:creationId xmlns:a16="http://schemas.microsoft.com/office/drawing/2014/main" id="{85DB26CF-D394-6BA0-3A3B-BB03B0AF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7" y="5629930"/>
            <a:ext cx="753007" cy="736349"/>
          </a:xfrm>
          <a:prstGeom prst="rect">
            <a:avLst/>
          </a:prstGeom>
          <a:effectLst/>
        </p:spPr>
      </p:pic>
      <p:sp>
        <p:nvSpPr>
          <p:cNvPr id="34" name="Rectangle 33"/>
          <p:cNvSpPr/>
          <p:nvPr/>
        </p:nvSpPr>
        <p:spPr>
          <a:xfrm>
            <a:off x="1756130" y="22440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6" name="Rectangle arrodonit 35"/>
          <p:cNvSpPr/>
          <p:nvPr/>
        </p:nvSpPr>
        <p:spPr>
          <a:xfrm>
            <a:off x="3574307" y="5718406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PWID</a:t>
            </a:r>
          </a:p>
        </p:txBody>
      </p:sp>
      <p:pic>
        <p:nvPicPr>
          <p:cNvPr id="37" name="Imatge 36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31" y="5629930"/>
            <a:ext cx="720323" cy="705316"/>
          </a:xfrm>
          <a:prstGeom prst="rect">
            <a:avLst/>
          </a:prstGeom>
        </p:spPr>
      </p:pic>
      <p:pic>
        <p:nvPicPr>
          <p:cNvPr id="38" name="Imatge 37">
            <a:hlinkClick r:id="" action="ppaction://noaction"/>
            <a:extLst>
              <a:ext uri="{FF2B5EF4-FFF2-40B4-BE49-F238E27FC236}">
                <a16:creationId xmlns:a16="http://schemas.microsoft.com/office/drawing/2014/main" id="{0D6CAEFA-92E5-E886-B77F-F4FE8E77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534" y="5686764"/>
            <a:ext cx="763526" cy="749989"/>
          </a:xfrm>
          <a:prstGeom prst="rect">
            <a:avLst/>
          </a:prstGeom>
        </p:spPr>
      </p:pic>
      <p:pic>
        <p:nvPicPr>
          <p:cNvPr id="39" name="Imatge 38">
            <a:hlinkClick r:id="" action="ppaction://noaction"/>
            <a:extLst>
              <a:ext uri="{FF2B5EF4-FFF2-40B4-BE49-F238E27FC236}">
                <a16:creationId xmlns:a16="http://schemas.microsoft.com/office/drawing/2014/main" id="{CF7A9799-B1A3-D70C-46FA-748559A18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319" y="5650843"/>
            <a:ext cx="779393" cy="787451"/>
          </a:xfrm>
          <a:prstGeom prst="rect">
            <a:avLst/>
          </a:prstGeom>
        </p:spPr>
      </p:pic>
      <p:sp>
        <p:nvSpPr>
          <p:cNvPr id="2" name="Contenidor de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693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8481967-F2C9-B9F4-28CA-FD766F1B1F86}"/>
              </a:ext>
            </a:extLst>
          </p:cNvPr>
          <p:cNvSpPr/>
          <p:nvPr/>
        </p:nvSpPr>
        <p:spPr>
          <a:xfrm>
            <a:off x="9333053" y="3359859"/>
            <a:ext cx="2341203" cy="167774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2504F6F-7CBC-EDEF-C1D6-9E675DD494AA}"/>
              </a:ext>
            </a:extLst>
          </p:cNvPr>
          <p:cNvSpPr/>
          <p:nvPr/>
        </p:nvSpPr>
        <p:spPr>
          <a:xfrm>
            <a:off x="9325699" y="1298314"/>
            <a:ext cx="2307985" cy="19712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or recte 3"/>
          <p:cNvCxnSpPr/>
          <p:nvPr/>
        </p:nvCxnSpPr>
        <p:spPr>
          <a:xfrm>
            <a:off x="609600" y="848178"/>
            <a:ext cx="11183007" cy="1051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QuadreDeText 4"/>
          <p:cNvSpPr txBox="1"/>
          <p:nvPr/>
        </p:nvSpPr>
        <p:spPr>
          <a:xfrm>
            <a:off x="609600" y="200372"/>
            <a:ext cx="1172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Migrants: Hepatitis B, C, and D Screening in Mongolians in Catalonia</a:t>
            </a:r>
          </a:p>
        </p:txBody>
      </p:sp>
      <p:pic>
        <p:nvPicPr>
          <p:cNvPr id="8" name="3 Imagen"/>
          <p:cNvPicPr/>
          <p:nvPr/>
        </p:nvPicPr>
        <p:blipFill>
          <a:blip r:embed="rId3" cstate="print"/>
          <a:srcRect l="16666" t="25478" r="18412" b="53078"/>
          <a:stretch>
            <a:fillRect/>
          </a:stretch>
        </p:blipFill>
        <p:spPr bwMode="auto">
          <a:xfrm>
            <a:off x="558316" y="1498476"/>
            <a:ext cx="83164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4 CuadroTexto"/>
          <p:cNvSpPr txBox="1"/>
          <p:nvPr/>
        </p:nvSpPr>
        <p:spPr>
          <a:xfrm>
            <a:off x="9692797" y="1591802"/>
            <a:ext cx="1800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Viral hepatitis screening</a:t>
            </a:r>
          </a:p>
        </p:txBody>
      </p:sp>
      <p:sp>
        <p:nvSpPr>
          <p:cNvPr id="12" name="26 CuadroTexto"/>
          <p:cNvSpPr txBox="1"/>
          <p:nvPr/>
        </p:nvSpPr>
        <p:spPr>
          <a:xfrm>
            <a:off x="9994233" y="3566710"/>
            <a:ext cx="115212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infection</a:t>
            </a:r>
          </a:p>
        </p:txBody>
      </p:sp>
      <p:graphicFrame>
        <p:nvGraphicFramePr>
          <p:cNvPr id="13" name="27 Diagrama"/>
          <p:cNvGraphicFramePr/>
          <p:nvPr/>
        </p:nvGraphicFramePr>
        <p:xfrm>
          <a:off x="2374099" y="3930767"/>
          <a:ext cx="4272136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28 CuadroTexto"/>
          <p:cNvSpPr txBox="1"/>
          <p:nvPr/>
        </p:nvSpPr>
        <p:spPr>
          <a:xfrm>
            <a:off x="2230083" y="3858759"/>
            <a:ext cx="48245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questionnaire (8 questions) and educational activity (N=89)</a:t>
            </a:r>
          </a:p>
        </p:txBody>
      </p:sp>
      <p:sp>
        <p:nvSpPr>
          <p:cNvPr id="15" name="31 CuadroTexto"/>
          <p:cNvSpPr txBox="1"/>
          <p:nvPr/>
        </p:nvSpPr>
        <p:spPr>
          <a:xfrm>
            <a:off x="9678069" y="1986030"/>
            <a:ext cx="2736304" cy="82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 HCV: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6,3%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(14/222)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HBsAg: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4,1%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(9/222)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 HDV: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0,9%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(2/222)</a:t>
            </a:r>
          </a:p>
        </p:txBody>
      </p:sp>
      <p:sp>
        <p:nvSpPr>
          <p:cNvPr id="17" name="13 Rectángulo redondeado"/>
          <p:cNvSpPr/>
          <p:nvPr/>
        </p:nvSpPr>
        <p:spPr>
          <a:xfrm>
            <a:off x="702876" y="3084855"/>
            <a:ext cx="8219822" cy="558427"/>
          </a:xfrm>
          <a:prstGeom prst="roundRect">
            <a:avLst/>
          </a:prstGeom>
          <a:solidFill>
            <a:srgbClr val="F8ED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280 subjects were contacted by a community worker, and 222 (79%)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program. Participants were mainly women, median age 42, and 22% were vaccinated against HBV.</a:t>
            </a:r>
          </a:p>
        </p:txBody>
      </p:sp>
      <p:sp>
        <p:nvSpPr>
          <p:cNvPr id="18" name="14 Rectángulo redondeado"/>
          <p:cNvSpPr/>
          <p:nvPr/>
        </p:nvSpPr>
        <p:spPr>
          <a:xfrm>
            <a:off x="517744" y="5194205"/>
            <a:ext cx="8648295" cy="861684"/>
          </a:xfrm>
          <a:prstGeom prst="roundRect">
            <a:avLst>
              <a:gd name="adj" fmla="val 601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community program for viral hepatitis education, screening and linkage to care of Mongolians was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feasible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widely accepted.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program allowed to detect 14 cases of anti-HCV, 9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HBsAg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2 anti-HDV.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Half of them were unaware of the infection. </a:t>
            </a:r>
          </a:p>
        </p:txBody>
      </p:sp>
      <p:sp>
        <p:nvSpPr>
          <p:cNvPr id="19" name="15 CuadroTexto"/>
          <p:cNvSpPr txBox="1"/>
          <p:nvPr/>
        </p:nvSpPr>
        <p:spPr>
          <a:xfrm>
            <a:off x="702876" y="1061722"/>
            <a:ext cx="6696744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of the community program performed in 3 Spanish cities (Barcelona, Madrid and San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Sebastián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</p:txBody>
      </p:sp>
      <p:sp>
        <p:nvSpPr>
          <p:cNvPr id="20" name="CuadroTexto 9">
            <a:extLst>
              <a:ext uri="{FF2B5EF4-FFF2-40B4-BE49-F238E27FC236}">
                <a16:creationId xmlns:a16="http://schemas.microsoft.com/office/drawing/2014/main" id="{0A8ECCD1-0CA3-1768-737F-3F58928AB29B}"/>
              </a:ext>
            </a:extLst>
          </p:cNvPr>
          <p:cNvSpPr txBox="1"/>
          <p:nvPr/>
        </p:nvSpPr>
        <p:spPr>
          <a:xfrm>
            <a:off x="-2858946" y="6352206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Palom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Community Strategy for Hepatitis B, C, and D Screening and Linkage to Care in Mongolians Living in Spain. Viruses. 2023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9651712" y="3957587"/>
            <a:ext cx="1842171" cy="89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HCV-RNA: 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0,9% 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(2/222)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HBV-DNA: 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3,6% 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(8/222)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HDV-RNA: 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0,0% 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(0/222)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046DA79-B212-6F4D-2266-12E72D42D994}"/>
              </a:ext>
            </a:extLst>
          </p:cNvPr>
          <p:cNvCxnSpPr/>
          <p:nvPr/>
        </p:nvCxnSpPr>
        <p:spPr>
          <a:xfrm>
            <a:off x="1874049" y="6594819"/>
            <a:ext cx="859925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900193D-9E45-066E-B4D2-0A99547AC157}"/>
              </a:ext>
            </a:extLst>
          </p:cNvPr>
          <p:cNvSpPr txBox="1"/>
          <p:nvPr/>
        </p:nvSpPr>
        <p:spPr>
          <a:xfrm>
            <a:off x="9292481" y="5012016"/>
            <a:ext cx="2341203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</a:t>
            </a: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</a:t>
            </a:r>
            <a:endParaRPr kumimoji="0" lang="ca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84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t="12609" b="3888"/>
          <a:stretch/>
        </p:blipFill>
        <p:spPr>
          <a:xfrm>
            <a:off x="8439020" y="126803"/>
            <a:ext cx="2885652" cy="708135"/>
          </a:xfrm>
          <a:prstGeom prst="rect">
            <a:avLst/>
          </a:prstGeom>
        </p:spPr>
      </p:pic>
      <p:cxnSp>
        <p:nvCxnSpPr>
          <p:cNvPr id="4" name="Connector recte 3"/>
          <p:cNvCxnSpPr/>
          <p:nvPr/>
        </p:nvCxnSpPr>
        <p:spPr>
          <a:xfrm>
            <a:off x="574875" y="871325"/>
            <a:ext cx="11183007" cy="1051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QuadreDeText 4"/>
          <p:cNvSpPr txBox="1"/>
          <p:nvPr/>
        </p:nvSpPr>
        <p:spPr>
          <a:xfrm>
            <a:off x="574875" y="223519"/>
            <a:ext cx="638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Migrants: HBV-COMSAVA and COMSAVAC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550" y="1095632"/>
            <a:ext cx="1138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Hepatitis B Virus Community Screening and Vaccination in Africans study aims to use point-of-care testing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diagnostic tools to identify, link to care, or vaccinate African migrants initially in  Barcelona and after in 4 European cities 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6" name="Imagen 7">
            <a:extLst>
              <a:ext uri="{FF2B5EF4-FFF2-40B4-BE49-F238E27FC236}">
                <a16:creationId xmlns:a16="http://schemas.microsoft.com/office/drawing/2014/main" id="{FA710B77-3CBA-4344-B305-58BFA61B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835" y="1992564"/>
            <a:ext cx="2036498" cy="1199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" name="Imagen 3">
            <a:extLst>
              <a:ext uri="{FF2B5EF4-FFF2-40B4-BE49-F238E27FC236}">
                <a16:creationId xmlns:a16="http://schemas.microsoft.com/office/drawing/2014/main" id="{D6C48880-ECD8-3342-A226-4F2B3DAFF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9065"/>
          <a:stretch/>
        </p:blipFill>
        <p:spPr>
          <a:xfrm>
            <a:off x="3647309" y="1998419"/>
            <a:ext cx="2036498" cy="1193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8" name="Imagen 5">
            <a:extLst>
              <a:ext uri="{FF2B5EF4-FFF2-40B4-BE49-F238E27FC236}">
                <a16:creationId xmlns:a16="http://schemas.microsoft.com/office/drawing/2014/main" id="{AB8421FF-E1DD-514D-8481-5ADDFE500C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187"/>
          <a:stretch/>
        </p:blipFill>
        <p:spPr>
          <a:xfrm>
            <a:off x="5765572" y="2001356"/>
            <a:ext cx="2036498" cy="1199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9" name="Imagen 4">
            <a:extLst>
              <a:ext uri="{FF2B5EF4-FFF2-40B4-BE49-F238E27FC236}">
                <a16:creationId xmlns:a16="http://schemas.microsoft.com/office/drawing/2014/main" id="{D9BDA9FA-3494-364A-85F5-A2993D60D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26" y="2072198"/>
            <a:ext cx="2189425" cy="946928"/>
          </a:xfrm>
          <a:prstGeom prst="rect">
            <a:avLst/>
          </a:prstGeom>
        </p:spPr>
      </p:pic>
      <p:graphicFrame>
        <p:nvGraphicFramePr>
          <p:cNvPr id="140" name="Taula 139"/>
          <p:cNvGraphicFramePr>
            <a:graphicFrameLocks noGrp="1"/>
          </p:cNvGraphicFramePr>
          <p:nvPr/>
        </p:nvGraphicFramePr>
        <p:xfrm>
          <a:off x="574875" y="3562158"/>
          <a:ext cx="11113825" cy="2301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7689">
                  <a:extLst>
                    <a:ext uri="{9D8B030D-6E8A-4147-A177-3AD203B41FA5}">
                      <a16:colId xmlns:a16="http://schemas.microsoft.com/office/drawing/2014/main" val="633202796"/>
                    </a:ext>
                  </a:extLst>
                </a:gridCol>
                <a:gridCol w="1299930">
                  <a:extLst>
                    <a:ext uri="{9D8B030D-6E8A-4147-A177-3AD203B41FA5}">
                      <a16:colId xmlns:a16="http://schemas.microsoft.com/office/drawing/2014/main" val="1629336907"/>
                    </a:ext>
                  </a:extLst>
                </a:gridCol>
                <a:gridCol w="1613222">
                  <a:extLst>
                    <a:ext uri="{9D8B030D-6E8A-4147-A177-3AD203B41FA5}">
                      <a16:colId xmlns:a16="http://schemas.microsoft.com/office/drawing/2014/main" val="3496651443"/>
                    </a:ext>
                  </a:extLst>
                </a:gridCol>
                <a:gridCol w="1849917">
                  <a:extLst>
                    <a:ext uri="{9D8B030D-6E8A-4147-A177-3AD203B41FA5}">
                      <a16:colId xmlns:a16="http://schemas.microsoft.com/office/drawing/2014/main" val="2726967698"/>
                    </a:ext>
                  </a:extLst>
                </a:gridCol>
                <a:gridCol w="1587689">
                  <a:extLst>
                    <a:ext uri="{9D8B030D-6E8A-4147-A177-3AD203B41FA5}">
                      <a16:colId xmlns:a16="http://schemas.microsoft.com/office/drawing/2014/main" val="3893498507"/>
                    </a:ext>
                  </a:extLst>
                </a:gridCol>
                <a:gridCol w="1587689">
                  <a:extLst>
                    <a:ext uri="{9D8B030D-6E8A-4147-A177-3AD203B41FA5}">
                      <a16:colId xmlns:a16="http://schemas.microsoft.com/office/drawing/2014/main" val="3671720247"/>
                    </a:ext>
                  </a:extLst>
                </a:gridCol>
                <a:gridCol w="1587689">
                  <a:extLst>
                    <a:ext uri="{9D8B030D-6E8A-4147-A177-3AD203B41FA5}">
                      <a16:colId xmlns:a16="http://schemas.microsoft.com/office/drawing/2014/main" val="3418043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People screened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Recently arrived</a:t>
                      </a:r>
                    </a:p>
                    <a:p>
                      <a:pPr algn="ctr"/>
                      <a:r>
                        <a:rPr lang="en-US" sz="1400" b="1" noProof="0" dirty="0"/>
                        <a:t> (&lt; 5yrs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err="1"/>
                        <a:t>HBsAg</a:t>
                      </a:r>
                      <a:r>
                        <a:rPr lang="en-US" sz="1400" b="1" noProof="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Anti-HCV+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Linkage to care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556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Barcelona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624</a:t>
                      </a:r>
                    </a:p>
                    <a:p>
                      <a:pPr algn="ctr"/>
                      <a:r>
                        <a:rPr lang="en-US" sz="1100" b="0" noProof="0" dirty="0"/>
                        <a:t>(79.8% Ghana</a:t>
                      </a:r>
                      <a:br>
                        <a:rPr lang="en-US" sz="1100" b="0" noProof="0" dirty="0"/>
                      </a:br>
                      <a:r>
                        <a:rPr lang="en-US" sz="1100" b="0" noProof="0" dirty="0"/>
                        <a:t>16.2% Senegal)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41,93 yrs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23,7%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10,1%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0%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02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335</a:t>
                      </a:r>
                    </a:p>
                    <a:p>
                      <a:pPr algn="ctr"/>
                      <a:r>
                        <a:rPr lang="en-US" sz="1100" b="0" noProof="0" dirty="0"/>
                        <a:t>(</a:t>
                      </a:r>
                      <a:r>
                        <a:rPr lang="it-IT" sz="1100" b="0" noProof="0" dirty="0"/>
                        <a:t>54. Ghana</a:t>
                      </a:r>
                      <a:br>
                        <a:rPr lang="it-IT" sz="1100" b="0" noProof="0" dirty="0"/>
                      </a:br>
                      <a:r>
                        <a:rPr lang="it-IT" sz="1100" b="0" noProof="0" dirty="0"/>
                        <a:t>11% Guinea</a:t>
                      </a:r>
                    </a:p>
                    <a:p>
                      <a:pPr algn="ctr"/>
                      <a:r>
                        <a:rPr lang="it-IT" sz="1100" b="0" noProof="0" dirty="0"/>
                        <a:t>7.5% Morocco</a:t>
                      </a:r>
                    </a:p>
                    <a:p>
                      <a:pPr algn="ctr"/>
                      <a:r>
                        <a:rPr lang="it-IT" sz="1100" b="0" noProof="0" dirty="0"/>
                        <a:t>5. Philippines</a:t>
                      </a:r>
                    </a:p>
                    <a:p>
                      <a:pPr algn="ctr"/>
                      <a:r>
                        <a:rPr lang="it-IT" sz="1100" b="0" noProof="0" dirty="0"/>
                        <a:t>5.1% Senegal</a:t>
                      </a:r>
                      <a:r>
                        <a:rPr lang="en-US" sz="1100" b="0" noProof="0" dirty="0"/>
                        <a:t>)</a:t>
                      </a:r>
                      <a:endParaRPr lang="it-IT" sz="11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40,36 yrs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34,8%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5,37%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0,6%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2487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3729479-F7A1-F87B-A0DA-97CDC126A728}"/>
              </a:ext>
            </a:extLst>
          </p:cNvPr>
          <p:cNvSpPr txBox="1"/>
          <p:nvPr/>
        </p:nvSpPr>
        <p:spPr>
          <a:xfrm>
            <a:off x="-1553606" y="6382023"/>
            <a:ext cx="11805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Picchio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 CA, et al.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Community-based screening enhances hepatitis B virus linkage to care among West African migrants in Spain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Commun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Med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 (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Lond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). 2023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Dec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BlinkMacSystemFont"/>
                <a:ea typeface="+mn-ea"/>
                <a:cs typeface="+mn-cs"/>
              </a:rPr>
              <a:t> 14;3(1):182.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0FAB9D9-4D8F-64C3-5475-E4B969D7F1C1}"/>
              </a:ext>
            </a:extLst>
          </p:cNvPr>
          <p:cNvCxnSpPr/>
          <p:nvPr/>
        </p:nvCxnSpPr>
        <p:spPr>
          <a:xfrm>
            <a:off x="1866752" y="6627168"/>
            <a:ext cx="859925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1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F53021-A657-922F-98BB-281FAD72B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94792"/>
              </p:ext>
            </p:extLst>
          </p:nvPr>
        </p:nvGraphicFramePr>
        <p:xfrm>
          <a:off x="1507790" y="1456589"/>
          <a:ext cx="8773401" cy="4786769"/>
        </p:xfrm>
        <a:graphic>
          <a:graphicData uri="http://schemas.openxmlformats.org/drawingml/2006/table">
            <a:tbl>
              <a:tblPr firstRow="1" firstCol="1" lastRow="1">
                <a:tableStyleId>{72833802-FEF1-4C79-8D5D-14CF1EAF98D9}</a:tableStyleId>
              </a:tblPr>
              <a:tblGrid>
                <a:gridCol w="3410278">
                  <a:extLst>
                    <a:ext uri="{9D8B030D-6E8A-4147-A177-3AD203B41FA5}">
                      <a16:colId xmlns:a16="http://schemas.microsoft.com/office/drawing/2014/main" val="2288335254"/>
                    </a:ext>
                  </a:extLst>
                </a:gridCol>
                <a:gridCol w="1682096">
                  <a:extLst>
                    <a:ext uri="{9D8B030D-6E8A-4147-A177-3AD203B41FA5}">
                      <a16:colId xmlns:a16="http://schemas.microsoft.com/office/drawing/2014/main" val="4136554285"/>
                    </a:ext>
                  </a:extLst>
                </a:gridCol>
                <a:gridCol w="1227009">
                  <a:extLst>
                    <a:ext uri="{9D8B030D-6E8A-4147-A177-3AD203B41FA5}">
                      <a16:colId xmlns:a16="http://schemas.microsoft.com/office/drawing/2014/main" val="1158990988"/>
                    </a:ext>
                  </a:extLst>
                </a:gridCol>
                <a:gridCol w="1227009">
                  <a:extLst>
                    <a:ext uri="{9D8B030D-6E8A-4147-A177-3AD203B41FA5}">
                      <a16:colId xmlns:a16="http://schemas.microsoft.com/office/drawing/2014/main" val="1258066185"/>
                    </a:ext>
                  </a:extLst>
                </a:gridCol>
                <a:gridCol w="1227009">
                  <a:extLst>
                    <a:ext uri="{9D8B030D-6E8A-4147-A177-3AD203B41FA5}">
                      <a16:colId xmlns:a16="http://schemas.microsoft.com/office/drawing/2014/main" val="2067803910"/>
                    </a:ext>
                  </a:extLst>
                </a:gridCol>
              </a:tblGrid>
              <a:tr h="513911">
                <a:tc>
                  <a:txBody>
                    <a:bodyPr/>
                    <a:lstStyle/>
                    <a:p>
                      <a:pPr algn="l" fontAlgn="b"/>
                      <a:r>
                        <a:rPr lang="en-ES" sz="1500" u="none" strike="noStrike" dirty="0">
                          <a:effectLst/>
                        </a:rPr>
                        <a:t> 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Interventions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People screened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HCV+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HBV+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1028151293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ESPIC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75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830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13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16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1285908946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Hep-BC link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 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768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16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30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1435936650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MICATC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150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1.449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49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44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4177257934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UM Red Cross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615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 dirty="0">
                          <a:effectLst/>
                        </a:rPr>
                        <a:t>1.850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400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20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2261189954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COMSAVA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56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959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2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81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884034905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DEVO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 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2.685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36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>
                          <a:effectLst/>
                        </a:rPr>
                        <a:t>0</a:t>
                      </a:r>
                      <a:endParaRPr lang="en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1395744610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Mongolia</a:t>
                      </a: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3285930282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ASPB apps cites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 dirty="0">
                          <a:effectLst/>
                        </a:rPr>
                        <a:t> 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 dirty="0">
                          <a:effectLst/>
                        </a:rPr>
                        <a:t> 204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 dirty="0">
                          <a:effectLst/>
                        </a:rPr>
                        <a:t>4 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u="none" strike="noStrike" dirty="0">
                          <a:effectLst/>
                        </a:rPr>
                        <a:t> </a:t>
                      </a:r>
                      <a:endParaRPr lang="en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907107959"/>
                  </a:ext>
                </a:extLst>
              </a:tr>
              <a:tr h="474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>
                          <a:effectLst/>
                        </a:rPr>
                        <a:t>Total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b="1" u="none" strike="noStrike">
                          <a:effectLst/>
                        </a:rPr>
                        <a:t>896</a:t>
                      </a:r>
                      <a:endParaRPr lang="en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b="1" u="none" strike="noStrike" dirty="0">
                          <a:effectLst/>
                        </a:rPr>
                        <a:t>8.</a:t>
                      </a:r>
                      <a:r>
                        <a:rPr lang="es-ES" sz="1500" b="1" u="none" strike="noStrike" dirty="0">
                          <a:effectLst/>
                        </a:rPr>
                        <a:t>976</a:t>
                      </a:r>
                      <a:endParaRPr lang="en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500" b="1" u="none" strike="noStrike" dirty="0">
                          <a:effectLst/>
                        </a:rPr>
                        <a:t>5</a:t>
                      </a:r>
                      <a:r>
                        <a:rPr lang="es-ES" sz="1500" b="1" u="none" strike="noStrike" dirty="0">
                          <a:effectLst/>
                        </a:rPr>
                        <a:t>34</a:t>
                      </a:r>
                      <a:endParaRPr lang="en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u="none" strike="noStrike" dirty="0">
                          <a:effectLst/>
                        </a:rPr>
                        <a:t>200</a:t>
                      </a:r>
                      <a:endParaRPr lang="en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ctr"/>
                </a:tc>
                <a:extLst>
                  <a:ext uri="{0D108BD9-81ED-4DB2-BD59-A6C34878D82A}">
                    <a16:rowId xmlns:a16="http://schemas.microsoft.com/office/drawing/2014/main" val="4195353096"/>
                  </a:ext>
                </a:extLst>
              </a:tr>
            </a:tbl>
          </a:graphicData>
        </a:graphic>
      </p:graphicFrame>
      <p:pic>
        <p:nvPicPr>
          <p:cNvPr id="7" name="Imatge 6">
            <a:hlinkClick r:id="rId3" action="ppaction://hlinksldjump"/>
            <a:extLst>
              <a:ext uri="{FF2B5EF4-FFF2-40B4-BE49-F238E27FC236}">
                <a16:creationId xmlns:a16="http://schemas.microsoft.com/office/drawing/2014/main" id="{A2FC73B3-BC93-0BA4-0186-6CB34123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58" y="3419462"/>
            <a:ext cx="430578" cy="430512"/>
          </a:xfrm>
          <a:prstGeom prst="rect">
            <a:avLst/>
          </a:prstGeom>
        </p:spPr>
      </p:pic>
      <p:pic>
        <p:nvPicPr>
          <p:cNvPr id="16" name="Imatge 15">
            <a:hlinkClick r:id="" action="ppaction://noaction"/>
            <a:extLst>
              <a:ext uri="{FF2B5EF4-FFF2-40B4-BE49-F238E27FC236}">
                <a16:creationId xmlns:a16="http://schemas.microsoft.com/office/drawing/2014/main" id="{416C1308-AA0A-8A33-5C2C-77BAE320E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910" y="2474125"/>
            <a:ext cx="403095" cy="411609"/>
          </a:xfrm>
          <a:prstGeom prst="rect">
            <a:avLst/>
          </a:prstGeom>
        </p:spPr>
      </p:pic>
      <p:pic>
        <p:nvPicPr>
          <p:cNvPr id="44" name="Imatge 43">
            <a:hlinkClick r:id="rId6" action="ppaction://hlinksldjump"/>
            <a:extLst>
              <a:ext uri="{FF2B5EF4-FFF2-40B4-BE49-F238E27FC236}">
                <a16:creationId xmlns:a16="http://schemas.microsoft.com/office/drawing/2014/main" id="{65D75698-C5ED-DFB8-C774-F5806FC83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482" y="4413173"/>
            <a:ext cx="360862" cy="3684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36698A-3F25-19F3-1EF9-ECAC1B58D697}"/>
              </a:ext>
            </a:extLst>
          </p:cNvPr>
          <p:cNvGrpSpPr/>
          <p:nvPr/>
        </p:nvGrpSpPr>
        <p:grpSpPr>
          <a:xfrm>
            <a:off x="2867893" y="3448849"/>
            <a:ext cx="379773" cy="371738"/>
            <a:chOff x="5155132" y="4551661"/>
            <a:chExt cx="1317028" cy="129435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08C735-EED9-4625-5E97-ABDF291B906A}"/>
                </a:ext>
              </a:extLst>
            </p:cNvPr>
            <p:cNvSpPr/>
            <p:nvPr/>
          </p:nvSpPr>
          <p:spPr bwMode="auto">
            <a:xfrm>
              <a:off x="5155132" y="4551661"/>
              <a:ext cx="1317028" cy="1294358"/>
            </a:xfrm>
            <a:prstGeom prst="ellipse">
              <a:avLst/>
            </a:prstGeom>
            <a:grp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8643" tIns="29322" rIns="58643" bIns="29322" numCol="1" rtlCol="0" anchor="t" anchorCtr="0" compatLnSpc="1">
              <a:prstTxWarp prst="textNoShape">
                <a:avLst/>
              </a:prstTxWarp>
            </a:bodyPr>
            <a:lstStyle/>
            <a:p>
              <a:pPr defTabSz="586405" fontAlgn="base">
                <a:spcBef>
                  <a:spcPct val="50000"/>
                </a:spcBef>
                <a:spcAft>
                  <a:spcPct val="0"/>
                </a:spcAft>
              </a:pPr>
              <a:endParaRPr lang="ca-ES" sz="1411" b="1">
                <a:solidFill>
                  <a:srgbClr val="000000"/>
                </a:solidFill>
                <a:latin typeface="Arial" pitchFamily="54" charset="0"/>
              </a:endParaRPr>
            </a:p>
          </p:txBody>
        </p:sp>
        <p:pic>
          <p:nvPicPr>
            <p:cNvPr id="23" name="Graphic 22" descr="Home with solid fill">
              <a:extLst>
                <a:ext uri="{FF2B5EF4-FFF2-40B4-BE49-F238E27FC236}">
                  <a16:creationId xmlns:a16="http://schemas.microsoft.com/office/drawing/2014/main" id="{72C6BBAC-6F13-B24E-CCEA-D1D88A5D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53786" y="4551661"/>
              <a:ext cx="1119721" cy="1119721"/>
            </a:xfrm>
            <a:prstGeom prst="rect">
              <a:avLst/>
            </a:prstGeom>
          </p:spPr>
        </p:pic>
      </p:grpSp>
      <p:pic>
        <p:nvPicPr>
          <p:cNvPr id="25" name="Imatge 43">
            <a:hlinkClick r:id="rId6" action="ppaction://hlinksldjump"/>
            <a:extLst>
              <a:ext uri="{FF2B5EF4-FFF2-40B4-BE49-F238E27FC236}">
                <a16:creationId xmlns:a16="http://schemas.microsoft.com/office/drawing/2014/main" id="{6DA89056-74F4-FE96-66CD-15B0DE754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1670" y="4874261"/>
            <a:ext cx="360862" cy="368484"/>
          </a:xfrm>
          <a:prstGeom prst="rect">
            <a:avLst/>
          </a:prstGeom>
        </p:spPr>
      </p:pic>
      <p:pic>
        <p:nvPicPr>
          <p:cNvPr id="26" name="Imatge 15">
            <a:hlinkClick r:id="" action="ppaction://noaction"/>
            <a:extLst>
              <a:ext uri="{FF2B5EF4-FFF2-40B4-BE49-F238E27FC236}">
                <a16:creationId xmlns:a16="http://schemas.microsoft.com/office/drawing/2014/main" id="{764D47B3-8F97-95A2-5105-F1DAD787A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932" y="2961565"/>
            <a:ext cx="403095" cy="411609"/>
          </a:xfrm>
          <a:prstGeom prst="rect">
            <a:avLst/>
          </a:prstGeom>
        </p:spPr>
      </p:pic>
      <p:pic>
        <p:nvPicPr>
          <p:cNvPr id="27" name="Imatge 15">
            <a:hlinkClick r:id="" action="ppaction://noaction"/>
            <a:extLst>
              <a:ext uri="{FF2B5EF4-FFF2-40B4-BE49-F238E27FC236}">
                <a16:creationId xmlns:a16="http://schemas.microsoft.com/office/drawing/2014/main" id="{D0E35B43-44D3-5541-EAA9-D656FF229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527" y="3911076"/>
            <a:ext cx="403095" cy="411609"/>
          </a:xfrm>
          <a:prstGeom prst="rect">
            <a:avLst/>
          </a:prstGeom>
        </p:spPr>
      </p:pic>
      <p:pic>
        <p:nvPicPr>
          <p:cNvPr id="28" name="Imatge 15">
            <a:hlinkClick r:id="" action="ppaction://noaction"/>
            <a:extLst>
              <a:ext uri="{FF2B5EF4-FFF2-40B4-BE49-F238E27FC236}">
                <a16:creationId xmlns:a16="http://schemas.microsoft.com/office/drawing/2014/main" id="{10B9E5E6-05B1-4B46-1ACA-E73A9C7F4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713" y="2031430"/>
            <a:ext cx="403095" cy="41160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Community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interventions</a:t>
            </a:r>
            <a:r>
              <a:rPr lang="pt-BR" dirty="0"/>
              <a:t> in </a:t>
            </a:r>
            <a:r>
              <a:rPr lang="pt-BR" dirty="0" err="1"/>
              <a:t>Catalonia</a:t>
            </a:r>
            <a:r>
              <a:rPr lang="pt-BR" dirty="0"/>
              <a:t>, 2021-2023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334731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 recte 3"/>
          <p:cNvCxnSpPr/>
          <p:nvPr/>
        </p:nvCxnSpPr>
        <p:spPr>
          <a:xfrm>
            <a:off x="609600" y="894480"/>
            <a:ext cx="11183007" cy="1051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QuadreDeText 4"/>
          <p:cNvSpPr txBox="1"/>
          <p:nvPr/>
        </p:nvSpPr>
        <p:spPr>
          <a:xfrm>
            <a:off x="609600" y="246674"/>
            <a:ext cx="6366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Emergency department screening: FOCUS</a:t>
            </a:r>
          </a:p>
        </p:txBody>
      </p:sp>
      <p:sp>
        <p:nvSpPr>
          <p:cNvPr id="7" name="CuadroTexto 16">
            <a:extLst>
              <a:ext uri="{FF2B5EF4-FFF2-40B4-BE49-F238E27FC236}">
                <a16:creationId xmlns:a16="http://schemas.microsoft.com/office/drawing/2014/main" id="{70EE5357-EDF1-3C7F-570F-A1DBD6E9E1BF}"/>
              </a:ext>
            </a:extLst>
          </p:cNvPr>
          <p:cNvSpPr txBox="1"/>
          <p:nvPr/>
        </p:nvSpPr>
        <p:spPr>
          <a:xfrm>
            <a:off x="677782" y="1298319"/>
            <a:ext cx="110466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FOCUS program is a public health initiative that promotes best practices for screening and linking individuals to healthcare for blood borne virus transmission, following the screening guidelines established by public health authorities.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uadroTexto 21">
            <a:extLst>
              <a:ext uri="{FF2B5EF4-FFF2-40B4-BE49-F238E27FC236}">
                <a16:creationId xmlns:a16="http://schemas.microsoft.com/office/drawing/2014/main" id="{E161922D-3B52-47AC-9320-718329F7BD54}"/>
              </a:ext>
            </a:extLst>
          </p:cNvPr>
          <p:cNvSpPr txBox="1"/>
          <p:nvPr/>
        </p:nvSpPr>
        <p:spPr>
          <a:xfrm>
            <a:off x="9411220" y="4964406"/>
            <a:ext cx="2906760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803" y="2707333"/>
            <a:ext cx="6414996" cy="58477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Screening in adults attending an emergency department and requiring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blood test</a:t>
            </a:r>
            <a:endParaRPr kumimoji="0" 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62" y="3685436"/>
            <a:ext cx="4468178" cy="2254754"/>
          </a:xfrm>
          <a:prstGeom prst="rect">
            <a:avLst/>
          </a:prstGeom>
        </p:spPr>
      </p:pic>
      <p:sp>
        <p:nvSpPr>
          <p:cNvPr id="11" name="CuadroTexto 9">
            <a:extLst>
              <a:ext uri="{FF2B5EF4-FFF2-40B4-BE49-F238E27FC236}">
                <a16:creationId xmlns:a16="http://schemas.microsoft.com/office/drawing/2014/main" id="{0A8ECCD1-0CA3-1768-737F-3F58928AB29B}"/>
              </a:ext>
            </a:extLst>
          </p:cNvPr>
          <p:cNvSpPr txBox="1"/>
          <p:nvPr/>
        </p:nvSpPr>
        <p:spPr>
          <a:xfrm>
            <a:off x="-2527348" y="6242711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Llaneras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Integrating viral hepatitis management into the emergency department: A further step towards viral hepatitis elimination. J Hep Rep. 2023</a:t>
            </a:r>
          </a:p>
        </p:txBody>
      </p:sp>
      <p:pic>
        <p:nvPicPr>
          <p:cNvPr id="12" name="Imagen 16">
            <a:extLst>
              <a:ext uri="{FF2B5EF4-FFF2-40B4-BE49-F238E27FC236}">
                <a16:creationId xmlns:a16="http://schemas.microsoft.com/office/drawing/2014/main" id="{6CE94B91-55D6-C938-E6CE-5BF2877717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7469" y="2420966"/>
            <a:ext cx="2304695" cy="30636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746704" y="5626245"/>
            <a:ext cx="1835896" cy="338554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Opt-out</a:t>
            </a: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consent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F3FBD96A-E730-C8AD-9AC9-C62AAFF27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35" y="6460081"/>
            <a:ext cx="989805" cy="17365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3768F05-EBAE-BE6B-4598-E5D7876FF4CD}"/>
              </a:ext>
            </a:extLst>
          </p:cNvPr>
          <p:cNvCxnSpPr/>
          <p:nvPr/>
        </p:nvCxnSpPr>
        <p:spPr>
          <a:xfrm>
            <a:off x="1874049" y="6594819"/>
            <a:ext cx="859925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00C0ED52-A635-7C47-7289-3EC4BC20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51" y="-27127"/>
            <a:ext cx="2041665" cy="8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133FAD6-DA38-BA64-ED5A-75DD9624B48F}"/>
              </a:ext>
            </a:extLst>
          </p:cNvPr>
          <p:cNvSpPr txBox="1"/>
          <p:nvPr/>
        </p:nvSpPr>
        <p:spPr>
          <a:xfrm>
            <a:off x="2392389" y="6333518"/>
            <a:ext cx="8705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Gilead Sciences’ FOCUS Program funding supported screening &amp; linkage to a first appointment after diagnosis"​</a:t>
            </a:r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45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QuadreDeText 22"/>
          <p:cNvSpPr txBox="1"/>
          <p:nvPr/>
        </p:nvSpPr>
        <p:spPr>
          <a:xfrm>
            <a:off x="551725" y="1207841"/>
            <a:ext cx="6865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36.307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patients were screened at ED January 2020-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Feb 2025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Anti-HCV 3.6%%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HCV-RNA 0.55%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HBsAg 0.59%</a:t>
            </a:r>
          </a:p>
        </p:txBody>
      </p:sp>
      <p:cxnSp>
        <p:nvCxnSpPr>
          <p:cNvPr id="24" name="Connector recte 23"/>
          <p:cNvCxnSpPr/>
          <p:nvPr/>
        </p:nvCxnSpPr>
        <p:spPr>
          <a:xfrm>
            <a:off x="673999" y="906720"/>
            <a:ext cx="11183007" cy="1051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QuadreDeText 24"/>
          <p:cNvSpPr txBox="1"/>
          <p:nvPr/>
        </p:nvSpPr>
        <p:spPr>
          <a:xfrm>
            <a:off x="551725" y="177221"/>
            <a:ext cx="715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Emergency department (ED) screening: FOCUS</a:t>
            </a:r>
          </a:p>
        </p:txBody>
      </p:sp>
      <p:sp>
        <p:nvSpPr>
          <p:cNvPr id="11" name="CuadroTexto 9">
            <a:extLst>
              <a:ext uri="{FF2B5EF4-FFF2-40B4-BE49-F238E27FC236}">
                <a16:creationId xmlns:a16="http://schemas.microsoft.com/office/drawing/2014/main" id="{0A8ECCD1-0CA3-1768-737F-3F58928AB29B}"/>
              </a:ext>
            </a:extLst>
          </p:cNvPr>
          <p:cNvSpPr txBox="1"/>
          <p:nvPr/>
        </p:nvSpPr>
        <p:spPr>
          <a:xfrm>
            <a:off x="-768651" y="6140465"/>
            <a:ext cx="134221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Ruiz-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JC. Integrating Viral Hepatitis Screening into the emergency department.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HepHIV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Llaneras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Integrating viral hepatitis management into the emergency department: A further step towards viral hepatitis elimination. J Hep Rep.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Gilead Sciences’ FOCUS Program funding supported screening &amp; linkage to a first appointment after diagnosis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53198" y="1614604"/>
            <a:ext cx="448153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 of patients were unaware of the infection</a:t>
            </a:r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3198" y="1072176"/>
            <a:ext cx="4481534" cy="46166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Prevalence of viral hepatitis in the Emergency Department of our hospital is 3 times higher than in the Spanish general population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3198" y="1972366"/>
            <a:ext cx="4481534" cy="46166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program  is Cost-effective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€25,000 per QALY gained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33D15B7-0F9B-A90C-B22D-7A381FFF5301}"/>
              </a:ext>
            </a:extLst>
          </p:cNvPr>
          <p:cNvCxnSpPr/>
          <p:nvPr/>
        </p:nvCxnSpPr>
        <p:spPr>
          <a:xfrm>
            <a:off x="1874049" y="6605093"/>
            <a:ext cx="859925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A89FCE09-4C7D-F583-DF58-8DE152A1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27" y="30698"/>
            <a:ext cx="1906908" cy="8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FBD3B3-B719-EA99-588F-9FE455CB0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967" y="2514793"/>
            <a:ext cx="6494754" cy="34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9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29"/>
          </p:nvPr>
        </p:nvSpPr>
        <p:spPr>
          <a:xfrm>
            <a:off x="633633" y="1231027"/>
            <a:ext cx="10791522" cy="344488"/>
          </a:xfrm>
        </p:spPr>
        <p:txBody>
          <a:bodyPr lIns="0" tIns="0" rIns="0" bIns="0" anchor="t"/>
          <a:lstStyle/>
          <a:p>
            <a:pPr algn="ctr"/>
            <a:r>
              <a:rPr lang="ca-ES" sz="2800" dirty="0"/>
              <a:t>Hepatitis C</a:t>
            </a:r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698976" y="330114"/>
            <a:ext cx="10759576" cy="428232"/>
          </a:xfrm>
        </p:spPr>
        <p:txBody>
          <a:bodyPr lIns="0" tIns="0" rIns="0" bIns="0" anchor="t"/>
          <a:lstStyle/>
          <a:p>
            <a:pPr algn="ctr"/>
            <a:r>
              <a:rPr lang="en-US" dirty="0"/>
              <a:t>The challenges posed by HVs from a public health perspective</a:t>
            </a:r>
            <a:endParaRPr lang="ca-ES" dirty="0"/>
          </a:p>
        </p:txBody>
      </p:sp>
      <p:sp>
        <p:nvSpPr>
          <p:cNvPr id="9" name="Rectangle 8" title="Fons gris"/>
          <p:cNvSpPr/>
          <p:nvPr/>
        </p:nvSpPr>
        <p:spPr>
          <a:xfrm>
            <a:off x="71098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 title="Fons gris"/>
          <p:cNvSpPr/>
          <p:nvPr/>
        </p:nvSpPr>
        <p:spPr>
          <a:xfrm>
            <a:off x="3490018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 title="Fons gris"/>
          <p:cNvSpPr/>
          <p:nvPr/>
        </p:nvSpPr>
        <p:spPr>
          <a:xfrm>
            <a:off x="629204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 title="Fons gris"/>
          <p:cNvSpPr/>
          <p:nvPr/>
        </p:nvSpPr>
        <p:spPr>
          <a:xfrm>
            <a:off x="904211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Contenidor de text 49"/>
          <p:cNvSpPr>
            <a:spLocks noGrp="1"/>
          </p:cNvSpPr>
          <p:nvPr>
            <p:ph type="body" sz="quarter" idx="4294967295"/>
          </p:nvPr>
        </p:nvSpPr>
        <p:spPr>
          <a:xfrm>
            <a:off x="1021103" y="3153543"/>
            <a:ext cx="2118360" cy="26226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1700" b="1" dirty="0"/>
              <a:t>Undiagnosed infected </a:t>
            </a:r>
            <a:r>
              <a:rPr lang="en-US" sz="1700" dirty="0"/>
              <a:t>people and </a:t>
            </a:r>
            <a:r>
              <a:rPr lang="en-US" sz="1700" dirty="0">
                <a:solidFill>
                  <a:srgbClr val="0070C0"/>
                </a:solidFill>
              </a:rPr>
              <a:t>hidden cases </a:t>
            </a:r>
            <a:r>
              <a:rPr lang="en-US" sz="1700" dirty="0"/>
              <a:t>with diagnoses or biological markers (</a:t>
            </a:r>
            <a:r>
              <a:rPr lang="en-US" sz="1700" dirty="0" err="1"/>
              <a:t>serologies</a:t>
            </a:r>
            <a:r>
              <a:rPr lang="en-US" sz="1700" dirty="0"/>
              <a:t> and viremias) </a:t>
            </a:r>
            <a:r>
              <a:rPr lang="en-US" sz="1700" b="1" dirty="0"/>
              <a:t>without treatment</a:t>
            </a:r>
            <a:endParaRPr lang="ca-ES" sz="1700" b="1" dirty="0">
              <a:solidFill>
                <a:srgbClr val="333333"/>
              </a:solidFill>
            </a:endParaRPr>
          </a:p>
        </p:txBody>
      </p:sp>
      <p:sp>
        <p:nvSpPr>
          <p:cNvPr id="15" name="Contenidor de text 51"/>
          <p:cNvSpPr>
            <a:spLocks noGrp="1"/>
          </p:cNvSpPr>
          <p:nvPr>
            <p:ph type="body" sz="quarter" idx="4294967295"/>
          </p:nvPr>
        </p:nvSpPr>
        <p:spPr>
          <a:xfrm>
            <a:off x="3529714" y="3213397"/>
            <a:ext cx="2499680" cy="21846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incidence </a:t>
            </a:r>
            <a:r>
              <a:rPr lang="en-US" dirty="0"/>
              <a:t>focused on </a:t>
            </a:r>
            <a:r>
              <a:rPr lang="en-US" b="1" dirty="0"/>
              <a:t>people who inject drugs</a:t>
            </a:r>
            <a:endParaRPr lang="ca-ES" b="1" dirty="0"/>
          </a:p>
        </p:txBody>
      </p:sp>
      <p:sp>
        <p:nvSpPr>
          <p:cNvPr id="17" name="Contenidor de text 53"/>
          <p:cNvSpPr>
            <a:spLocks noGrp="1"/>
          </p:cNvSpPr>
          <p:nvPr>
            <p:ph type="body" sz="quarter" idx="4294967295"/>
          </p:nvPr>
        </p:nvSpPr>
        <p:spPr>
          <a:xfrm>
            <a:off x="6461235" y="3168561"/>
            <a:ext cx="2313439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Migrant people </a:t>
            </a:r>
            <a:r>
              <a:rPr lang="en-US" dirty="0"/>
              <a:t>born in countries with </a:t>
            </a:r>
            <a:r>
              <a:rPr lang="en-US" b="1" dirty="0"/>
              <a:t>medium or high prevalence</a:t>
            </a:r>
            <a:endParaRPr lang="ca-ES" b="1" dirty="0"/>
          </a:p>
        </p:txBody>
      </p:sp>
      <p:sp>
        <p:nvSpPr>
          <p:cNvPr id="19" name="Contenidor de text 55"/>
          <p:cNvSpPr>
            <a:spLocks noGrp="1"/>
          </p:cNvSpPr>
          <p:nvPr>
            <p:ph type="body" sz="quarter" idx="4294967295"/>
          </p:nvPr>
        </p:nvSpPr>
        <p:spPr>
          <a:xfrm>
            <a:off x="9193158" y="3126641"/>
            <a:ext cx="2265394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prevalence in prisons </a:t>
            </a:r>
            <a:r>
              <a:rPr lang="en-US" dirty="0"/>
              <a:t>due to concentration of people with risk factors</a:t>
            </a:r>
            <a:endParaRPr lang="ca-ES" dirty="0"/>
          </a:p>
        </p:txBody>
      </p:sp>
      <p:sp>
        <p:nvSpPr>
          <p:cNvPr id="21" name="Oval 20" title="Número"/>
          <p:cNvSpPr/>
          <p:nvPr/>
        </p:nvSpPr>
        <p:spPr>
          <a:xfrm>
            <a:off x="1525036" y="2056999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 title="Número"/>
          <p:cNvSpPr/>
          <p:nvPr/>
        </p:nvSpPr>
        <p:spPr>
          <a:xfrm>
            <a:off x="4268460" y="2055645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4268459" y="2191432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 title="Número"/>
          <p:cNvSpPr/>
          <p:nvPr/>
        </p:nvSpPr>
        <p:spPr>
          <a:xfrm>
            <a:off x="7096320" y="2063388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Contenidor de text 18"/>
          <p:cNvSpPr txBox="1">
            <a:spLocks/>
          </p:cNvSpPr>
          <p:nvPr/>
        </p:nvSpPr>
        <p:spPr>
          <a:xfrm>
            <a:off x="7096319" y="2199175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 title="Número"/>
          <p:cNvSpPr/>
          <p:nvPr/>
        </p:nvSpPr>
        <p:spPr>
          <a:xfrm>
            <a:off x="9839744" y="2062034"/>
            <a:ext cx="877841" cy="877841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Contenidor de text 18"/>
          <p:cNvSpPr txBox="1">
            <a:spLocks/>
          </p:cNvSpPr>
          <p:nvPr/>
        </p:nvSpPr>
        <p:spPr>
          <a:xfrm>
            <a:off x="9839743" y="2197821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arrodonit 29"/>
          <p:cNvSpPr/>
          <p:nvPr/>
        </p:nvSpPr>
        <p:spPr>
          <a:xfrm>
            <a:off x="6520308" y="5729698"/>
            <a:ext cx="1400377" cy="20944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Migrant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arrodonit 30"/>
          <p:cNvSpPr/>
          <p:nvPr/>
        </p:nvSpPr>
        <p:spPr>
          <a:xfrm>
            <a:off x="9322848" y="5729697"/>
            <a:ext cx="1749012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Prison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inmates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arrodonit 31"/>
          <p:cNvSpPr/>
          <p:nvPr/>
        </p:nvSpPr>
        <p:spPr>
          <a:xfrm>
            <a:off x="938991" y="5729697"/>
            <a:ext cx="1410006" cy="209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</a:t>
            </a:r>
            <a:endParaRPr kumimoji="0" lang="ca-E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Imatge 47">
            <a:hlinkClick r:id="rId2" action="ppaction://hlinksldjump"/>
            <a:extLst>
              <a:ext uri="{FF2B5EF4-FFF2-40B4-BE49-F238E27FC236}">
                <a16:creationId xmlns:a16="http://schemas.microsoft.com/office/drawing/2014/main" id="{85DB26CF-D394-6BA0-3A3B-BB03B0AF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7" y="5629930"/>
            <a:ext cx="753007" cy="736349"/>
          </a:xfrm>
          <a:prstGeom prst="rect">
            <a:avLst/>
          </a:prstGeom>
          <a:effectLst/>
        </p:spPr>
      </p:pic>
      <p:sp>
        <p:nvSpPr>
          <p:cNvPr id="34" name="Rectangle 33"/>
          <p:cNvSpPr/>
          <p:nvPr/>
        </p:nvSpPr>
        <p:spPr>
          <a:xfrm>
            <a:off x="1756130" y="22440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6" name="Rectangle arrodonit 35"/>
          <p:cNvSpPr/>
          <p:nvPr/>
        </p:nvSpPr>
        <p:spPr>
          <a:xfrm>
            <a:off x="3574307" y="5718406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PWID</a:t>
            </a:r>
          </a:p>
        </p:txBody>
      </p:sp>
      <p:pic>
        <p:nvPicPr>
          <p:cNvPr id="37" name="Imatge 36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31" y="5629930"/>
            <a:ext cx="720323" cy="705316"/>
          </a:xfrm>
          <a:prstGeom prst="rect">
            <a:avLst/>
          </a:prstGeom>
        </p:spPr>
      </p:pic>
      <p:pic>
        <p:nvPicPr>
          <p:cNvPr id="38" name="Imatge 37">
            <a:hlinkClick r:id="" action="ppaction://noaction"/>
            <a:extLst>
              <a:ext uri="{FF2B5EF4-FFF2-40B4-BE49-F238E27FC236}">
                <a16:creationId xmlns:a16="http://schemas.microsoft.com/office/drawing/2014/main" id="{0D6CAEFA-92E5-E886-B77F-F4FE8E77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534" y="5686764"/>
            <a:ext cx="763526" cy="749989"/>
          </a:xfrm>
          <a:prstGeom prst="rect">
            <a:avLst/>
          </a:prstGeom>
        </p:spPr>
      </p:pic>
      <p:pic>
        <p:nvPicPr>
          <p:cNvPr id="39" name="Imatge 38">
            <a:hlinkClick r:id="" action="ppaction://noaction"/>
            <a:extLst>
              <a:ext uri="{FF2B5EF4-FFF2-40B4-BE49-F238E27FC236}">
                <a16:creationId xmlns:a16="http://schemas.microsoft.com/office/drawing/2014/main" id="{CF7A9799-B1A3-D70C-46FA-748559A18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319" y="5650843"/>
            <a:ext cx="779393" cy="787451"/>
          </a:xfrm>
          <a:prstGeom prst="rect">
            <a:avLst/>
          </a:prstGeom>
        </p:spPr>
      </p:pic>
      <p:sp>
        <p:nvSpPr>
          <p:cNvPr id="2" name="Contenidor de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10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cantonades arrodonides 54">
            <a:extLst>
              <a:ext uri="{FF2B5EF4-FFF2-40B4-BE49-F238E27FC236}">
                <a16:creationId xmlns:a16="http://schemas.microsoft.com/office/drawing/2014/main" id="{D1D6206B-1657-B23B-E244-1DDA1D2C5CE2}"/>
              </a:ext>
            </a:extLst>
          </p:cNvPr>
          <p:cNvSpPr/>
          <p:nvPr/>
        </p:nvSpPr>
        <p:spPr>
          <a:xfrm>
            <a:off x="4621471" y="1701200"/>
            <a:ext cx="7296216" cy="431446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5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tge 9">
            <a:hlinkClick r:id="" action="ppaction://noaction"/>
            <a:extLst>
              <a:ext uri="{FF2B5EF4-FFF2-40B4-BE49-F238E27FC236}">
                <a16:creationId xmlns:a16="http://schemas.microsoft.com/office/drawing/2014/main" id="{3B0BC578-CAA8-C9B4-224E-ED320533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77" y="5240016"/>
            <a:ext cx="808686" cy="79434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5439810-7DA0-465D-B8B8-10A4D0C23A34}"/>
              </a:ext>
            </a:extLst>
          </p:cNvPr>
          <p:cNvSpPr txBox="1">
            <a:spLocks/>
          </p:cNvSpPr>
          <p:nvPr/>
        </p:nvSpPr>
        <p:spPr bwMode="auto">
          <a:xfrm>
            <a:off x="2082983" y="-895435"/>
            <a:ext cx="10713404" cy="1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22" rtl="0" eaLnBrk="1" fontAlgn="base" latinLnBrk="0" hangingPunct="1">
              <a:lnSpc>
                <a:spcPts val="4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3078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 pitchFamily="54" charset="-128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3FE9477-DA24-4102-976D-C359C60AB9AF}"/>
              </a:ext>
            </a:extLst>
          </p:cNvPr>
          <p:cNvSpPr txBox="1">
            <a:spLocks/>
          </p:cNvSpPr>
          <p:nvPr/>
        </p:nvSpPr>
        <p:spPr>
          <a:xfrm>
            <a:off x="761854" y="2110409"/>
            <a:ext cx="3926569" cy="4093428"/>
          </a:xfrm>
          <a:prstGeom prst="rect">
            <a:avLst/>
          </a:prstGeom>
        </p:spPr>
        <p:txBody>
          <a:bodyPr vert="horz" wrap="square" lIns="91439" tIns="45720" rIns="91439" bIns="45720" rtlCol="0" anchor="t">
            <a:spAutoFit/>
          </a:bodyPr>
          <a:lstStyle/>
          <a:p>
            <a:pPr marL="354965" lvl="0" indent="-354965" defTabSz="914322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 typeface="Wingdings 3" panose="05040102010807070707" pitchFamily="18" charset="2"/>
              <a:buChar char="u"/>
              <a:defRPr/>
            </a:pPr>
            <a:r>
              <a:rPr lang="en-US" altLang="ca-ES" sz="2000" b="1" dirty="0">
                <a:solidFill>
                  <a:prstClr val="black"/>
                </a:solidFill>
                <a:cs typeface="Arial"/>
              </a:rPr>
              <a:t>Infection detection: </a:t>
            </a:r>
            <a:r>
              <a:rPr lang="en-US" altLang="ca-ES" sz="2000" dirty="0">
                <a:solidFill>
                  <a:prstClr val="black"/>
                </a:solidFill>
                <a:cs typeface="Arial"/>
              </a:rPr>
              <a:t>Systematic screening on admission</a:t>
            </a:r>
          </a:p>
          <a:p>
            <a:pPr marL="354965" lvl="0" indent="-354965" defTabSz="914322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 typeface="Wingdings 3" panose="05040102010807070707" pitchFamily="18" charset="2"/>
              <a:buChar char="u"/>
              <a:defRPr/>
            </a:pPr>
            <a:r>
              <a:rPr lang="en-US" altLang="ca-ES" sz="2000" b="1" dirty="0">
                <a:solidFill>
                  <a:prstClr val="black"/>
                </a:solidFill>
                <a:cs typeface="Arial"/>
              </a:rPr>
              <a:t>Treatment in the center</a:t>
            </a:r>
          </a:p>
          <a:p>
            <a:pPr marL="354965" lvl="0" indent="-354965" defTabSz="914322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 typeface="Wingdings 3" panose="05040102010807070707" pitchFamily="18" charset="2"/>
              <a:buChar char="u"/>
              <a:defRPr/>
            </a:pPr>
            <a:r>
              <a:rPr lang="en-US" altLang="ca-ES" sz="2000" b="1" dirty="0">
                <a:solidFill>
                  <a:prstClr val="black"/>
                </a:solidFill>
                <a:cs typeface="Arial"/>
              </a:rPr>
              <a:t>Linkage to community specialist on leaving the </a:t>
            </a:r>
            <a:r>
              <a:rPr lang="en-US" altLang="ca-ES" sz="2000" b="1" dirty="0" err="1">
                <a:solidFill>
                  <a:prstClr val="black"/>
                </a:solidFill>
                <a:cs typeface="Arial"/>
              </a:rPr>
              <a:t>centre</a:t>
            </a:r>
            <a:r>
              <a:rPr lang="en-US" altLang="ca-ES" sz="2000" b="1" dirty="0">
                <a:solidFill>
                  <a:prstClr val="black"/>
                </a:solidFill>
                <a:cs typeface="Arial"/>
              </a:rPr>
              <a:t> (liaison nurse) </a:t>
            </a:r>
            <a:r>
              <a:rPr lang="en-US" altLang="ca-ES" sz="2000" baseline="30000" dirty="0">
                <a:solidFill>
                  <a:prstClr val="black"/>
                </a:solidFill>
                <a:cs typeface="Arial"/>
              </a:rPr>
              <a:t>3</a:t>
            </a:r>
          </a:p>
          <a:p>
            <a:pPr marL="812165" lvl="1" indent="-354965" defTabSz="914322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ca-ES" dirty="0">
                <a:solidFill>
                  <a:prstClr val="black"/>
                </a:solidFill>
                <a:cs typeface="Arial"/>
              </a:rPr>
              <a:t>Reduction in loss of post-release follow-ups</a:t>
            </a:r>
          </a:p>
          <a:p>
            <a:pPr marL="812165" lvl="1" indent="-354965" defTabSz="914322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ca-ES" dirty="0">
                <a:solidFill>
                  <a:prstClr val="black"/>
                </a:solidFill>
                <a:cs typeface="Arial"/>
              </a:rPr>
              <a:t>Improvement of links with specialists</a:t>
            </a:r>
            <a:endParaRPr lang="ca-ES" altLang="ca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7C4FF60C-7A5C-436A-9C1E-15611023B653}"/>
              </a:ext>
            </a:extLst>
          </p:cNvPr>
          <p:cNvSpPr txBox="1"/>
          <p:nvPr/>
        </p:nvSpPr>
        <p:spPr>
          <a:xfrm>
            <a:off x="698976" y="1631977"/>
            <a:ext cx="2146727" cy="42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871" rtl="0" eaLnBrk="0" fontAlgn="auto" latinLnBrk="0" hangingPunct="0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ca-ES" sz="2052" i="0" u="none" strike="noStrike" kern="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Since</a:t>
            </a:r>
            <a:r>
              <a:rPr kumimoji="0" lang="ca-ES" sz="2052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2016</a:t>
            </a:r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050E220C-274B-35FA-7D30-AC6E7845EC48}"/>
              </a:ext>
            </a:extLst>
          </p:cNvPr>
          <p:cNvGraphicFramePr/>
          <p:nvPr/>
        </p:nvGraphicFramePr>
        <p:xfrm>
          <a:off x="4951870" y="2375715"/>
          <a:ext cx="6900357" cy="32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3CD03CDD-B5D2-6584-608E-F66F6C0C7265}"/>
              </a:ext>
            </a:extLst>
          </p:cNvPr>
          <p:cNvSpPr/>
          <p:nvPr/>
        </p:nvSpPr>
        <p:spPr>
          <a:xfrm>
            <a:off x="4819401" y="1800775"/>
            <a:ext cx="6900356" cy="5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86405">
              <a:defRPr/>
            </a:pPr>
            <a:r>
              <a:rPr lang="en-US" sz="153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DAA treatments and HCV infection in inmates in Catalonia (2016-2023)</a:t>
            </a:r>
            <a:endParaRPr kumimoji="0" lang="ca-ES" sz="153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AED0-9CB2-6BB8-1D49-88FA5C536CDD}"/>
              </a:ext>
            </a:extLst>
          </p:cNvPr>
          <p:cNvSpPr txBox="1"/>
          <p:nvPr/>
        </p:nvSpPr>
        <p:spPr>
          <a:xfrm>
            <a:off x="5053263" y="5666001"/>
            <a:ext cx="666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86405">
              <a:defRPr/>
            </a:pPr>
            <a:r>
              <a:rPr lang="en-US" sz="1200" b="1" dirty="0">
                <a:solidFill>
                  <a:srgbClr val="808080"/>
                </a:solidFill>
                <a:latin typeface="Calibri" panose="020F0502020204030204" pitchFamily="34" charset="0"/>
              </a:rPr>
              <a:t>Data on viremia in inmates in Catalonia. Prison Health Program (ICS) 2024</a:t>
            </a:r>
            <a:endParaRPr kumimoji="0" lang="ca-E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ítol 7"/>
          <p:cNvSpPr>
            <a:spLocks noGrp="1"/>
          </p:cNvSpPr>
          <p:nvPr>
            <p:ph type="title"/>
          </p:nvPr>
        </p:nvSpPr>
        <p:spPr>
          <a:xfrm>
            <a:off x="698976" y="660982"/>
            <a:ext cx="10759576" cy="428232"/>
          </a:xfrm>
        </p:spPr>
        <p:txBody>
          <a:bodyPr/>
          <a:lstStyle/>
          <a:p>
            <a:r>
              <a:rPr lang="ca-ES" dirty="0"/>
              <a:t>HCV </a:t>
            </a:r>
            <a:r>
              <a:rPr lang="ca-ES" dirty="0" err="1"/>
              <a:t>elimination</a:t>
            </a:r>
            <a:r>
              <a:rPr lang="ca-ES" dirty="0"/>
              <a:t> </a:t>
            </a:r>
            <a:r>
              <a:rPr lang="ca-ES" dirty="0" err="1"/>
              <a:t>program</a:t>
            </a:r>
            <a:r>
              <a:rPr lang="ca-ES" dirty="0"/>
              <a:t> in Catalan </a:t>
            </a:r>
            <a:r>
              <a:rPr lang="ca-ES" dirty="0" err="1"/>
              <a:t>prisons</a:t>
            </a:r>
            <a:r>
              <a:rPr lang="ca-ES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924979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C622D8-050E-146E-AE9A-8D7E7F18179E}"/>
              </a:ext>
            </a:extLst>
          </p:cNvPr>
          <p:cNvSpPr/>
          <p:nvPr/>
        </p:nvSpPr>
        <p:spPr bwMode="auto">
          <a:xfrm>
            <a:off x="1057713" y="717856"/>
            <a:ext cx="9747208" cy="5013029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C00000"/>
              </a:solidFill>
              <a:latin typeface="Arial" pitchFamily="54" charset="0"/>
            </a:endParaRPr>
          </a:p>
        </p:txBody>
      </p:sp>
      <p:pic>
        <p:nvPicPr>
          <p:cNvPr id="29" name="Picture 2" descr="Imatge que conté text&#10;&#10;Descripció generada automàticament">
            <a:extLst>
              <a:ext uri="{FF2B5EF4-FFF2-40B4-BE49-F238E27FC236}">
                <a16:creationId xmlns:a16="http://schemas.microsoft.com/office/drawing/2014/main" id="{D2AD629B-FBC2-4BDA-9A44-1817E2E4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1" y="5504865"/>
            <a:ext cx="1625029" cy="975018"/>
          </a:xfrm>
          <a:prstGeom prst="rect">
            <a:avLst/>
          </a:prstGeom>
          <a:noFill/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3F9718-482A-4CFC-19D1-8E37F6ABD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82940"/>
              </p:ext>
            </p:extLst>
          </p:nvPr>
        </p:nvGraphicFramePr>
        <p:xfrm>
          <a:off x="3162217" y="1886883"/>
          <a:ext cx="2084326" cy="183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D81230-20EF-5449-68D4-E8E457EF60BE}"/>
              </a:ext>
            </a:extLst>
          </p:cNvPr>
          <p:cNvSpPr txBox="1"/>
          <p:nvPr/>
        </p:nvSpPr>
        <p:spPr>
          <a:xfrm>
            <a:off x="3554913" y="2562731"/>
            <a:ext cx="1173719" cy="645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86405"/>
            <a:r>
              <a:rPr lang="ca-ES" sz="2309" b="1" dirty="0">
                <a:solidFill>
                  <a:srgbClr val="000000"/>
                </a:solidFill>
                <a:latin typeface="Arial"/>
              </a:rPr>
              <a:t>28,556 </a:t>
            </a:r>
          </a:p>
          <a:p>
            <a:pPr algn="ctr" defTabSz="586405"/>
            <a:r>
              <a:rPr lang="ca-ES" sz="1283" b="1" dirty="0">
                <a:solidFill>
                  <a:srgbClr val="000000"/>
                </a:solidFill>
                <a:latin typeface="Arial"/>
              </a:rPr>
              <a:t>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172E8-6CB6-3CCE-2912-29191F47C013}"/>
              </a:ext>
            </a:extLst>
          </p:cNvPr>
          <p:cNvSpPr txBox="1"/>
          <p:nvPr/>
        </p:nvSpPr>
        <p:spPr>
          <a:xfrm>
            <a:off x="1387079" y="2613559"/>
            <a:ext cx="1750800" cy="566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86405"/>
            <a:r>
              <a:rPr lang="ca-ES" sz="1539" b="1" dirty="0">
                <a:solidFill>
                  <a:srgbClr val="000000"/>
                </a:solidFill>
                <a:latin typeface="Arial"/>
              </a:rPr>
              <a:t>MEN</a:t>
            </a:r>
          </a:p>
          <a:p>
            <a:pPr algn="ctr" defTabSz="586405"/>
            <a:r>
              <a:rPr lang="ca-ES" sz="1539" dirty="0">
                <a:solidFill>
                  <a:srgbClr val="000000"/>
                </a:solidFill>
                <a:latin typeface="Arial"/>
              </a:rPr>
              <a:t>60,8% (n=17.357)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37432-22B5-598A-7F7C-648669C717FB}"/>
              </a:ext>
            </a:extLst>
          </p:cNvPr>
          <p:cNvSpPr txBox="1"/>
          <p:nvPr/>
        </p:nvSpPr>
        <p:spPr>
          <a:xfrm>
            <a:off x="5067877" y="2635816"/>
            <a:ext cx="1877289" cy="5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405"/>
            <a:r>
              <a:rPr lang="ca-ES" sz="1539" b="1" dirty="0">
                <a:solidFill>
                  <a:srgbClr val="000000"/>
                </a:solidFill>
                <a:latin typeface="Arial"/>
              </a:rPr>
              <a:t>WOMEN</a:t>
            </a:r>
          </a:p>
          <a:p>
            <a:pPr algn="ctr" defTabSz="586405"/>
            <a:r>
              <a:rPr lang="ca-ES" sz="1539" dirty="0">
                <a:solidFill>
                  <a:srgbClr val="000000"/>
                </a:solidFill>
                <a:latin typeface="Arial"/>
              </a:rPr>
              <a:t>39,2% (n=11.199)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08476-C50F-4953-46F1-8340CB66CA64}"/>
              </a:ext>
            </a:extLst>
          </p:cNvPr>
          <p:cNvSpPr txBox="1"/>
          <p:nvPr/>
        </p:nvSpPr>
        <p:spPr>
          <a:xfrm>
            <a:off x="7269568" y="2044887"/>
            <a:ext cx="3256159" cy="166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05"/>
            <a:r>
              <a:rPr lang="ca-ES" sz="2822" dirty="0">
                <a:solidFill>
                  <a:srgbClr val="000000"/>
                </a:solidFill>
                <a:latin typeface="Arial"/>
              </a:rPr>
              <a:t>MEAN AGE</a:t>
            </a:r>
          </a:p>
          <a:p>
            <a:pPr algn="ctr" defTabSz="586405"/>
            <a:r>
              <a:rPr lang="ca-ES" sz="4800" b="1" dirty="0">
                <a:solidFill>
                  <a:srgbClr val="000000"/>
                </a:solidFill>
                <a:latin typeface="Arial"/>
              </a:rPr>
              <a:t>54 YEARS</a:t>
            </a:r>
          </a:p>
          <a:p>
            <a:pPr algn="ctr" defTabSz="586405"/>
            <a:r>
              <a:rPr lang="ca-ES" sz="2565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age</a:t>
            </a:r>
            <a:r>
              <a:rPr lang="ca-ES" sz="2565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ca-ES" sz="2565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range</a:t>
            </a:r>
            <a:r>
              <a:rPr lang="ca-ES" sz="2565" dirty="0">
                <a:solidFill>
                  <a:srgbClr val="FFFFFF">
                    <a:lumMod val="50000"/>
                  </a:srgbClr>
                </a:solidFill>
                <a:latin typeface="Arial"/>
              </a:rPr>
              <a:t> 31–83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18F299-A5A3-8D7F-9C90-19381941C527}"/>
              </a:ext>
            </a:extLst>
          </p:cNvPr>
          <p:cNvCxnSpPr/>
          <p:nvPr/>
        </p:nvCxnSpPr>
        <p:spPr bwMode="auto">
          <a:xfrm>
            <a:off x="1335507" y="3964314"/>
            <a:ext cx="9457082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C10017-9966-8C36-49D5-5E2A432BDCD6}"/>
              </a:ext>
            </a:extLst>
          </p:cNvPr>
          <p:cNvCxnSpPr>
            <a:cxnSpLocks/>
          </p:cNvCxnSpPr>
          <p:nvPr/>
        </p:nvCxnSpPr>
        <p:spPr bwMode="auto">
          <a:xfrm flipV="1">
            <a:off x="7178228" y="2063342"/>
            <a:ext cx="0" cy="167789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285E12F-5BD6-B985-16EE-17AF129E4478}"/>
              </a:ext>
            </a:extLst>
          </p:cNvPr>
          <p:cNvSpPr/>
          <p:nvPr/>
        </p:nvSpPr>
        <p:spPr bwMode="auto">
          <a:xfrm>
            <a:off x="1666329" y="4324734"/>
            <a:ext cx="1395284" cy="737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000000"/>
              </a:solidFill>
              <a:latin typeface="Arial" pitchFamily="5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6C334E-661C-DB7C-0DFB-AD03C9094715}"/>
              </a:ext>
            </a:extLst>
          </p:cNvPr>
          <p:cNvSpPr txBox="1"/>
          <p:nvPr/>
        </p:nvSpPr>
        <p:spPr>
          <a:xfrm>
            <a:off x="1653233" y="5073811"/>
            <a:ext cx="1395284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405"/>
            <a:r>
              <a:rPr lang="ca-ES" sz="1154" b="1" dirty="0">
                <a:solidFill>
                  <a:srgbClr val="000000"/>
                </a:solidFill>
                <a:latin typeface="Arial"/>
              </a:rPr>
              <a:t>TREATMENT DURATION</a:t>
            </a:r>
          </a:p>
          <a:p>
            <a:pPr algn="ctr" defTabSz="586405"/>
            <a:r>
              <a:rPr lang="ca-ES" sz="1154" b="1" dirty="0">
                <a:solidFill>
                  <a:srgbClr val="000000"/>
                </a:solidFill>
                <a:latin typeface="Arial"/>
              </a:rPr>
              <a:t>(WEEKS)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CF558-9694-7620-C602-5604B666904A}"/>
              </a:ext>
            </a:extLst>
          </p:cNvPr>
          <p:cNvSpPr txBox="1"/>
          <p:nvPr/>
        </p:nvSpPr>
        <p:spPr>
          <a:xfrm>
            <a:off x="3563561" y="5064333"/>
            <a:ext cx="1281638" cy="4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405"/>
            <a:r>
              <a:rPr lang="ca-ES" sz="1154" b="1" dirty="0">
                <a:solidFill>
                  <a:srgbClr val="000000"/>
                </a:solidFill>
                <a:latin typeface="Arial"/>
              </a:rPr>
              <a:t>HEPATO-CARCINOMA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5F608-3354-56D0-3C91-4A687C468BA7}"/>
              </a:ext>
            </a:extLst>
          </p:cNvPr>
          <p:cNvSpPr txBox="1"/>
          <p:nvPr/>
        </p:nvSpPr>
        <p:spPr>
          <a:xfrm>
            <a:off x="5440430" y="5064699"/>
            <a:ext cx="1281638" cy="4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405"/>
            <a:r>
              <a:rPr lang="ca-ES" sz="1154" b="1" dirty="0">
                <a:solidFill>
                  <a:srgbClr val="000000"/>
                </a:solidFill>
                <a:latin typeface="Arial"/>
              </a:rPr>
              <a:t>COINFECTION WITH HIV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82B5A1-5CD7-93F2-0A51-0FC8BEDBDB1B}"/>
              </a:ext>
            </a:extLst>
          </p:cNvPr>
          <p:cNvSpPr txBox="1"/>
          <p:nvPr/>
        </p:nvSpPr>
        <p:spPr>
          <a:xfrm>
            <a:off x="7282899" y="5073810"/>
            <a:ext cx="1281638" cy="4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405"/>
            <a:r>
              <a:rPr lang="ca-ES" sz="1154" b="1" dirty="0">
                <a:solidFill>
                  <a:srgbClr val="000000"/>
                </a:solidFill>
                <a:latin typeface="Arial"/>
              </a:rPr>
              <a:t>PRIOR TREATMENT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542CAF-AE49-30DE-272D-504560B93F16}"/>
              </a:ext>
            </a:extLst>
          </p:cNvPr>
          <p:cNvSpPr txBox="1"/>
          <p:nvPr/>
        </p:nvSpPr>
        <p:spPr>
          <a:xfrm>
            <a:off x="9125367" y="5087698"/>
            <a:ext cx="1400360" cy="4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405"/>
            <a:r>
              <a:rPr lang="ca-ES" sz="1154" b="1" dirty="0">
                <a:solidFill>
                  <a:srgbClr val="000000"/>
                </a:solidFill>
                <a:latin typeface="Arial"/>
              </a:rPr>
              <a:t>ADVANCED LIVER DISEASE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C94722-7DD3-6531-DBAE-D9A79A6FD856}"/>
              </a:ext>
            </a:extLst>
          </p:cNvPr>
          <p:cNvSpPr/>
          <p:nvPr/>
        </p:nvSpPr>
        <p:spPr bwMode="auto">
          <a:xfrm>
            <a:off x="3528431" y="4324734"/>
            <a:ext cx="1395284" cy="737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000000"/>
              </a:solidFill>
              <a:latin typeface="Arial" pitchFamily="5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CD265E-AA81-3D52-42EA-1480CAAE4FA6}"/>
              </a:ext>
            </a:extLst>
          </p:cNvPr>
          <p:cNvSpPr/>
          <p:nvPr/>
        </p:nvSpPr>
        <p:spPr bwMode="auto">
          <a:xfrm>
            <a:off x="5367561" y="4321964"/>
            <a:ext cx="1395284" cy="737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000000"/>
              </a:solidFill>
              <a:latin typeface="Arial" pitchFamily="5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2739AD9-7E9E-7577-EAB5-C7AD5FD2F0A7}"/>
              </a:ext>
            </a:extLst>
          </p:cNvPr>
          <p:cNvSpPr/>
          <p:nvPr/>
        </p:nvSpPr>
        <p:spPr bwMode="auto">
          <a:xfrm>
            <a:off x="7233412" y="4321964"/>
            <a:ext cx="1395284" cy="737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000000"/>
              </a:solidFill>
              <a:latin typeface="Arial" pitchFamily="5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59D1E30-9AEE-C602-5F9F-1CD2CD1977DC}"/>
              </a:ext>
            </a:extLst>
          </p:cNvPr>
          <p:cNvSpPr/>
          <p:nvPr/>
        </p:nvSpPr>
        <p:spPr bwMode="auto">
          <a:xfrm>
            <a:off x="9095619" y="4323728"/>
            <a:ext cx="1395284" cy="737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000000"/>
              </a:solidFill>
              <a:latin typeface="Arial" pitchFamily="5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13FAE-6BDA-BBC7-40E2-86CE15760A95}"/>
              </a:ext>
            </a:extLst>
          </p:cNvPr>
          <p:cNvSpPr txBox="1"/>
          <p:nvPr/>
        </p:nvSpPr>
        <p:spPr>
          <a:xfrm>
            <a:off x="9125367" y="4451567"/>
            <a:ext cx="1334384" cy="453940"/>
          </a:xfrm>
          <a:prstGeom prst="rect">
            <a:avLst/>
          </a:prstGeom>
          <a:noFill/>
        </p:spPr>
        <p:txBody>
          <a:bodyPr wrap="square" lIns="58643" tIns="29322" rIns="58643" bIns="29322" rtlCol="0" anchor="t">
            <a:spAutoFit/>
          </a:bodyPr>
          <a:lstStyle/>
          <a:p>
            <a:pPr algn="ctr" defTabSz="586405"/>
            <a:r>
              <a:rPr lang="ca-ES" sz="2565" b="1">
                <a:solidFill>
                  <a:srgbClr val="FFFFFF"/>
                </a:solidFill>
                <a:latin typeface="Arial"/>
              </a:rPr>
              <a:t>32,63%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FD9EE-7FF6-4586-B2C0-81AF478DD467}"/>
              </a:ext>
            </a:extLst>
          </p:cNvPr>
          <p:cNvSpPr txBox="1"/>
          <p:nvPr/>
        </p:nvSpPr>
        <p:spPr>
          <a:xfrm>
            <a:off x="7294312" y="4476124"/>
            <a:ext cx="1334384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05"/>
            <a:r>
              <a:rPr lang="ca-ES" sz="2565" b="1">
                <a:solidFill>
                  <a:srgbClr val="FFFFFF"/>
                </a:solidFill>
                <a:latin typeface="Arial"/>
              </a:rPr>
              <a:t>18,62%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907178-DC7B-99DE-B98F-EF38D56084EF}"/>
              </a:ext>
            </a:extLst>
          </p:cNvPr>
          <p:cNvSpPr txBox="1"/>
          <p:nvPr/>
        </p:nvSpPr>
        <p:spPr>
          <a:xfrm>
            <a:off x="5387684" y="4476124"/>
            <a:ext cx="1334384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05"/>
            <a:r>
              <a:rPr lang="ca-ES" sz="2565" b="1">
                <a:solidFill>
                  <a:srgbClr val="FFFFFF"/>
                </a:solidFill>
                <a:latin typeface="Arial"/>
              </a:rPr>
              <a:t>16,42%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035A5B-6CBB-6591-FA82-397E02CC1490}"/>
              </a:ext>
            </a:extLst>
          </p:cNvPr>
          <p:cNvSpPr txBox="1"/>
          <p:nvPr/>
        </p:nvSpPr>
        <p:spPr>
          <a:xfrm>
            <a:off x="3566967" y="4458596"/>
            <a:ext cx="1334384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05"/>
            <a:r>
              <a:rPr lang="ca-ES" sz="2565" b="1">
                <a:solidFill>
                  <a:srgbClr val="FFFFFF"/>
                </a:solidFill>
                <a:latin typeface="Arial"/>
              </a:rPr>
              <a:t>0,65%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226D7E-1CF0-C121-C2BC-8E39DD775464}"/>
              </a:ext>
            </a:extLst>
          </p:cNvPr>
          <p:cNvSpPr txBox="1"/>
          <p:nvPr/>
        </p:nvSpPr>
        <p:spPr>
          <a:xfrm>
            <a:off x="1672157" y="4352857"/>
            <a:ext cx="1390894" cy="74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05"/>
            <a:r>
              <a:rPr lang="ca-ES" sz="2309" b="1" dirty="0">
                <a:solidFill>
                  <a:srgbClr val="FFFFFF"/>
                </a:solidFill>
                <a:latin typeface="Arial"/>
              </a:rPr>
              <a:t>12</a:t>
            </a:r>
          </a:p>
          <a:p>
            <a:pPr algn="ctr" defTabSz="586405"/>
            <a:r>
              <a:rPr lang="ca-ES" sz="1026" b="1" dirty="0">
                <a:solidFill>
                  <a:srgbClr val="FFFFFF"/>
                </a:solidFill>
                <a:latin typeface="Arial"/>
              </a:rPr>
              <a:t>MEAN WEEKS</a:t>
            </a:r>
          </a:p>
          <a:p>
            <a:pPr algn="ctr" defTabSz="586405"/>
            <a:r>
              <a:rPr lang="ca-ES" sz="898" b="1" dirty="0">
                <a:solidFill>
                  <a:srgbClr val="FFFFFF"/>
                </a:solidFill>
                <a:latin typeface="Arial"/>
              </a:rPr>
              <a:t>(RANGE 8-24)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94320B-D4DB-4A53-BBBC-53C2BC105A99}"/>
              </a:ext>
            </a:extLst>
          </p:cNvPr>
          <p:cNvSpPr txBox="1"/>
          <p:nvPr/>
        </p:nvSpPr>
        <p:spPr>
          <a:xfrm>
            <a:off x="3205719" y="1364615"/>
            <a:ext cx="5555507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405"/>
            <a:r>
              <a:rPr lang="en-US" altLang="ca-ES" sz="1796" b="1" kern="0" dirty="0">
                <a:solidFill>
                  <a:srgbClr val="800000"/>
                </a:solidFill>
                <a:ea typeface="MS PGothic" pitchFamily="34" charset="-128"/>
                <a:cs typeface="ＭＳ Ｐゴシック" pitchFamily="54" charset="-128"/>
              </a:rPr>
              <a:t>Treatment of Hepatitis C in Catalonia, 2015 - 2023</a:t>
            </a:r>
            <a:endParaRPr lang="ca-ES" sz="1796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8909" y="5787052"/>
            <a:ext cx="6702476" cy="2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6405">
              <a:defRPr/>
            </a:pPr>
            <a:r>
              <a:rPr lang="ca-ES" sz="1154" b="1" dirty="0" err="1">
                <a:solidFill>
                  <a:srgbClr val="4D5156"/>
                </a:solidFill>
                <a:latin typeface="arial" panose="020B0604020202020204" pitchFamily="34" charset="0"/>
              </a:rPr>
              <a:t>Source</a:t>
            </a:r>
            <a:r>
              <a:rPr lang="ca-ES" sz="1154" b="1" dirty="0">
                <a:solidFill>
                  <a:srgbClr val="4D5156"/>
                </a:solidFill>
                <a:latin typeface="arial" panose="020B0604020202020204" pitchFamily="34" charset="0"/>
              </a:rPr>
              <a:t>: Registre </a:t>
            </a:r>
            <a:r>
              <a:rPr lang="ca-ES" sz="1154" b="1" dirty="0">
                <a:solidFill>
                  <a:srgbClr val="5F6368"/>
                </a:solidFill>
                <a:latin typeface="arial" panose="020B0604020202020204" pitchFamily="34" charset="0"/>
              </a:rPr>
              <a:t>de</a:t>
            </a:r>
            <a:r>
              <a:rPr lang="ca-ES" sz="1154" b="1" dirty="0">
                <a:solidFill>
                  <a:srgbClr val="4D5156"/>
                </a:solidFill>
                <a:latin typeface="arial" panose="020B0604020202020204" pitchFamily="34" charset="0"/>
              </a:rPr>
              <a:t> Pacients i Tractaments (</a:t>
            </a:r>
            <a:r>
              <a:rPr lang="ca-ES" sz="1154" b="1" dirty="0">
                <a:solidFill>
                  <a:srgbClr val="5F6368"/>
                </a:solidFill>
                <a:latin typeface="arial" panose="020B0604020202020204" pitchFamily="34" charset="0"/>
              </a:rPr>
              <a:t>RPT</a:t>
            </a:r>
            <a:r>
              <a:rPr lang="ca-ES" sz="1154" b="1" dirty="0">
                <a:solidFill>
                  <a:srgbClr val="4D5156"/>
                </a:solidFill>
                <a:latin typeface="arial" panose="020B0604020202020204" pitchFamily="34" charset="0"/>
              </a:rPr>
              <a:t>). Gerència del medicament. </a:t>
            </a:r>
            <a:r>
              <a:rPr lang="ca-ES" sz="1154" b="1" dirty="0" err="1">
                <a:solidFill>
                  <a:srgbClr val="4D5156"/>
                </a:solidFill>
                <a:latin typeface="arial" panose="020B0604020202020204" pitchFamily="34" charset="0"/>
              </a:rPr>
              <a:t>CATSalut</a:t>
            </a:r>
            <a:r>
              <a:rPr lang="ca-ES" sz="1154" b="1" dirty="0">
                <a:solidFill>
                  <a:srgbClr val="4D5156"/>
                </a:solidFill>
                <a:latin typeface="arial" panose="020B0604020202020204" pitchFamily="34" charset="0"/>
              </a:rPr>
              <a:t> 2024 </a:t>
            </a:r>
            <a:endParaRPr lang="ca-ES" sz="1154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A37E10F-864E-189A-CAD0-7CE3FB7B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7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àfic 1">
            <a:extLst>
              <a:ext uri="{FF2B5EF4-FFF2-40B4-BE49-F238E27FC236}">
                <a16:creationId xmlns:a16="http://schemas.microsoft.com/office/drawing/2014/main" id="{F0B62E09-18D2-BFC9-6756-C9BBEE154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90770"/>
              </p:ext>
            </p:extLst>
          </p:nvPr>
        </p:nvGraphicFramePr>
        <p:xfrm>
          <a:off x="327843" y="2120454"/>
          <a:ext cx="5613739" cy="330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014B38F-47DB-413F-8F19-59BB3724ABC2}"/>
              </a:ext>
            </a:extLst>
          </p:cNvPr>
          <p:cNvSpPr txBox="1">
            <a:spLocks/>
          </p:cNvSpPr>
          <p:nvPr/>
        </p:nvSpPr>
        <p:spPr bwMode="auto">
          <a:xfrm>
            <a:off x="225065" y="1355789"/>
            <a:ext cx="5868599" cy="6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defTabSz="914322" fontAlgn="base">
              <a:spcBef>
                <a:spcPct val="0"/>
              </a:spcBef>
              <a:defRPr/>
            </a:pPr>
            <a:r>
              <a:rPr lang="en-US" altLang="ca-ES" sz="2052" b="1" kern="0" dirty="0">
                <a:solidFill>
                  <a:srgbClr val="800000"/>
                </a:solidFill>
                <a:ea typeface="MS PGothic" pitchFamily="34" charset="-128"/>
                <a:cs typeface="ＭＳ Ｐゴシック" pitchFamily="54" charset="-128"/>
              </a:rPr>
              <a:t>People undergoing treatment for the first time 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(2015-2023)</a:t>
            </a:r>
          </a:p>
        </p:txBody>
      </p:sp>
      <p:pic>
        <p:nvPicPr>
          <p:cNvPr id="11" name="Picture 2" descr="Imatge que conté text&#10;&#10;Descripció generada automàticament">
            <a:extLst>
              <a:ext uri="{FF2B5EF4-FFF2-40B4-BE49-F238E27FC236}">
                <a16:creationId xmlns:a16="http://schemas.microsoft.com/office/drawing/2014/main" id="{B75E5D11-3434-43CF-9C7A-162EDEA9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5" y="5041221"/>
            <a:ext cx="2290429" cy="1325844"/>
          </a:xfrm>
          <a:prstGeom prst="rect">
            <a:avLst/>
          </a:prstGeom>
          <a:noFill/>
        </p:spPr>
      </p:pic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37F1086E-80B6-4540-B742-CCE68DFC6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382694"/>
              </p:ext>
            </p:extLst>
          </p:nvPr>
        </p:nvGraphicFramePr>
        <p:xfrm>
          <a:off x="6196443" y="1678275"/>
          <a:ext cx="5812806" cy="364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C014B38F-47DB-413F-8F19-59BB3724ABC2}"/>
              </a:ext>
            </a:extLst>
          </p:cNvPr>
          <p:cNvSpPr txBox="1">
            <a:spLocks/>
          </p:cNvSpPr>
          <p:nvPr/>
        </p:nvSpPr>
        <p:spPr bwMode="auto">
          <a:xfrm>
            <a:off x="6277438" y="808371"/>
            <a:ext cx="5766585" cy="107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defTabSz="914322" fontAlgn="base">
              <a:spcBef>
                <a:spcPct val="0"/>
              </a:spcBef>
              <a:defRPr/>
            </a:pP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% of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people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with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Advanced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liver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disease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at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the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time</a:t>
            </a:r>
            <a:r>
              <a:rPr kumimoji="0" lang="ca-ES" altLang="ca-ES" sz="2052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 of </a:t>
            </a:r>
            <a:r>
              <a:rPr kumimoji="0" lang="ca-ES" altLang="ca-ES" sz="2052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pitchFamily="54" charset="-128"/>
              </a:rPr>
              <a:t>therapy</a:t>
            </a:r>
            <a:endParaRPr kumimoji="0" lang="ca-ES" altLang="ca-ES" sz="1539" b="0" i="0" u="none" strike="noStrike" kern="0" cap="none" spc="0" normalizeH="0" baseline="0" noProof="0" dirty="0">
              <a:ln>
                <a:noFill/>
              </a:ln>
              <a:solidFill>
                <a:srgbClr val="C0AAAA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 pitchFamily="54" charset="-128"/>
            </a:endParaRP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EFC2888C-1FBF-4673-98F1-A0D47D40F7EB}"/>
              </a:ext>
            </a:extLst>
          </p:cNvPr>
          <p:cNvSpPr txBox="1"/>
          <p:nvPr/>
        </p:nvSpPr>
        <p:spPr>
          <a:xfrm>
            <a:off x="6425415" y="5319728"/>
            <a:ext cx="5583833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898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Malaltia hepàtica avançada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es defineix com a </a:t>
            </a:r>
            <a:r>
              <a:rPr kumimoji="0" lang="ca-ES" sz="898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presència de fibrosi significativa 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(≥ F3 avaluada per una puntuació APRI &gt; 1,5, FIB-4 &gt; 3,25, </a:t>
            </a:r>
            <a:r>
              <a:rPr kumimoji="0" lang="ca-ES" sz="898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Fibrotest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 0,59, o alternativament </a:t>
            </a:r>
            <a:r>
              <a:rPr kumimoji="0" lang="ca-ES" sz="898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elastografia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</a:t>
            </a:r>
            <a:r>
              <a:rPr kumimoji="0" lang="ca-ES" sz="898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fibroscan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&gt; 9,5 </a:t>
            </a:r>
            <a:r>
              <a:rPr kumimoji="0" lang="ca-ES" sz="898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kPa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biòpsia hepàtica ≥ METAVIR en estadi F3) </a:t>
            </a:r>
            <a:r>
              <a:rPr kumimoji="0" lang="ca-ES" sz="898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sense tractament antiviral previ</a:t>
            </a:r>
            <a:r>
              <a:rPr kumimoji="0" lang="ca-ES" sz="89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476" y="6208639"/>
            <a:ext cx="6546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Registre 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Pacients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Tractaments (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RPT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 Gerència del medicament. </a:t>
            </a:r>
            <a:r>
              <a:rPr kumimoji="0" lang="ca-E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CATSalut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2024 </a:t>
            </a:r>
            <a:endParaRPr kumimoji="0" lang="ca-E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115181" y="3030989"/>
            <a:ext cx="2928842" cy="69512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54" charset="0"/>
              <a:ea typeface="+mn-ea"/>
              <a:cs typeface="+mn-cs"/>
            </a:endParaRPr>
          </a:p>
        </p:txBody>
      </p:sp>
      <p:sp>
        <p:nvSpPr>
          <p:cNvPr id="16" name="Títol 7"/>
          <p:cNvSpPr>
            <a:spLocks noGrp="1"/>
          </p:cNvSpPr>
          <p:nvPr>
            <p:ph type="title"/>
          </p:nvPr>
        </p:nvSpPr>
        <p:spPr>
          <a:xfrm>
            <a:off x="698976" y="415950"/>
            <a:ext cx="10759576" cy="428232"/>
          </a:xfrm>
        </p:spPr>
        <p:txBody>
          <a:bodyPr/>
          <a:lstStyle/>
          <a:p>
            <a:pPr algn="ctr"/>
            <a:r>
              <a:rPr lang="ca-ES" dirty="0">
                <a:solidFill>
                  <a:srgbClr val="002060"/>
                </a:solidFill>
              </a:rPr>
              <a:t>Hepatitis C : </a:t>
            </a:r>
            <a:r>
              <a:rPr lang="ca-ES" dirty="0" err="1">
                <a:solidFill>
                  <a:srgbClr val="002060"/>
                </a:solidFill>
              </a:rPr>
              <a:t>Fewer</a:t>
            </a:r>
            <a:r>
              <a:rPr lang="ca-ES" dirty="0">
                <a:solidFill>
                  <a:srgbClr val="002060"/>
                </a:solidFill>
              </a:rPr>
              <a:t> Candidates to </a:t>
            </a:r>
            <a:r>
              <a:rPr lang="ca-ES" dirty="0" err="1">
                <a:solidFill>
                  <a:srgbClr val="002060"/>
                </a:solidFill>
              </a:rPr>
              <a:t>therapy</a:t>
            </a:r>
            <a:r>
              <a:rPr lang="ca-ES" dirty="0">
                <a:solidFill>
                  <a:srgbClr val="002060"/>
                </a:solidFill>
              </a:rPr>
              <a:t> </a:t>
            </a:r>
            <a:r>
              <a:rPr lang="ca-ES" dirty="0" err="1">
                <a:solidFill>
                  <a:srgbClr val="002060"/>
                </a:solidFill>
              </a:rPr>
              <a:t>and</a:t>
            </a:r>
            <a:r>
              <a:rPr lang="ca-ES" dirty="0">
                <a:solidFill>
                  <a:srgbClr val="002060"/>
                </a:solidFill>
              </a:rPr>
              <a:t> </a:t>
            </a:r>
            <a:r>
              <a:rPr lang="ca-ES" dirty="0" err="1">
                <a:solidFill>
                  <a:srgbClr val="002060"/>
                </a:solidFill>
              </a:rPr>
              <a:t>lower</a:t>
            </a:r>
            <a:r>
              <a:rPr lang="ca-ES" dirty="0">
                <a:solidFill>
                  <a:srgbClr val="002060"/>
                </a:solidFill>
              </a:rPr>
              <a:t> </a:t>
            </a:r>
            <a:r>
              <a:rPr lang="ca-ES" dirty="0" err="1">
                <a:solidFill>
                  <a:srgbClr val="002060"/>
                </a:solidFill>
              </a:rPr>
              <a:t>rate</a:t>
            </a:r>
            <a:r>
              <a:rPr lang="ca-ES" dirty="0">
                <a:solidFill>
                  <a:srgbClr val="002060"/>
                </a:solidFill>
              </a:rPr>
              <a:t> of  Advanced </a:t>
            </a:r>
            <a:r>
              <a:rPr lang="ca-ES" dirty="0" err="1">
                <a:solidFill>
                  <a:srgbClr val="002060"/>
                </a:solidFill>
              </a:rPr>
              <a:t>Liver</a:t>
            </a:r>
            <a:r>
              <a:rPr lang="ca-ES" dirty="0">
                <a:solidFill>
                  <a:srgbClr val="002060"/>
                </a:solidFill>
              </a:rPr>
              <a:t> </a:t>
            </a:r>
            <a:r>
              <a:rPr lang="ca-ES" dirty="0" err="1">
                <a:solidFill>
                  <a:srgbClr val="002060"/>
                </a:solidFill>
              </a:rPr>
              <a:t>Disease</a:t>
            </a:r>
            <a:endParaRPr lang="ca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A922D-5879-343C-ABFF-CE482C90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262D2B3A-B706-0CD4-A9CB-C94A5489AF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dirty="0"/>
              <a:t>1</a:t>
            </a:r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83C13E3D-3C78-0960-5F08-5B06BB78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5" y="3091352"/>
            <a:ext cx="10408393" cy="1677164"/>
          </a:xfrm>
        </p:spPr>
        <p:txBody>
          <a:bodyPr/>
          <a:lstStyle/>
          <a:p>
            <a:r>
              <a:rPr lang="en-US" dirty="0"/>
              <a:t>Current situation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56282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C375-A8E9-E80E-3028-4FFF9AD51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E49264F-67B0-5CBA-774A-D319D72DD3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sz="1100" b="1" dirty="0" err="1"/>
              <a:t>Rodriguez</a:t>
            </a:r>
            <a:r>
              <a:rPr lang="es-ES" sz="1100" b="1" dirty="0"/>
              <a:t>-Taje S et al J </a:t>
            </a:r>
            <a:r>
              <a:rPr lang="es-ES" sz="1100" b="1" dirty="0" err="1"/>
              <a:t>Hepatol</a:t>
            </a:r>
            <a:r>
              <a:rPr lang="es-ES" sz="1100" b="1" dirty="0"/>
              <a:t> 2020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2BD865F-8CD6-B05C-1331-EE4F4CB4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70C0"/>
                </a:solidFill>
              </a:rPr>
              <a:t>Reduction</a:t>
            </a:r>
            <a:r>
              <a:rPr lang="es-ES" dirty="0">
                <a:solidFill>
                  <a:srgbClr val="0070C0"/>
                </a:solidFill>
              </a:rPr>
              <a:t> in Hospital </a:t>
            </a:r>
            <a:r>
              <a:rPr lang="es-ES" dirty="0" err="1">
                <a:solidFill>
                  <a:srgbClr val="0070C0"/>
                </a:solidFill>
              </a:rPr>
              <a:t>Admission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Related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to</a:t>
            </a:r>
            <a:r>
              <a:rPr lang="es-ES" dirty="0">
                <a:solidFill>
                  <a:srgbClr val="0070C0"/>
                </a:solidFill>
              </a:rPr>
              <a:t> HCV </a:t>
            </a:r>
            <a:r>
              <a:rPr lang="es-ES" dirty="0" err="1">
                <a:solidFill>
                  <a:srgbClr val="0070C0"/>
                </a:solidFill>
              </a:rPr>
              <a:t>Infection</a:t>
            </a:r>
            <a:r>
              <a:rPr lang="es-E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2A7413-714A-0923-8FEB-6A5F88ABA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6" y="1956878"/>
            <a:ext cx="7523282" cy="34757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71F0ED-BF0E-7588-85E1-EAD9A44F6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68" y="2575859"/>
            <a:ext cx="3733827" cy="24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9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06" y="274638"/>
            <a:ext cx="9932894" cy="1143000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 </a:t>
            </a:r>
            <a:r>
              <a:rPr lang="es-ES" sz="3200" dirty="0" err="1">
                <a:solidFill>
                  <a:srgbClr val="002060"/>
                </a:solidFill>
              </a:rPr>
              <a:t>Proportion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3200" dirty="0" err="1">
                <a:solidFill>
                  <a:srgbClr val="002060"/>
                </a:solidFill>
              </a:rPr>
              <a:t>of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3200" dirty="0" err="1">
                <a:solidFill>
                  <a:srgbClr val="002060"/>
                </a:solidFill>
              </a:rPr>
              <a:t>liver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3200" dirty="0" err="1">
                <a:solidFill>
                  <a:srgbClr val="002060"/>
                </a:solidFill>
              </a:rPr>
              <a:t>transplant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3200" dirty="0" err="1">
                <a:solidFill>
                  <a:srgbClr val="002060"/>
                </a:solidFill>
              </a:rPr>
              <a:t>related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3200" dirty="0" err="1">
                <a:solidFill>
                  <a:srgbClr val="002060"/>
                </a:solidFill>
              </a:rPr>
              <a:t>to</a:t>
            </a:r>
            <a:r>
              <a:rPr lang="es-ES" sz="3200" dirty="0">
                <a:solidFill>
                  <a:srgbClr val="002060"/>
                </a:solidFill>
              </a:rPr>
              <a:t> hepatitis C in </a:t>
            </a:r>
            <a:r>
              <a:rPr lang="es-ES" sz="3200" dirty="0" err="1">
                <a:solidFill>
                  <a:srgbClr val="002060"/>
                </a:solidFill>
              </a:rPr>
              <a:t>Catalonia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liver_transplants_catalonia_b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88" y="1266713"/>
            <a:ext cx="8151223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5002A0-53E6-4BCF-974C-A5DE78220DFD}"/>
              </a:ext>
            </a:extLst>
          </p:cNvPr>
          <p:cNvSpPr/>
          <p:nvPr/>
        </p:nvSpPr>
        <p:spPr bwMode="auto">
          <a:xfrm>
            <a:off x="824319" y="2056064"/>
            <a:ext cx="10634233" cy="41664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es-ES" sz="1411" b="1">
              <a:solidFill>
                <a:srgbClr val="000000"/>
              </a:solidFill>
              <a:highlight>
                <a:srgbClr val="FFFF00"/>
              </a:highlight>
              <a:latin typeface="Arial" pitchFamily="54" charset="0"/>
              <a:cs typeface="Arial"/>
            </a:endParaRP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DCBDCDE6-6C55-D247-A5D6-B089D871FD05}"/>
              </a:ext>
            </a:extLst>
          </p:cNvPr>
          <p:cNvSpPr txBox="1"/>
          <p:nvPr/>
        </p:nvSpPr>
        <p:spPr>
          <a:xfrm rot="16200000">
            <a:off x="236569" y="4133306"/>
            <a:ext cx="1891865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ca-ES" sz="1154">
                <a:solidFill>
                  <a:srgbClr val="808080"/>
                </a:solidFill>
                <a:latin typeface="Arial"/>
              </a:rPr>
              <a:t>Morts x 100.000 persones</a:t>
            </a:r>
            <a:endParaRPr lang="es-ES" sz="1154">
              <a:solidFill>
                <a:srgbClr val="808080"/>
              </a:solidFill>
              <a:latin typeface="Arial"/>
            </a:endParaRPr>
          </a:p>
        </p:txBody>
      </p:sp>
      <p:graphicFrame>
        <p:nvGraphicFramePr>
          <p:cNvPr id="5" name="Gràfic 4">
            <a:extLst>
              <a:ext uri="{FF2B5EF4-FFF2-40B4-BE49-F238E27FC236}">
                <a16:creationId xmlns:a16="http://schemas.microsoft.com/office/drawing/2014/main" id="{A01E8E5C-234C-EBA1-8C5A-8C9E5E4EE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502488"/>
              </p:ext>
            </p:extLst>
          </p:nvPr>
        </p:nvGraphicFramePr>
        <p:xfrm>
          <a:off x="1358659" y="2760158"/>
          <a:ext cx="10052574" cy="332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2E388F-0470-B81B-33F0-4B6E298287D6}"/>
              </a:ext>
            </a:extLst>
          </p:cNvPr>
          <p:cNvSpPr txBox="1"/>
          <p:nvPr/>
        </p:nvSpPr>
        <p:spPr>
          <a:xfrm>
            <a:off x="824319" y="1089214"/>
            <a:ext cx="10634233" cy="89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405"/>
            <a:r>
              <a:rPr lang="en-US" sz="2822" b="1" dirty="0">
                <a:solidFill>
                  <a:srgbClr val="C00000"/>
                </a:solidFill>
                <a:cs typeface="Segoe UI"/>
              </a:rPr>
              <a:t>864 deaths </a:t>
            </a:r>
            <a:r>
              <a:rPr lang="en-US" sz="2400" b="1" dirty="0">
                <a:cs typeface="Segoe UI"/>
              </a:rPr>
              <a:t>in Catalonia registered with causes of death attributable to HCV and HBV</a:t>
            </a:r>
            <a:endParaRPr lang="en-US" sz="2052" dirty="0">
              <a:latin typeface="Arial"/>
              <a:cs typeface="Segoe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39E8A-2188-EC4C-FA8E-2741BA031AE2}"/>
              </a:ext>
            </a:extLst>
          </p:cNvPr>
          <p:cNvSpPr/>
          <p:nvPr/>
        </p:nvSpPr>
        <p:spPr bwMode="auto">
          <a:xfrm>
            <a:off x="827751" y="2036198"/>
            <a:ext cx="10634233" cy="3668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643" tIns="29322" rIns="58643" bIns="29322" numCol="1" rtlCol="0" anchor="t" anchorCtr="0" compatLnSpc="1">
            <a:prstTxWarp prst="textNoShape">
              <a:avLst/>
            </a:prstTxWarp>
          </a:bodyPr>
          <a:lstStyle/>
          <a:p>
            <a:pPr defTabSz="586405" fontAlgn="base">
              <a:spcBef>
                <a:spcPct val="50000"/>
              </a:spcBef>
              <a:spcAft>
                <a:spcPct val="0"/>
              </a:spcAft>
            </a:pPr>
            <a:endParaRPr lang="ca-ES" sz="1411" b="1">
              <a:solidFill>
                <a:srgbClr val="000000"/>
              </a:solidFill>
              <a:latin typeface="Arial" pitchFamily="54" charset="0"/>
            </a:endParaRP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9ADF1AA0-66F4-EF24-23F6-3A25FEF58F00}"/>
              </a:ext>
            </a:extLst>
          </p:cNvPr>
          <p:cNvSpPr txBox="1"/>
          <p:nvPr/>
        </p:nvSpPr>
        <p:spPr>
          <a:xfrm>
            <a:off x="1006343" y="2086554"/>
            <a:ext cx="10030683" cy="323230"/>
          </a:xfrm>
          <a:prstGeom prst="rect">
            <a:avLst/>
          </a:prstGeom>
          <a:noFill/>
        </p:spPr>
        <p:txBody>
          <a:bodyPr wrap="square" lIns="58643" tIns="29322" rIns="58643" bIns="29322" rtlCol="0" anchor="t">
            <a:noAutofit/>
          </a:bodyPr>
          <a:lstStyle/>
          <a:p>
            <a:pPr algn="ctr" defTabSz="586405"/>
            <a:r>
              <a:rPr lang="en-US" sz="1539" b="1" dirty="0">
                <a:solidFill>
                  <a:srgbClr val="FFFFFF"/>
                </a:solidFill>
              </a:rPr>
              <a:t>Mortality rates attributable to HBV and HCV in Catalonia</a:t>
            </a:r>
            <a:endParaRPr lang="es-ES" sz="1539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Hepatitis B and C combined mortality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9" name="Contenidor de text 3"/>
          <p:cNvSpPr txBox="1">
            <a:spLocks/>
          </p:cNvSpPr>
          <p:nvPr/>
        </p:nvSpPr>
        <p:spPr>
          <a:xfrm>
            <a:off x="646476" y="6576771"/>
            <a:ext cx="5982349" cy="229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Catalonia</a:t>
            </a:r>
            <a:r>
              <a:rPr lang="ca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a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Transplanation</a:t>
            </a:r>
            <a:r>
              <a:rPr lang="ca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a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Registry</a:t>
            </a:r>
            <a:endParaRPr lang="ca-E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8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0A737059-777E-6B18-215B-574596D4C1E9}"/>
              </a:ext>
            </a:extLst>
          </p:cNvPr>
          <p:cNvSpPr/>
          <p:nvPr/>
        </p:nvSpPr>
        <p:spPr>
          <a:xfrm>
            <a:off x="57" y="-203906"/>
            <a:ext cx="12191887" cy="7101328"/>
          </a:xfrm>
          <a:custGeom>
            <a:avLst/>
            <a:gdLst/>
            <a:ahLst/>
            <a:cxnLst/>
            <a:rect l="l" t="t" r="r" b="b"/>
            <a:pathLst>
              <a:path w="7560309" h="9510395">
                <a:moveTo>
                  <a:pt x="7559992" y="0"/>
                </a:moveTo>
                <a:lnTo>
                  <a:pt x="0" y="0"/>
                </a:lnTo>
                <a:lnTo>
                  <a:pt x="0" y="9510001"/>
                </a:lnTo>
                <a:lnTo>
                  <a:pt x="7559992" y="9510001"/>
                </a:lnTo>
                <a:lnTo>
                  <a:pt x="755999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EF875EEC-58BF-33C9-2995-8D2E16B2C1E7}"/>
              </a:ext>
            </a:extLst>
          </p:cNvPr>
          <p:cNvSpPr/>
          <p:nvPr/>
        </p:nvSpPr>
        <p:spPr>
          <a:xfrm>
            <a:off x="7513211" y="1215844"/>
            <a:ext cx="4678732" cy="5650902"/>
          </a:xfrm>
          <a:custGeom>
            <a:avLst/>
            <a:gdLst/>
            <a:ahLst/>
            <a:cxnLst/>
            <a:rect l="l" t="t" r="r" b="b"/>
            <a:pathLst>
              <a:path w="6432550" h="7698105">
                <a:moveTo>
                  <a:pt x="2271649" y="4311434"/>
                </a:moveTo>
                <a:lnTo>
                  <a:pt x="0" y="4311434"/>
                </a:lnTo>
                <a:lnTo>
                  <a:pt x="0" y="5224792"/>
                </a:lnTo>
                <a:lnTo>
                  <a:pt x="2271649" y="5224792"/>
                </a:lnTo>
                <a:lnTo>
                  <a:pt x="2271649" y="4311434"/>
                </a:lnTo>
                <a:close/>
              </a:path>
              <a:path w="6432550" h="7698105">
                <a:moveTo>
                  <a:pt x="2834436" y="6411836"/>
                </a:moveTo>
                <a:lnTo>
                  <a:pt x="2377770" y="5620855"/>
                </a:lnTo>
                <a:lnTo>
                  <a:pt x="410464" y="6756654"/>
                </a:lnTo>
                <a:lnTo>
                  <a:pt x="867130" y="7547673"/>
                </a:lnTo>
                <a:lnTo>
                  <a:pt x="2834436" y="6411836"/>
                </a:lnTo>
                <a:close/>
              </a:path>
              <a:path w="6432550" h="7698105">
                <a:moveTo>
                  <a:pt x="2834436" y="3124365"/>
                </a:moveTo>
                <a:lnTo>
                  <a:pt x="867130" y="1988540"/>
                </a:lnTo>
                <a:lnTo>
                  <a:pt x="410464" y="2779547"/>
                </a:lnTo>
                <a:lnTo>
                  <a:pt x="2377770" y="3915359"/>
                </a:lnTo>
                <a:lnTo>
                  <a:pt x="2834436" y="3124365"/>
                </a:lnTo>
                <a:close/>
              </a:path>
              <a:path w="6432550" h="7698105">
                <a:moveTo>
                  <a:pt x="3915372" y="7158469"/>
                </a:moveTo>
                <a:lnTo>
                  <a:pt x="3124365" y="6701803"/>
                </a:lnTo>
                <a:lnTo>
                  <a:pt x="2549207" y="7698003"/>
                </a:lnTo>
                <a:lnTo>
                  <a:pt x="3603866" y="7698003"/>
                </a:lnTo>
                <a:lnTo>
                  <a:pt x="3915372" y="7158469"/>
                </a:lnTo>
                <a:close/>
              </a:path>
              <a:path w="6432550" h="7698105">
                <a:moveTo>
                  <a:pt x="3915384" y="2377770"/>
                </a:moveTo>
                <a:lnTo>
                  <a:pt x="2779547" y="410464"/>
                </a:lnTo>
                <a:lnTo>
                  <a:pt x="1988553" y="867130"/>
                </a:lnTo>
                <a:lnTo>
                  <a:pt x="3124365" y="2834436"/>
                </a:lnTo>
                <a:lnTo>
                  <a:pt x="3915384" y="2377770"/>
                </a:lnTo>
                <a:close/>
              </a:path>
              <a:path w="6432550" h="7698105">
                <a:moveTo>
                  <a:pt x="5224805" y="7264590"/>
                </a:moveTo>
                <a:lnTo>
                  <a:pt x="4311421" y="7264590"/>
                </a:lnTo>
                <a:lnTo>
                  <a:pt x="4311421" y="7697991"/>
                </a:lnTo>
                <a:lnTo>
                  <a:pt x="5224805" y="7697991"/>
                </a:lnTo>
                <a:lnTo>
                  <a:pt x="5224805" y="7264590"/>
                </a:lnTo>
                <a:close/>
              </a:path>
              <a:path w="6432550" h="7698105">
                <a:moveTo>
                  <a:pt x="5224805" y="0"/>
                </a:moveTo>
                <a:lnTo>
                  <a:pt x="4311434" y="0"/>
                </a:lnTo>
                <a:lnTo>
                  <a:pt x="4311434" y="2271649"/>
                </a:lnTo>
                <a:lnTo>
                  <a:pt x="5224805" y="2271649"/>
                </a:lnTo>
                <a:lnTo>
                  <a:pt x="5224805" y="0"/>
                </a:lnTo>
                <a:close/>
              </a:path>
              <a:path w="6432550" h="7698105">
                <a:moveTo>
                  <a:pt x="6432004" y="6736702"/>
                </a:moveTo>
                <a:lnTo>
                  <a:pt x="6411862" y="6701790"/>
                </a:lnTo>
                <a:lnTo>
                  <a:pt x="5620855" y="7158469"/>
                </a:lnTo>
                <a:lnTo>
                  <a:pt x="5932348" y="7698003"/>
                </a:lnTo>
                <a:lnTo>
                  <a:pt x="6432004" y="7698003"/>
                </a:lnTo>
                <a:lnTo>
                  <a:pt x="6432004" y="6736702"/>
                </a:lnTo>
                <a:close/>
              </a:path>
              <a:path w="6432550" h="7698105">
                <a:moveTo>
                  <a:pt x="6432004" y="972781"/>
                </a:moveTo>
                <a:lnTo>
                  <a:pt x="5620842" y="2377770"/>
                </a:lnTo>
                <a:lnTo>
                  <a:pt x="6411862" y="2834449"/>
                </a:lnTo>
                <a:lnTo>
                  <a:pt x="6432004" y="2799537"/>
                </a:lnTo>
                <a:lnTo>
                  <a:pt x="6432004" y="97278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idor de número de diapositiva 4">
            <a:extLst>
              <a:ext uri="{FF2B5EF4-FFF2-40B4-BE49-F238E27FC236}">
                <a16:creationId xmlns:a16="http://schemas.microsoft.com/office/drawing/2014/main" id="{2B508745-EC24-47DE-BFEF-74427842699F}"/>
              </a:ext>
            </a:extLst>
          </p:cNvPr>
          <p:cNvSpPr txBox="1">
            <a:spLocks/>
          </p:cNvSpPr>
          <p:nvPr/>
        </p:nvSpPr>
        <p:spPr>
          <a:xfrm>
            <a:off x="10134562" y="6552978"/>
            <a:ext cx="2057381" cy="365121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Marcador de contenido 4">
            <a:extLst>
              <a:ext uri="{FF2B5EF4-FFF2-40B4-BE49-F238E27FC236}">
                <a16:creationId xmlns:a16="http://schemas.microsoft.com/office/drawing/2014/main" id="{CCCCECC0-D850-4AA2-9C69-1FD33337109D}"/>
              </a:ext>
            </a:extLst>
          </p:cNvPr>
          <p:cNvSpPr txBox="1">
            <a:spLocks/>
          </p:cNvSpPr>
          <p:nvPr/>
        </p:nvSpPr>
        <p:spPr>
          <a:xfrm>
            <a:off x="370972" y="1526716"/>
            <a:ext cx="7183796" cy="4202945"/>
          </a:xfrm>
          <a:prstGeom prst="rect">
            <a:avLst/>
          </a:prstGeom>
        </p:spPr>
        <p:txBody>
          <a:bodyPr vert="horz" wrap="square" lIns="121919" tIns="60960" rIns="121919" bIns="60960" rtlCol="0">
            <a:spAutoFit/>
          </a:bodyPr>
          <a:lstStyle/>
          <a:p>
            <a:pPr lvl="0" defTabSz="1219106">
              <a:spcAft>
                <a:spcPts val="1800"/>
              </a:spcAft>
              <a:buClr>
                <a:srgbClr val="C2C6D2">
                  <a:lumMod val="50000"/>
                </a:srgbClr>
              </a:buClr>
              <a:defRPr/>
            </a:pPr>
            <a:r>
              <a:rPr lang="en-US" sz="3078" b="1" dirty="0">
                <a:solidFill>
                  <a:srgbClr val="FFFFFF"/>
                </a:solidFill>
                <a:cs typeface="Arial" panose="020B0604020202020204" pitchFamily="34" charset="0"/>
              </a:rPr>
              <a:t>We are treating fewer and fewer people... because there are fewer and fewer people left to treat!</a:t>
            </a:r>
          </a:p>
          <a:p>
            <a:pPr lvl="0" defTabSz="1219106">
              <a:spcAft>
                <a:spcPts val="1800"/>
              </a:spcAft>
              <a:buClr>
                <a:srgbClr val="C2C6D2">
                  <a:lumMod val="50000"/>
                </a:srgbClr>
              </a:buClr>
              <a:defRPr/>
            </a:pPr>
            <a:r>
              <a:rPr 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We must make an intensive equity effort to find the most vulnerable people and those with the highest barriers to access the healthcare system.</a:t>
            </a:r>
          </a:p>
          <a:p>
            <a:pPr lvl="0" defTabSz="1219106">
              <a:spcAft>
                <a:spcPts val="1800"/>
              </a:spcAft>
              <a:buClr>
                <a:srgbClr val="C2C6D2">
                  <a:lumMod val="50000"/>
                </a:srgbClr>
              </a:buClr>
              <a:defRPr/>
            </a:pPr>
            <a:r>
              <a:rPr lang="en-US" sz="3078" b="1" dirty="0">
                <a:solidFill>
                  <a:srgbClr val="FFFFFF"/>
                </a:solidFill>
                <a:cs typeface="Arial" panose="020B0604020202020204" pitchFamily="34" charset="0"/>
              </a:rPr>
              <a:t>No one can be left behind!</a:t>
            </a:r>
            <a:endParaRPr kumimoji="0" lang="ca-ES" sz="20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318DE09F-1175-F032-4AF5-8AA5E3261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32"/>
          <a:stretch/>
        </p:blipFill>
        <p:spPr>
          <a:xfrm>
            <a:off x="9761202" y="-76525"/>
            <a:ext cx="2258537" cy="1107214"/>
          </a:xfrm>
          <a:prstGeom prst="rect">
            <a:avLst/>
          </a:prstGeom>
        </p:spPr>
      </p:pic>
      <p:sp>
        <p:nvSpPr>
          <p:cNvPr id="15" name="Títol 8">
            <a:extLst>
              <a:ext uri="{FF2B5EF4-FFF2-40B4-BE49-F238E27FC236}">
                <a16:creationId xmlns:a16="http://schemas.microsoft.com/office/drawing/2014/main" id="{32C6E17F-C5F8-B0FF-2BD8-BF7B8D1547C8}"/>
              </a:ext>
            </a:extLst>
          </p:cNvPr>
          <p:cNvSpPr txBox="1">
            <a:spLocks/>
          </p:cNvSpPr>
          <p:nvPr/>
        </p:nvSpPr>
        <p:spPr>
          <a:xfrm>
            <a:off x="593367" y="-31531"/>
            <a:ext cx="3553658" cy="1558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 sz="6915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586405">
              <a:defRPr/>
            </a:pPr>
            <a:r>
              <a:rPr lang="en-US" sz="3463" kern="0" spc="185" dirty="0">
                <a:solidFill>
                  <a:srgbClr val="25376B"/>
                </a:solidFill>
              </a:rPr>
              <a:t>Hepatitis C </a:t>
            </a:r>
            <a:r>
              <a:rPr lang="en-US" sz="3200" kern="0" spc="185" dirty="0">
                <a:solidFill>
                  <a:srgbClr val="25376B"/>
                </a:solidFill>
              </a:rPr>
              <a:t>Where are we?</a:t>
            </a:r>
            <a:br>
              <a:rPr kumimoji="0" lang="ca-ES" sz="2800" b="0" i="1" u="none" strike="noStrike" kern="0" cap="small" spc="0" normalizeH="0" baseline="0" noProof="0" dirty="0">
                <a:ln>
                  <a:noFill/>
                </a:ln>
                <a:solidFill>
                  <a:srgbClr val="25376B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s-ES" sz="3463" b="0" i="1" u="none" strike="noStrike" kern="0" cap="small" spc="0" normalizeH="0" baseline="0" noProof="0" dirty="0">
              <a:ln>
                <a:noFill/>
              </a:ln>
              <a:solidFill>
                <a:srgbClr val="25376B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3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F010-BDBA-EC1D-92A4-B5FA09B0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901AEE-7FD7-22D2-4D6C-E2FFE0C4CA8D}"/>
              </a:ext>
            </a:extLst>
          </p:cNvPr>
          <p:cNvGrpSpPr/>
          <p:nvPr/>
        </p:nvGrpSpPr>
        <p:grpSpPr>
          <a:xfrm>
            <a:off x="5649686" y="4274879"/>
            <a:ext cx="5748994" cy="1962635"/>
            <a:chOff x="10880100" y="211929"/>
            <a:chExt cx="7559334" cy="2438042"/>
          </a:xfrm>
        </p:grpSpPr>
        <p:sp>
          <p:nvSpPr>
            <p:cNvPr id="103" name="Rectangle: Rounded Corners 13">
              <a:extLst>
                <a:ext uri="{FF2B5EF4-FFF2-40B4-BE49-F238E27FC236}">
                  <a16:creationId xmlns:a16="http://schemas.microsoft.com/office/drawing/2014/main" id="{AF74CD10-8986-121D-CC15-19261844D394}"/>
                </a:ext>
              </a:extLst>
            </p:cNvPr>
            <p:cNvSpPr/>
            <p:nvPr/>
          </p:nvSpPr>
          <p:spPr>
            <a:xfrm>
              <a:off x="12163512" y="279385"/>
              <a:ext cx="6275922" cy="2370586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916940" marR="0" lvl="0" indent="0" algn="l" defTabSz="914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General population (2019)</a:t>
              </a:r>
              <a:r>
                <a:rPr kumimoji="0" lang="fr-FR" sz="1900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1</a:t>
              </a:r>
            </a:p>
            <a:p>
              <a:pPr marL="916940" marR="0" lvl="0" indent="0" algn="l" defTabSz="914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Anti-HCV</a:t>
              </a:r>
              <a:r>
                <a:rPr kumimoji="0" lang="fr-FR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+ </a:t>
              </a:r>
              <a:r>
                <a:rPr kumimoji="0" lang="fr-FR" sz="1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adults</a:t>
              </a:r>
              <a:r>
                <a:rPr kumimoji="0" lang="fr-FR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: 1.02%</a:t>
              </a:r>
            </a:p>
            <a:p>
              <a:pPr marL="916940" marR="0" lvl="0" indent="0" algn="l" defTabSz="914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HCV-RNA: 0.49%</a:t>
              </a:r>
              <a:endParaRPr kumimoji="0" lang="ca-E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47" name="Imatge 46">
              <a:hlinkClick r:id="" action="ppaction://noaction"/>
              <a:extLst>
                <a:ext uri="{FF2B5EF4-FFF2-40B4-BE49-F238E27FC236}">
                  <a16:creationId xmlns:a16="http://schemas.microsoft.com/office/drawing/2014/main" id="{7CB244E2-7596-73B1-3993-DB09A5815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0100" y="211929"/>
              <a:ext cx="2431581" cy="2370586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E167EACA-A96C-A166-F34E-826A3D7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Current</a:t>
            </a:r>
            <a:r>
              <a:rPr lang="ca-ES" dirty="0"/>
              <a:t> </a:t>
            </a:r>
            <a:r>
              <a:rPr lang="ca-ES" dirty="0" err="1"/>
              <a:t>situation</a:t>
            </a:r>
            <a:r>
              <a:rPr lang="ca-ES" dirty="0"/>
              <a:t> in Spain/</a:t>
            </a:r>
            <a:r>
              <a:rPr lang="ca-ES" dirty="0" err="1"/>
              <a:t>Catalonia</a:t>
            </a:r>
            <a:br>
              <a:rPr lang="ca-ES" dirty="0"/>
            </a:br>
            <a:br>
              <a:rPr lang="ca-ES" dirty="0"/>
            </a:br>
            <a:r>
              <a:rPr lang="en-US" sz="2400" dirty="0"/>
              <a:t>Spain: 49</a:t>
            </a:r>
            <a:r>
              <a:rPr lang="en-US" sz="2400" noProof="0" dirty="0"/>
              <a:t> million inhabitants                  Catalonia: </a:t>
            </a:r>
            <a:r>
              <a:rPr lang="en-US" sz="2400" dirty="0">
                <a:sym typeface="Wingdings" panose="05000000000000000000" pitchFamily="2" charset="2"/>
              </a:rPr>
              <a:t>8</a:t>
            </a:r>
            <a:r>
              <a:rPr lang="en-US" sz="2400" noProof="0" dirty="0">
                <a:sym typeface="Wingdings" panose="05000000000000000000" pitchFamily="2" charset="2"/>
              </a:rPr>
              <a:t> million inhabitants</a:t>
            </a:r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1D6BC8-70A9-4DF7-9F27-A1E9BFDE4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14" y="2000652"/>
            <a:ext cx="2648301" cy="1987755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63" y="4047475"/>
            <a:ext cx="4554251" cy="22532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6E01D1-72E0-5556-AB1A-A0C3F60EDE28}"/>
              </a:ext>
            </a:extLst>
          </p:cNvPr>
          <p:cNvSpPr txBox="1"/>
          <p:nvPr/>
        </p:nvSpPr>
        <p:spPr>
          <a:xfrm>
            <a:off x="7160920" y="2231571"/>
            <a:ext cx="3920737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Highest GDP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Highest Proportion of Migrants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Highest rate of Hepatologists</a:t>
            </a:r>
          </a:p>
          <a:p>
            <a:endParaRPr lang="en-US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>
            <a:extLst>
              <a:ext uri="{FF2B5EF4-FFF2-40B4-BE49-F238E27FC236}">
                <a16:creationId xmlns:a16="http://schemas.microsoft.com/office/drawing/2014/main" id="{E3C16CCB-3A98-49C9-9351-0A184214655F}"/>
              </a:ext>
            </a:extLst>
          </p:cNvPr>
          <p:cNvGrpSpPr/>
          <p:nvPr/>
        </p:nvGrpSpPr>
        <p:grpSpPr>
          <a:xfrm>
            <a:off x="7601638" y="2199951"/>
            <a:ext cx="4193861" cy="3796004"/>
            <a:chOff x="7601652" y="2199939"/>
            <a:chExt cx="4193900" cy="37960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C7BE0A-30B5-4490-AA47-4CF8CFB601E0}"/>
                </a:ext>
              </a:extLst>
            </p:cNvPr>
            <p:cNvSpPr/>
            <p:nvPr/>
          </p:nvSpPr>
          <p:spPr>
            <a:xfrm>
              <a:off x="7601652" y="2199939"/>
              <a:ext cx="4193900" cy="3796039"/>
            </a:xfrm>
            <a:prstGeom prst="rect">
              <a:avLst/>
            </a:prstGeom>
            <a:solidFill>
              <a:srgbClr val="EBEDEC"/>
            </a:solidFill>
            <a:ln w="76200">
              <a:solidFill>
                <a:srgbClr val="A10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22">
                <a:defRPr/>
              </a:pPr>
              <a:endParaRPr lang="ca-E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2" name="Imatge 41">
              <a:extLst>
                <a:ext uri="{FF2B5EF4-FFF2-40B4-BE49-F238E27FC236}">
                  <a16:creationId xmlns:a16="http://schemas.microsoft.com/office/drawing/2014/main" id="{8F7274C4-0ECC-48F3-AC5E-D42228F8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48721" y="3193154"/>
              <a:ext cx="799138" cy="854892"/>
            </a:xfrm>
            <a:prstGeom prst="rect">
              <a:avLst/>
            </a:prstGeom>
          </p:spPr>
        </p:pic>
        <p:pic>
          <p:nvPicPr>
            <p:cNvPr id="43" name="Imatge 42">
              <a:extLst>
                <a:ext uri="{FF2B5EF4-FFF2-40B4-BE49-F238E27FC236}">
                  <a16:creationId xmlns:a16="http://schemas.microsoft.com/office/drawing/2014/main" id="{BE84531E-650C-4484-8C86-032F252C6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5271" y="3345521"/>
              <a:ext cx="1533913" cy="676210"/>
            </a:xfrm>
            <a:prstGeom prst="rect">
              <a:avLst/>
            </a:prstGeom>
          </p:spPr>
        </p:pic>
        <p:pic>
          <p:nvPicPr>
            <p:cNvPr id="44" name="Imatge 43">
              <a:extLst>
                <a:ext uri="{FF2B5EF4-FFF2-40B4-BE49-F238E27FC236}">
                  <a16:creationId xmlns:a16="http://schemas.microsoft.com/office/drawing/2014/main" id="{BE1D09B1-6C10-49FB-AAD6-653FE62E4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8934" y="3229852"/>
              <a:ext cx="939055" cy="800331"/>
            </a:xfrm>
            <a:prstGeom prst="rect">
              <a:avLst/>
            </a:prstGeom>
          </p:spPr>
        </p:pic>
        <p:sp>
          <p:nvSpPr>
            <p:cNvPr id="45" name="QuadreDeText 44">
              <a:extLst>
                <a:ext uri="{FF2B5EF4-FFF2-40B4-BE49-F238E27FC236}">
                  <a16:creationId xmlns:a16="http://schemas.microsoft.com/office/drawing/2014/main" id="{A3A148DC-7A04-444E-BE5D-F76A5CF4FA07}"/>
                </a:ext>
              </a:extLst>
            </p:cNvPr>
            <p:cNvSpPr txBox="1"/>
            <p:nvPr/>
          </p:nvSpPr>
          <p:spPr>
            <a:xfrm>
              <a:off x="7666279" y="2386820"/>
              <a:ext cx="1301450" cy="73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22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 based on risk factors</a:t>
              </a:r>
              <a:endParaRPr lang="ca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QuadreDeText 45">
              <a:extLst>
                <a:ext uri="{FF2B5EF4-FFF2-40B4-BE49-F238E27FC236}">
                  <a16:creationId xmlns:a16="http://schemas.microsoft.com/office/drawing/2014/main" id="{01E6E113-6221-48AE-8B3A-1E4C6EDEF96C}"/>
                </a:ext>
              </a:extLst>
            </p:cNvPr>
            <p:cNvSpPr txBox="1"/>
            <p:nvPr/>
          </p:nvSpPr>
          <p:spPr>
            <a:xfrm>
              <a:off x="8975963" y="2367700"/>
              <a:ext cx="1354360" cy="73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22">
                <a:defRPr/>
              </a:pPr>
              <a:r>
                <a:rPr lang="ca-ES" sz="1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</a:t>
              </a:r>
              <a:r>
                <a:rPr lang="ca-E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ca-ES" sz="1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diagnosed</a:t>
              </a:r>
              <a:r>
                <a:rPr lang="ca-E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ca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QuadreDeText 46">
              <a:extLst>
                <a:ext uri="{FF2B5EF4-FFF2-40B4-BE49-F238E27FC236}">
                  <a16:creationId xmlns:a16="http://schemas.microsoft.com/office/drawing/2014/main" id="{BAFBAED2-88E1-47A6-A32B-FBABF9E14CA9}"/>
                </a:ext>
              </a:extLst>
            </p:cNvPr>
            <p:cNvSpPr txBox="1"/>
            <p:nvPr/>
          </p:nvSpPr>
          <p:spPr>
            <a:xfrm>
              <a:off x="10346791" y="2367700"/>
              <a:ext cx="1370828" cy="73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22">
                <a:defRPr/>
              </a:pPr>
              <a:r>
                <a:rPr lang="ca-ES" sz="1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Identification</a:t>
              </a:r>
              <a:r>
                <a:rPr lang="ca-E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vulnerable </a:t>
              </a:r>
              <a:r>
                <a:rPr lang="ca-ES" sz="1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populations</a:t>
              </a:r>
              <a:endParaRPr lang="ca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QuadreDeText 47">
              <a:extLst>
                <a:ext uri="{FF2B5EF4-FFF2-40B4-BE49-F238E27FC236}">
                  <a16:creationId xmlns:a16="http://schemas.microsoft.com/office/drawing/2014/main" id="{C2C01269-9147-4298-8993-665550E525B9}"/>
                </a:ext>
              </a:extLst>
            </p:cNvPr>
            <p:cNvSpPr txBox="1"/>
            <p:nvPr/>
          </p:nvSpPr>
          <p:spPr>
            <a:xfrm>
              <a:off x="8175450" y="4310850"/>
              <a:ext cx="2908698" cy="147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22">
                <a:lnSpc>
                  <a:spcPts val="2100"/>
                </a:lnSpc>
                <a:spcAft>
                  <a:spcPts val="1200"/>
                </a:spcAft>
                <a:defRPr/>
              </a:pPr>
              <a:r>
                <a:rPr lang="ca-ES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&amp; </a:t>
              </a:r>
              <a:r>
                <a:rPr lang="ca-ES" sz="20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</a:t>
              </a:r>
              <a:endParaRPr lang="ca-E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322">
                <a:lnSpc>
                  <a:spcPts val="2100"/>
                </a:lnSpc>
                <a:spcAft>
                  <a:spcPts val="1200"/>
                </a:spcAft>
                <a:defRPr/>
              </a:pPr>
              <a:r>
                <a:rPr lang="ca-ES" sz="20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Linkage</a:t>
              </a:r>
              <a:r>
                <a:rPr lang="ca-ES" sz="2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ca-ES" sz="20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</a:t>
              </a:r>
              <a:endParaRPr lang="ca-E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322">
                <a:lnSpc>
                  <a:spcPts val="2100"/>
                </a:lnSpc>
                <a:spcAft>
                  <a:spcPts val="1200"/>
                </a:spcAft>
                <a:defRPr/>
              </a:pPr>
              <a:r>
                <a:rPr lang="ca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Simplification</a:t>
              </a:r>
              <a:r>
                <a:rPr lang="ca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ca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procedures</a:t>
              </a:r>
              <a:endParaRPr lang="ca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0BF50ECB-9CFF-41DA-8C12-B62C527ECF61}"/>
              </a:ext>
            </a:extLst>
          </p:cNvPr>
          <p:cNvSpPr txBox="1">
            <a:spLocks/>
          </p:cNvSpPr>
          <p:nvPr/>
        </p:nvSpPr>
        <p:spPr>
          <a:xfrm>
            <a:off x="3205690" y="1662364"/>
            <a:ext cx="4180179" cy="36163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76">
              <a:lnSpc>
                <a:spcPct val="100000"/>
              </a:lnSpc>
              <a:buClr>
                <a:srgbClr val="2F5597"/>
              </a:buClr>
              <a:buNone/>
              <a:defRPr/>
            </a:pP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Purpose:</a:t>
            </a:r>
          </a:p>
          <a:p>
            <a:pPr marL="0" indent="0" defTabSz="914276">
              <a:lnSpc>
                <a:spcPct val="100000"/>
              </a:lnSpc>
              <a:buClr>
                <a:srgbClr val="2F5597"/>
              </a:buClr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To facilitate the adoption and implementation of the necessary measures to reduce the incidence, morbidity and mortality associated with HCV infection in Catalonia, in order to achieve </a:t>
            </a:r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the elimination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of the infection as a serious public health problem </a:t>
            </a:r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by 2030.</a:t>
            </a:r>
            <a:endParaRPr lang="ca-ES" sz="1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914276">
              <a:lnSpc>
                <a:spcPct val="100000"/>
              </a:lnSpc>
              <a:buClr>
                <a:srgbClr val="2F5597"/>
              </a:buClr>
              <a:buNone/>
              <a:defRPr/>
            </a:pPr>
            <a:endParaRPr lang="ca-ES" sz="18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914276">
              <a:lnSpc>
                <a:spcPct val="100000"/>
              </a:lnSpc>
              <a:buClr>
                <a:srgbClr val="2F5597"/>
              </a:buClr>
              <a:buNone/>
              <a:defRPr/>
            </a:pPr>
            <a:endParaRPr lang="ca-ES" sz="18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CCDFCFD3-02C4-438A-9197-B3EAAADE6625}"/>
              </a:ext>
            </a:extLst>
          </p:cNvPr>
          <p:cNvSpPr/>
          <p:nvPr/>
        </p:nvSpPr>
        <p:spPr>
          <a:xfrm>
            <a:off x="3283393" y="4664937"/>
            <a:ext cx="2970840" cy="416887"/>
          </a:xfrm>
          <a:prstGeom prst="roundRect">
            <a:avLst/>
          </a:prstGeom>
          <a:solidFill>
            <a:srgbClr val="A10D2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rtlCol="0" anchor="ctr"/>
          <a:lstStyle/>
          <a:p>
            <a:pPr algn="ctr" defTabSz="914276">
              <a:defRPr/>
            </a:pPr>
            <a:r>
              <a:rPr lang="ca-E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general objectives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EE7FC557-0675-4554-A34D-063EBC43FE3B}"/>
              </a:ext>
            </a:extLst>
          </p:cNvPr>
          <p:cNvSpPr/>
          <p:nvPr/>
        </p:nvSpPr>
        <p:spPr>
          <a:xfrm>
            <a:off x="3283393" y="5178863"/>
            <a:ext cx="2970840" cy="416887"/>
          </a:xfrm>
          <a:prstGeom prst="roundRect">
            <a:avLst/>
          </a:prstGeom>
          <a:solidFill>
            <a:srgbClr val="00B5B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rtlCol="0" anchor="ctr"/>
          <a:lstStyle/>
          <a:p>
            <a:pPr algn="ctr" defTabSz="914322">
              <a:defRPr/>
            </a:pPr>
            <a:r>
              <a:rPr lang="ca-E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ca-E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a-E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objectives</a:t>
            </a:r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BBD5D34E-26AE-4753-AA8A-01A3C39B55D0}"/>
              </a:ext>
            </a:extLst>
          </p:cNvPr>
          <p:cNvSpPr/>
          <p:nvPr/>
        </p:nvSpPr>
        <p:spPr>
          <a:xfrm>
            <a:off x="3283393" y="5692788"/>
            <a:ext cx="2970840" cy="416887"/>
          </a:xfrm>
          <a:prstGeom prst="roundRect">
            <a:avLst/>
          </a:prstGeom>
          <a:solidFill>
            <a:srgbClr val="9BAF23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rtlCol="0" anchor="ctr"/>
          <a:lstStyle/>
          <a:p>
            <a:pPr algn="ctr" defTabSz="914322">
              <a:defRPr/>
            </a:pPr>
            <a:r>
              <a:rPr lang="ca-E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 </a:t>
            </a:r>
            <a:r>
              <a:rPr lang="ca-E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ca-E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BFE859F-4512-496C-8072-E2AE56A6D290}"/>
              </a:ext>
            </a:extLst>
          </p:cNvPr>
          <p:cNvSpPr txBox="1">
            <a:spLocks/>
          </p:cNvSpPr>
          <p:nvPr/>
        </p:nvSpPr>
        <p:spPr>
          <a:xfrm>
            <a:off x="7516275" y="1662365"/>
            <a:ext cx="3863703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76">
              <a:lnSpc>
                <a:spcPct val="100000"/>
              </a:lnSpc>
              <a:buClr>
                <a:srgbClr val="2F5597"/>
              </a:buClr>
              <a:buNone/>
              <a:defRPr/>
            </a:pPr>
            <a:r>
              <a:rPr lang="ca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objectives:</a:t>
            </a:r>
          </a:p>
        </p:txBody>
      </p:sp>
      <p:sp>
        <p:nvSpPr>
          <p:cNvPr id="39" name="45 Flecha derecha">
            <a:extLst>
              <a:ext uri="{FF2B5EF4-FFF2-40B4-BE49-F238E27FC236}">
                <a16:creationId xmlns:a16="http://schemas.microsoft.com/office/drawing/2014/main" id="{F7415767-F0F2-4F9D-A27E-E038921719C1}"/>
              </a:ext>
            </a:extLst>
          </p:cNvPr>
          <p:cNvSpPr/>
          <p:nvPr/>
        </p:nvSpPr>
        <p:spPr>
          <a:xfrm>
            <a:off x="6320731" y="4664937"/>
            <a:ext cx="1103990" cy="377368"/>
          </a:xfrm>
          <a:prstGeom prst="rightArrow">
            <a:avLst/>
          </a:prstGeom>
          <a:solidFill>
            <a:srgbClr val="A10D2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rtlCol="0" anchor="ctr"/>
          <a:lstStyle/>
          <a:p>
            <a:pPr algn="ctr" defTabSz="914276">
              <a:defRPr/>
            </a:pPr>
            <a:endParaRPr lang="ca-ES" sz="2133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5"/>
          <a:srcRect l="35608" t="20841" r="37142" b="9827"/>
          <a:stretch/>
        </p:blipFill>
        <p:spPr>
          <a:xfrm>
            <a:off x="469048" y="1723779"/>
            <a:ext cx="2597065" cy="37169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Agrupa 25">
            <a:extLst>
              <a:ext uri="{FF2B5EF4-FFF2-40B4-BE49-F238E27FC236}">
                <a16:creationId xmlns:a16="http://schemas.microsoft.com/office/drawing/2014/main" id="{CFA23725-B2A0-4DEB-9873-60B49C4AC21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874" y="3345522"/>
            <a:ext cx="2095159" cy="2095159"/>
            <a:chOff x="665040" y="5341911"/>
            <a:chExt cx="3506929" cy="350692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D77B1C-1A8C-43A3-9BFE-07EEFE7BB7BE}"/>
                </a:ext>
              </a:extLst>
            </p:cNvPr>
            <p:cNvSpPr/>
            <p:nvPr/>
          </p:nvSpPr>
          <p:spPr bwMode="auto">
            <a:xfrm>
              <a:off x="1122075" y="5819880"/>
              <a:ext cx="2515681" cy="247278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8643" tIns="29322" rIns="58643" bIns="29322" numCol="1" rtlCol="0" anchor="t" anchorCtr="0" compatLnSpc="1">
              <a:prstTxWarp prst="textNoShape">
                <a:avLst/>
              </a:prstTxWarp>
            </a:bodyPr>
            <a:lstStyle/>
            <a:p>
              <a:pPr defTabSz="586405" fontAlgn="base">
                <a:spcBef>
                  <a:spcPct val="50000"/>
                </a:spcBef>
                <a:spcAft>
                  <a:spcPct val="0"/>
                </a:spcAft>
              </a:pPr>
              <a:endParaRPr lang="es-ES" sz="1411" b="1">
                <a:solidFill>
                  <a:srgbClr val="000000"/>
                </a:solidFill>
                <a:latin typeface="Arial" pitchFamily="54" charset="0"/>
              </a:endParaRPr>
            </a:p>
          </p:txBody>
        </p:sp>
        <p:pic>
          <p:nvPicPr>
            <p:cNvPr id="28" name="Imatge 27">
              <a:extLst>
                <a:ext uri="{FF2B5EF4-FFF2-40B4-BE49-F238E27FC236}">
                  <a16:creationId xmlns:a16="http://schemas.microsoft.com/office/drawing/2014/main" id="{668D336A-77A5-4170-87B9-EF598ABAB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5040" y="5341911"/>
              <a:ext cx="3506929" cy="3506929"/>
            </a:xfrm>
            <a:prstGeom prst="rect">
              <a:avLst/>
            </a:prstGeom>
          </p:spPr>
        </p:pic>
      </p:grp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a-ES" kern="0" dirty="0">
                <a:ea typeface="MS PGothic" pitchFamily="34" charset="-128"/>
                <a:cs typeface="ＭＳ Ｐゴシック" pitchFamily="54" charset="-128"/>
              </a:rPr>
              <a:t>Hepatitis C Prevention and Control Plan in Catalonia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786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4 Llamada rectangular redondeada">
            <a:extLst>
              <a:ext uri="{FF2B5EF4-FFF2-40B4-BE49-F238E27FC236}">
                <a16:creationId xmlns:a16="http://schemas.microsoft.com/office/drawing/2014/main" id="{7FC32E60-2529-4C9A-81CF-06A956172D7A}"/>
              </a:ext>
            </a:extLst>
          </p:cNvPr>
          <p:cNvSpPr/>
          <p:nvPr/>
        </p:nvSpPr>
        <p:spPr bwMode="auto">
          <a:xfrm>
            <a:off x="6695139" y="3569335"/>
            <a:ext cx="4539294" cy="2652244"/>
          </a:xfrm>
          <a:prstGeom prst="wedgeRoundRectCallout">
            <a:avLst>
              <a:gd name="adj1" fmla="val -70806"/>
              <a:gd name="adj2" fmla="val -20800"/>
              <a:gd name="adj3" fmla="val 16667"/>
            </a:avLst>
          </a:prstGeom>
          <a:solidFill>
            <a:srgbClr val="FFFFFF">
              <a:alpha val="61961"/>
            </a:srgbClr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8000" numCol="1" rtlCol="0" anchor="t" anchorCtr="0" compatLnSpc="1">
            <a:prstTxWarp prst="textNoShape">
              <a:avLst/>
            </a:prstTxWarp>
          </a:bodyPr>
          <a:lstStyle/>
          <a:p>
            <a:pPr algn="ctr" defTabSz="914244">
              <a:spcBef>
                <a:spcPct val="0"/>
              </a:spcBef>
              <a:defRPr/>
            </a:pPr>
            <a:r>
              <a:rPr lang="en-US" sz="1796" b="1" kern="0" dirty="0">
                <a:solidFill>
                  <a:srgbClr val="FF0000"/>
                </a:solidFill>
                <a:ea typeface="ＭＳ Ｐゴシック"/>
              </a:rPr>
              <a:t>The Sub-Directorate </a:t>
            </a:r>
            <a:r>
              <a:rPr lang="en-US" sz="1796" kern="0" dirty="0">
                <a:solidFill>
                  <a:srgbClr val="000000"/>
                </a:solidFill>
                <a:ea typeface="ＭＳ Ｐゴシック"/>
              </a:rPr>
              <a:t>is </a:t>
            </a:r>
            <a:r>
              <a:rPr lang="en-US" sz="1796" b="1" kern="0" dirty="0">
                <a:solidFill>
                  <a:srgbClr val="000000"/>
                </a:solidFill>
                <a:ea typeface="ＭＳ Ｐゴシック"/>
              </a:rPr>
              <a:t>the reference and institutional coordination body </a:t>
            </a:r>
            <a:r>
              <a:rPr lang="en-US" sz="1796" kern="0" dirty="0">
                <a:solidFill>
                  <a:srgbClr val="000000"/>
                </a:solidFill>
                <a:ea typeface="ＭＳ Ｐゴシック"/>
              </a:rPr>
              <a:t>for issues related to these infections, with the aim of </a:t>
            </a:r>
            <a:r>
              <a:rPr lang="en-US" sz="1796" b="1" kern="0" dirty="0">
                <a:solidFill>
                  <a:srgbClr val="000000"/>
                </a:solidFill>
                <a:ea typeface="ＭＳ Ｐゴシック"/>
              </a:rPr>
              <a:t>planning, promoting, coordinating and evaluating the actions</a:t>
            </a:r>
            <a:r>
              <a:rPr lang="en-US" sz="1796" kern="0" dirty="0">
                <a:solidFill>
                  <a:srgbClr val="000000"/>
                </a:solidFill>
                <a:ea typeface="ＭＳ Ｐゴシック"/>
              </a:rPr>
              <a:t> carried out in Catalonia to reduce the incidence of these infections and improve care for those affected.</a:t>
            </a:r>
            <a:endParaRPr lang="ca-ES" sz="1796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AF315BFE-565F-B1EA-663D-8FDD5BEC51C0}"/>
              </a:ext>
            </a:extLst>
          </p:cNvPr>
          <p:cNvGrpSpPr>
            <a:grpSpLocks noChangeAspect="1"/>
          </p:cNvGrpSpPr>
          <p:nvPr/>
        </p:nvGrpSpPr>
        <p:grpSpPr>
          <a:xfrm>
            <a:off x="3074852" y="596876"/>
            <a:ext cx="3881455" cy="1398471"/>
            <a:chOff x="9703929" y="6203461"/>
            <a:chExt cx="7349432" cy="264796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2A0964C1-C058-4E37-8449-EC6E30C5D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99194" y="6261101"/>
              <a:ext cx="2683404" cy="2590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0E38C22A-F54F-45F1-A91E-68514F035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89361" y="6203461"/>
              <a:ext cx="2664000" cy="25848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6394D90-A154-48F7-827B-55C3E2424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03929" y="6261101"/>
              <a:ext cx="2643009" cy="2590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Imatge 3">
            <a:extLst>
              <a:ext uri="{FF2B5EF4-FFF2-40B4-BE49-F238E27FC236}">
                <a16:creationId xmlns:a16="http://schemas.microsoft.com/office/drawing/2014/main" id="{DE00C089-C8AC-6261-5C5D-3A7B21C2E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8" y="3698768"/>
            <a:ext cx="5236127" cy="119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7998" endPos="28000" dist="5000" dir="5400000" sy="-100000" algn="bl" rotWithShape="0"/>
          </a:effectLst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70B1CA15-63FE-40E2-E398-2D291E48DBE6}"/>
              </a:ext>
            </a:extLst>
          </p:cNvPr>
          <p:cNvSpPr txBox="1"/>
          <p:nvPr/>
        </p:nvSpPr>
        <p:spPr>
          <a:xfrm>
            <a:off x="2278921" y="2059451"/>
            <a:ext cx="4416218" cy="84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8643" tIns="29322" rIns="58643" bIns="2932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586405"/>
            <a:r>
              <a:rPr lang="ca-ES" sz="2565" b="1" dirty="0">
                <a:solidFill>
                  <a:srgbClr val="800000"/>
                </a:solidFill>
                <a:latin typeface="Arial"/>
                <a:cs typeface="Arial"/>
              </a:rPr>
              <a:t>HIV   +   STI   +   Viral Hepatitis</a:t>
            </a: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Integration</a:t>
            </a:r>
          </a:p>
        </p:txBody>
      </p:sp>
      <p:sp>
        <p:nvSpPr>
          <p:cNvPr id="14" name="Contenidor de text 3"/>
          <p:cNvSpPr>
            <a:spLocks noGrp="1"/>
          </p:cNvSpPr>
          <p:nvPr>
            <p:ph type="body" sz="quarter" idx="26"/>
          </p:nvPr>
        </p:nvSpPr>
        <p:spPr>
          <a:xfrm>
            <a:off x="712424" y="6598880"/>
            <a:ext cx="5855001" cy="140855"/>
          </a:xfrm>
        </p:spPr>
        <p:txBody>
          <a:bodyPr/>
          <a:lstStyle/>
          <a:p>
            <a:r>
              <a:rPr lang="ca-ES" dirty="0"/>
              <a:t>De la prevenció al tractament de les hepatitis víriques: les accions des de la salut pública &gt; situació actual</a:t>
            </a:r>
          </a:p>
        </p:txBody>
      </p:sp>
    </p:spTree>
    <p:extLst>
      <p:ext uri="{BB962C8B-B14F-4D97-AF65-F5344CB8AC3E}">
        <p14:creationId xmlns:p14="http://schemas.microsoft.com/office/powerpoint/2010/main" val="124757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306A-3F41-58F9-A36B-5B87BB07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peech Bubble: Rectangle with Corners Rounded 124">
            <a:extLst>
              <a:ext uri="{FF2B5EF4-FFF2-40B4-BE49-F238E27FC236}">
                <a16:creationId xmlns:a16="http://schemas.microsoft.com/office/drawing/2014/main" id="{ED29E036-0B61-091F-1479-3FB163721B0D}"/>
              </a:ext>
            </a:extLst>
          </p:cNvPr>
          <p:cNvSpPr/>
          <p:nvPr/>
        </p:nvSpPr>
        <p:spPr>
          <a:xfrm>
            <a:off x="7491674" y="1415424"/>
            <a:ext cx="4135841" cy="784842"/>
          </a:xfrm>
          <a:prstGeom prst="wedgeRoundRectCallout">
            <a:avLst>
              <a:gd name="adj1" fmla="val -60479"/>
              <a:gd name="adj2" fmla="val -14839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22">
              <a:defRPr/>
            </a:pPr>
            <a:r>
              <a:rPr lang="ca-ES" sz="15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PWID - </a:t>
            </a:r>
            <a:r>
              <a:rPr lang="ca-ES" altLang="en-US" sz="15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anose="020B0604020202020204" pitchFamily="34" charset="0"/>
              </a:rPr>
              <a:t>Persones </a:t>
            </a:r>
            <a:r>
              <a:rPr lang="ca-ES" altLang="en-US" sz="1500" b="1" kern="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anose="020B0604020202020204" pitchFamily="34" charset="0"/>
              </a:rPr>
              <a:t>who</a:t>
            </a:r>
            <a:r>
              <a:rPr lang="ca-ES" altLang="en-US" sz="15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ca-ES" altLang="en-US" sz="1500" b="1" kern="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anose="020B0604020202020204" pitchFamily="34" charset="0"/>
              </a:rPr>
              <a:t>inject</a:t>
            </a:r>
            <a:r>
              <a:rPr lang="ca-ES" altLang="en-US" sz="15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anose="020B0604020202020204" pitchFamily="34" charset="0"/>
              </a:rPr>
              <a:t> drugs</a:t>
            </a:r>
            <a:r>
              <a:rPr lang="ca-ES" sz="1500" b="1" kern="0" baseline="30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2</a:t>
            </a:r>
          </a:p>
          <a:p>
            <a:pPr defTabSz="914322">
              <a:defRPr/>
            </a:pPr>
            <a:r>
              <a:rPr lang="ca-ES" sz="1500" kern="0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Prevalence</a:t>
            </a:r>
            <a:r>
              <a:rPr lang="ca-ES" sz="1500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Ac+: </a:t>
            </a:r>
            <a:r>
              <a:rPr lang="ca-ES" sz="15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74%*</a:t>
            </a:r>
          </a:p>
          <a:p>
            <a:pPr defTabSz="914322">
              <a:defRPr/>
            </a:pPr>
            <a:r>
              <a:rPr lang="ca-ES" sz="1500" kern="0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Viremia</a:t>
            </a:r>
            <a:r>
              <a:rPr lang="ca-ES" sz="1500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: </a:t>
            </a:r>
            <a:r>
              <a:rPr lang="ca-ES" sz="15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54,2%</a:t>
            </a:r>
          </a:p>
        </p:txBody>
      </p:sp>
      <p:sp>
        <p:nvSpPr>
          <p:cNvPr id="133" name="Speech Bubble: Rectangle with Corners Rounded 128">
            <a:extLst>
              <a:ext uri="{FF2B5EF4-FFF2-40B4-BE49-F238E27FC236}">
                <a16:creationId xmlns:a16="http://schemas.microsoft.com/office/drawing/2014/main" id="{DF7C9BF7-E0CD-B77A-D976-B7322EEB3AD4}"/>
              </a:ext>
            </a:extLst>
          </p:cNvPr>
          <p:cNvSpPr/>
          <p:nvPr/>
        </p:nvSpPr>
        <p:spPr>
          <a:xfrm>
            <a:off x="192809" y="4162798"/>
            <a:ext cx="3758260" cy="1587428"/>
          </a:xfrm>
          <a:prstGeom prst="wedgeRoundRectCallout">
            <a:avLst>
              <a:gd name="adj1" fmla="val 55907"/>
              <a:gd name="adj2" fmla="val -2259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58643" tIns="29322" rIns="58643" bIns="29322" rtlCol="0" anchor="ctr"/>
          <a:lstStyle/>
          <a:p>
            <a:pPr defTabSz="914322">
              <a:defRPr/>
            </a:pPr>
            <a:endParaRPr lang="ca-ES" sz="577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914322">
              <a:defRPr/>
            </a:pP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Migrant </a:t>
            </a:r>
            <a:r>
              <a:rPr lang="ca-ES" sz="1475" b="1" kern="0" dirty="0" err="1">
                <a:solidFill>
                  <a:srgbClr val="000000"/>
                </a:solidFill>
                <a:latin typeface="Arial"/>
                <a:cs typeface="Arial"/>
              </a:rPr>
              <a:t>people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a-ES" sz="1475" b="1" kern="0" dirty="0" err="1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a-ES" sz="1475" b="1" kern="0" dirty="0" err="1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 HCV/HBV </a:t>
            </a:r>
            <a:r>
              <a:rPr lang="ca-ES" sz="1475" b="1" kern="0" dirty="0" err="1">
                <a:solidFill>
                  <a:srgbClr val="000000"/>
                </a:solidFill>
                <a:latin typeface="Arial"/>
                <a:cs typeface="Arial"/>
              </a:rPr>
              <a:t>prevalence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 countries  </a:t>
            </a:r>
            <a:r>
              <a:rPr lang="ca-ES" sz="1475" b="1" kern="0" baseline="300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endParaRPr lang="ca-ES" sz="1475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37506" indent="-1437506" defTabSz="914322">
              <a:defRPr/>
            </a:pPr>
            <a:r>
              <a:rPr lang="ca-ES" sz="1475" kern="0" dirty="0" err="1">
                <a:solidFill>
                  <a:srgbClr val="000000"/>
                </a:solidFill>
                <a:latin typeface="Arial"/>
                <a:cs typeface="Arial"/>
              </a:rPr>
              <a:t>Prevalence</a:t>
            </a:r>
            <a:r>
              <a:rPr lang="ca-ES" sz="1475" kern="0" dirty="0">
                <a:solidFill>
                  <a:srgbClr val="000000"/>
                </a:solidFill>
                <a:latin typeface="Arial"/>
                <a:cs typeface="Arial"/>
              </a:rPr>
              <a:t> Ac+: 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0,4% </a:t>
            </a:r>
            <a:r>
              <a:rPr lang="ca-ES" sz="1475" kern="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3,3%</a:t>
            </a:r>
            <a:endParaRPr lang="ca-ES" sz="1283" b="1" dirty="0">
              <a:solidFill>
                <a:srgbClr val="000000"/>
              </a:solidFill>
              <a:latin typeface="Arial"/>
            </a:endParaRPr>
          </a:p>
          <a:p>
            <a:pPr defTabSz="914322">
              <a:defRPr/>
            </a:pPr>
            <a:r>
              <a:rPr lang="ca-ES" sz="1475" kern="0" dirty="0" err="1">
                <a:solidFill>
                  <a:srgbClr val="000000"/>
                </a:solidFill>
                <a:latin typeface="Arial"/>
                <a:cs typeface="Arial"/>
              </a:rPr>
              <a:t>Viremia</a:t>
            </a:r>
            <a:r>
              <a:rPr lang="ca-ES" sz="1475" kern="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ca-ES" sz="1475" b="1" kern="0" dirty="0">
                <a:solidFill>
                  <a:srgbClr val="000000"/>
                </a:solidFill>
                <a:latin typeface="Arial"/>
                <a:cs typeface="Arial"/>
              </a:rPr>
              <a:t>0,0 – 1,1%</a:t>
            </a:r>
          </a:p>
          <a:p>
            <a:pPr defTabSz="914322">
              <a:defRPr/>
            </a:pPr>
            <a:endParaRPr lang="ca-ES" sz="770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C8795-166E-8118-4255-1E342DC1671B}"/>
              </a:ext>
            </a:extLst>
          </p:cNvPr>
          <p:cNvGrpSpPr/>
          <p:nvPr/>
        </p:nvGrpSpPr>
        <p:grpSpPr>
          <a:xfrm>
            <a:off x="-23123" y="1599235"/>
            <a:ext cx="12191887" cy="5258765"/>
            <a:chOff x="87" y="2493621"/>
            <a:chExt cx="19010313" cy="8199779"/>
          </a:xfrm>
          <a:solidFill>
            <a:schemeClr val="bg1">
              <a:lumMod val="95000"/>
            </a:schemeClr>
          </a:solidFill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EDD0052-E16E-3A4D-A281-89D11C8403BB}"/>
                </a:ext>
              </a:extLst>
            </p:cNvPr>
            <p:cNvSpPr/>
            <p:nvPr/>
          </p:nvSpPr>
          <p:spPr>
            <a:xfrm>
              <a:off x="6282685" y="2844820"/>
              <a:ext cx="5051953" cy="5051953"/>
            </a:xfrm>
            <a:prstGeom prst="ellipse">
              <a:avLst/>
            </a:prstGeom>
            <a:grp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2">
                <a:defRPr/>
              </a:pPr>
              <a:endParaRPr lang="ca-ES" kern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2E5D39-BF9E-1402-0BFD-16B00FD55380}"/>
                </a:ext>
              </a:extLst>
            </p:cNvPr>
            <p:cNvGrpSpPr/>
            <p:nvPr/>
          </p:nvGrpSpPr>
          <p:grpSpPr>
            <a:xfrm>
              <a:off x="87" y="2493621"/>
              <a:ext cx="19010313" cy="8199779"/>
              <a:chOff x="87" y="2493621"/>
              <a:chExt cx="19010313" cy="8199779"/>
            </a:xfrm>
            <a:grpFill/>
          </p:grpSpPr>
          <p:sp>
            <p:nvSpPr>
              <p:cNvPr id="131" name="Speech Bubble: Rectangle with Corners Rounded 126">
                <a:extLst>
                  <a:ext uri="{FF2B5EF4-FFF2-40B4-BE49-F238E27FC236}">
                    <a16:creationId xmlns:a16="http://schemas.microsoft.com/office/drawing/2014/main" id="{56CD5190-F661-CE50-EAA3-43FFF81873D2}"/>
                  </a:ext>
                </a:extLst>
              </p:cNvPr>
              <p:cNvSpPr/>
              <p:nvPr/>
            </p:nvSpPr>
            <p:spPr>
              <a:xfrm>
                <a:off x="12622677" y="5936556"/>
                <a:ext cx="6013579" cy="1683984"/>
              </a:xfrm>
              <a:prstGeom prst="wedgeRoundRectCallout">
                <a:avLst>
                  <a:gd name="adj1" fmla="val -57028"/>
                  <a:gd name="adj2" fmla="val -25289"/>
                  <a:gd name="adj3" fmla="val 16667"/>
                </a:avLst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lIns="58643" tIns="29322" rIns="58643" bIns="29322" rtlCol="0" anchor="ctr"/>
              <a:lstStyle/>
              <a:p>
                <a:pPr defTabSz="914322">
                  <a:defRPr/>
                </a:pPr>
                <a:r>
                  <a:rPr lang="ca-ES" sz="1475" b="1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Coinfected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b="1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people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b="1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with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HIV-HCV</a:t>
                </a:r>
                <a:r>
                  <a:rPr lang="ca-ES" sz="1475" kern="0" baseline="30000" dirty="0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endParaRPr lang="ca-ES" sz="1475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defTabSz="914322">
                  <a:defRPr/>
                </a:pPr>
                <a:r>
                  <a:rPr lang="ca-ES" sz="1475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Anti</a:t>
                </a:r>
                <a:r>
                  <a:rPr lang="ca-ES" sz="1475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-HCV ve+: 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29,9% </a:t>
                </a:r>
                <a:r>
                  <a:rPr lang="ca-ES" sz="898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(en qualsevol moment de la vida han estat infectades pel VHC)</a:t>
                </a:r>
                <a:endParaRPr lang="ca-ES" sz="1500" kern="0" baseline="30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defTabSz="914322">
                  <a:defRPr/>
                </a:pPr>
                <a:r>
                  <a:rPr lang="ca-ES" sz="1475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Viremia</a:t>
                </a:r>
                <a:r>
                  <a:rPr lang="ca-ES" sz="1475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: 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1,1%</a:t>
                </a:r>
                <a:endParaRPr lang="ca-ES" sz="1475" kern="0" baseline="30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" name="Speech Bubble: Rectangle with Corners Rounded 127">
                <a:extLst>
                  <a:ext uri="{FF2B5EF4-FFF2-40B4-BE49-F238E27FC236}">
                    <a16:creationId xmlns:a16="http://schemas.microsoft.com/office/drawing/2014/main" id="{6EFB569F-FC89-A326-1C79-FF25032695FA}"/>
                  </a:ext>
                </a:extLst>
              </p:cNvPr>
              <p:cNvSpPr/>
              <p:nvPr/>
            </p:nvSpPr>
            <p:spPr>
              <a:xfrm>
                <a:off x="10755614" y="7742322"/>
                <a:ext cx="6793354" cy="1223772"/>
              </a:xfrm>
              <a:prstGeom prst="wedgeRoundRectCallout">
                <a:avLst>
                  <a:gd name="adj1" fmla="val -56520"/>
                  <a:gd name="adj2" fmla="val -33752"/>
                  <a:gd name="adj3" fmla="val 16667"/>
                </a:avLst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lIns="58643" tIns="29322" rIns="58643" bIns="29322" rtlCol="0" anchor="ctr"/>
              <a:lstStyle/>
              <a:p>
                <a:pPr defTabSz="914322">
                  <a:defRPr/>
                </a:pPr>
                <a:r>
                  <a:rPr lang="ca-ES" sz="1475" b="1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Prisoners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kern="0" baseline="30000" dirty="0">
                    <a:solidFill>
                      <a:srgbClr val="000000"/>
                    </a:solidFill>
                    <a:latin typeface="Arial"/>
                    <a:cs typeface="Arial"/>
                  </a:rPr>
                  <a:t>5</a:t>
                </a:r>
                <a:endParaRPr lang="ca-ES" sz="1500" kern="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  <a:p>
                <a:pPr defTabSz="914322">
                  <a:defRPr/>
                </a:pPr>
                <a:r>
                  <a:rPr lang="ca-ES" sz="1475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HCV-RNA +ve 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0,09%</a:t>
                </a:r>
              </a:p>
            </p:txBody>
          </p:sp>
          <p:sp>
            <p:nvSpPr>
              <p:cNvPr id="137" name="Speech Bubble: Rectangle with Corners Rounded 133">
                <a:extLst>
                  <a:ext uri="{FF2B5EF4-FFF2-40B4-BE49-F238E27FC236}">
                    <a16:creationId xmlns:a16="http://schemas.microsoft.com/office/drawing/2014/main" id="{3DF3BFD2-FA79-0C69-8B61-6E6DCCE69FFB}"/>
                  </a:ext>
                </a:extLst>
              </p:cNvPr>
              <p:cNvSpPr/>
              <p:nvPr/>
            </p:nvSpPr>
            <p:spPr>
              <a:xfrm>
                <a:off x="457213" y="4500583"/>
                <a:ext cx="4427938" cy="1856047"/>
              </a:xfrm>
              <a:prstGeom prst="wedgeRoundRectCallout">
                <a:avLst>
                  <a:gd name="adj1" fmla="val 60160"/>
                  <a:gd name="adj2" fmla="val -22359"/>
                  <a:gd name="adj3" fmla="val 16667"/>
                </a:avLst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lIns="58643" tIns="29322" rIns="58643" bIns="29322" rtlCol="0" anchor="ctr"/>
              <a:lstStyle/>
              <a:p>
                <a:pPr defTabSz="914322">
                  <a:defRPr/>
                </a:pP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MSM – Trans women</a:t>
                </a:r>
                <a:r>
                  <a:rPr lang="ca-ES" sz="1475" b="1" kern="0" baseline="30000" dirty="0">
                    <a:solidFill>
                      <a:srgbClr val="000000"/>
                    </a:solidFill>
                    <a:latin typeface="Arial"/>
                    <a:cs typeface="Arial"/>
                  </a:rPr>
                  <a:t>7</a:t>
                </a:r>
                <a:endParaRPr lang="ca-ES" sz="1475" b="1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defTabSz="914322">
                  <a:defRPr/>
                </a:pPr>
                <a:r>
                  <a:rPr lang="ca-ES" sz="1475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Anti-HCV+ve</a:t>
                </a:r>
                <a:r>
                  <a:rPr lang="ca-ES" sz="1475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 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0,5% - 2,0%</a:t>
                </a:r>
                <a:endParaRPr lang="ca-ES" sz="1154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defTabSz="914322">
                  <a:defRPr/>
                </a:pPr>
                <a:r>
                  <a:rPr lang="ca-ES" sz="1475" kern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Viremia</a:t>
                </a:r>
                <a:r>
                  <a:rPr lang="ca-ES" sz="1475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: </a:t>
                </a:r>
                <a:r>
                  <a:rPr lang="ca-ES" sz="1475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0,1% - 2,0%</a:t>
                </a:r>
              </a:p>
            </p:txBody>
          </p:sp>
          <p:sp>
            <p:nvSpPr>
              <p:cNvPr id="149" name="Text Placeholder 3">
                <a:extLst>
                  <a:ext uri="{FF2B5EF4-FFF2-40B4-BE49-F238E27FC236}">
                    <a16:creationId xmlns:a16="http://schemas.microsoft.com/office/drawing/2014/main" id="{62023506-F14C-C544-B764-05E9E5AE421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" y="9465589"/>
                <a:ext cx="19010313" cy="12278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8574" tIns="34289" rIns="68574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586405"/>
                <a:r>
                  <a:rPr lang="en-U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2.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PQID Ac+: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Estudi Bio-Conductual 2019 (Estudi REDAN), CEEISCAT. Persones que s’injecten drogues (PQID) reclutades en Centres de Reducció de Danys: 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https://drogues.gencat.cat/web/.content/minisite/drogues/professionals/reduccio_danys/informes/REDAN_Informe_2019_def.pdf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;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Virèmia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Extrapolació resultats de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lEstudi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HepCDetect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II: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The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hepatitis C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care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cascade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among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people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who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inject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drugs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in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Catalonia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major gaps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among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migrants (Folch C., Saludes V., Reyes-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Ureña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J.,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Antuori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A., Ibáñez N., Majó X., Colom J., Matas L.,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Casabona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J.,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Martró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E.;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HepCdetect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II </a:t>
                </a:r>
                <a:r>
                  <a:rPr lang="ca-ES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Study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Group). 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3. CAS: 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Resultats Informe Monitoratge del Projecte d’Eliminació de l’Hepatitis C als CAS de Catalunya . Informe n2  Abril 2023. </a:t>
                </a:r>
                <a:r>
                  <a:rPr lang="en-GB" sz="700" dirty="0">
                    <a:solidFill>
                      <a:srgbClr val="808080"/>
                    </a:solidFill>
                    <a:latin typeface="Arial"/>
                  </a:rPr>
                  <a:t>4.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COINFECCIÓ VIH-VHC: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Cohort Poblacional </a:t>
                </a:r>
                <a:r>
                  <a:rPr lang="pt-BR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PISCIS 2022. CEEISCAT (no </a:t>
                </a:r>
                <a:r>
                  <a:rPr lang="pt-BR" sz="700" kern="0" spc="-15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publicat</a:t>
                </a:r>
                <a:r>
                  <a:rPr lang="pt-BR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)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5.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PRESONS</a:t>
                </a:r>
                <a:r>
                  <a:rPr lang="ca-ES" sz="700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Departament de Justícia: http://www.gencat.cat/justicia/estadistiques_serveis_penitenciaris/12_pob.html 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ＭＳ Ｐゴシック"/>
                  </a:rPr>
                  <a:t>(consultat Juliol 2023); </a:t>
                </a:r>
                <a:r>
                  <a:rPr lang="ca-ES" sz="700" b="1" kern="0" spc="-15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6. </a:t>
                </a:r>
                <a:r>
                  <a:rPr lang="ca-ES" sz="700" b="1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MIGRANTS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Resultats del projecte pilot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MiCatC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- (no publicat).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HepC-Link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Martró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E, et al.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Liver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Int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2022 (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epub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);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HepBC-Link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Not A, et al. International Viral Hepatitis Elimination Meeting (IVHEM), 2021; </a:t>
                </a:r>
                <a:r>
                  <a:rPr lang="ca-ES" sz="700" b="1" kern="0" dirty="0">
                    <a:solidFill>
                      <a:srgbClr val="808080"/>
                    </a:solidFill>
                    <a:latin typeface="Arial"/>
                    <a:ea typeface="ＭＳ Ｐゴシック"/>
                    <a:cs typeface="Arial"/>
                  </a:rPr>
                  <a:t>7</a:t>
                </a:r>
                <a:r>
                  <a:rPr lang="ca-ES" sz="700" b="1" kern="0" dirty="0">
                    <a:solidFill>
                      <a:srgbClr val="808080"/>
                    </a:solidFill>
                    <a:latin typeface="Arial"/>
                    <a:ea typeface="ＭＳ Ｐゴシック"/>
                  </a:rPr>
                  <a:t>. HSH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ＭＳ Ｐゴシック"/>
                  </a:rPr>
                  <a:t>: Resultats Barcelona CHECKPOINT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ＭＳ Ｐゴシック"/>
                    <a:cs typeface="Arial"/>
                    <a:sym typeface="Arial"/>
                  </a:rPr>
                  <a:t> 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ＭＳ Ｐゴシック"/>
                    <a:sym typeface="Arial"/>
                  </a:rPr>
                  <a:t>(d'agost de 21- febrer 23)- 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Detecting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Hepatitis C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Outbreaks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Among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Men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Who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Have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Sex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with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Men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: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Findings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from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a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CommunityBased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Screening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Program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  <a:sym typeface="Arial"/>
                  </a:rPr>
                  <a:t> in Barcelona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ＭＳ Ｐゴシック"/>
                    <a:sym typeface="Arial"/>
                  </a:rPr>
                  <a:t> (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À. Rivero; F. Pérez , A. Dalmau-Bueno , P. Coll, JM. Cabrera, M.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Lucejko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J.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Reguant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J.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Fernandez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J.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Calderon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J. Romero, F. Caballero, G.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Marazzi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 , C. Oro1, D.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Jacobs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H.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Vicioso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L.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Moises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H. Taboada, J.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Saz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F. Pujol, M. </a:t>
                </a:r>
                <a:r>
                  <a:rPr lang="ca-ES" sz="700" kern="0" dirty="0" err="1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Meulbroek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+mn-lt"/>
                    <a:cs typeface="Arial"/>
                  </a:rPr>
                  <a:t>, R. Paredes</a:t>
                </a:r>
                <a:r>
                  <a:rPr lang="ca-ES" sz="700" kern="0" dirty="0">
                    <a:solidFill>
                      <a:srgbClr val="808080"/>
                    </a:solidFill>
                    <a:latin typeface="Arial"/>
                    <a:ea typeface="ＭＳ Ｐゴシック"/>
                    <a:cs typeface="Arial"/>
                  </a:rPr>
                  <a:t>) 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. </a:t>
                </a:r>
                <a:r>
                  <a:rPr lang="en-US" sz="700" b="1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8.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b="1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POBLACIÓ PSIQUIÀTRICA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resultats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preliminars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: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Programa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de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cribratge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d’hepatitis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virals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en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la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població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amb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trastorn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mental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greu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– Hospital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Clínic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de Barcelona (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Projecte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PSIQUI-CLINIC)  +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Projecte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de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microeliminació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de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l'hepatitis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C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en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pacients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amb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patologia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psiquiàtrica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atesos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al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centre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de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salut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mental </a:t>
                </a:r>
                <a:r>
                  <a:rPr lang="en-US" sz="700" kern="0" dirty="0" err="1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ambulatori</a:t>
                </a:r>
                <a:r>
                  <a:rPr lang="en-US" sz="700" kern="0" dirty="0">
                    <a:solidFill>
                      <a:srgbClr val="808080"/>
                    </a:solidFill>
                    <a:latin typeface="Arial"/>
                    <a:ea typeface="Times New Roman" pitchFamily="18" charset="0"/>
                    <a:cs typeface="Arial"/>
                  </a:rPr>
                  <a:t> de Tarragona (CSMA-Tarragona)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1881BC9-F57E-CC62-F4A2-FA3FB503C320}"/>
                  </a:ext>
                </a:extLst>
              </p:cNvPr>
              <p:cNvSpPr/>
              <p:nvPr/>
            </p:nvSpPr>
            <p:spPr>
              <a:xfrm>
                <a:off x="6923420" y="4457488"/>
                <a:ext cx="3576079" cy="148770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914322">
                  <a:defRPr/>
                </a:pPr>
                <a:r>
                  <a:rPr lang="ca-ES" sz="2800" b="1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Vulnerable </a:t>
                </a:r>
              </a:p>
              <a:p>
                <a:pPr algn="ctr" defTabSz="914322">
                  <a:defRPr/>
                </a:pPr>
                <a:r>
                  <a:rPr lang="ca-ES" sz="2800" b="1" dirty="0" err="1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populations</a:t>
                </a:r>
                <a:endParaRPr lang="ca-ES" sz="2400" b="1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pic>
            <p:nvPicPr>
              <p:cNvPr id="5" name="Imatge 4">
                <a:hlinkClick r:id="" action="ppaction://noaction"/>
                <a:extLst>
                  <a:ext uri="{FF2B5EF4-FFF2-40B4-BE49-F238E27FC236}">
                    <a16:creationId xmlns:a16="http://schemas.microsoft.com/office/drawing/2014/main" id="{8A3D0F10-110F-5094-FD6F-21592FFD6F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61" t="637" r="1266" b="487"/>
              <a:stretch/>
            </p:blipFill>
            <p:spPr>
              <a:xfrm>
                <a:off x="10151036" y="5440015"/>
                <a:ext cx="1719136" cy="169988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7" name="Imatge 6">
                <a:hlinkClick r:id="" action="ppaction://noaction"/>
                <a:extLst>
                  <a:ext uri="{FF2B5EF4-FFF2-40B4-BE49-F238E27FC236}">
                    <a16:creationId xmlns:a16="http://schemas.microsoft.com/office/drawing/2014/main" id="{0D6CAEFA-92E5-E886-B77F-F4FE8E77E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5787" y="6812686"/>
                <a:ext cx="1719221" cy="168873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9" name="Imatge 8">
                <a:hlinkClick r:id="" action="ppaction://noaction"/>
                <a:extLst>
                  <a:ext uri="{FF2B5EF4-FFF2-40B4-BE49-F238E27FC236}">
                    <a16:creationId xmlns:a16="http://schemas.microsoft.com/office/drawing/2014/main" id="{CF7A9799-B1A3-D70C-46FA-748559A18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6544" y="6490882"/>
                <a:ext cx="1701627" cy="171922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1" name="Imatge 10">
                <a:hlinkClick r:id="" action="ppaction://noaction"/>
                <a:extLst>
                  <a:ext uri="{FF2B5EF4-FFF2-40B4-BE49-F238E27FC236}">
                    <a16:creationId xmlns:a16="http://schemas.microsoft.com/office/drawing/2014/main" id="{7C60C017-47F7-168C-9E28-BB8170822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7453" y="4324153"/>
                <a:ext cx="1688997" cy="172531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0" name="Speech Bubble: Rectangle with Corners Rounded 133">
                <a:extLst>
                  <a:ext uri="{FF2B5EF4-FFF2-40B4-BE49-F238E27FC236}">
                    <a16:creationId xmlns:a16="http://schemas.microsoft.com/office/drawing/2014/main" id="{422853A9-C7F5-9A5A-48E5-DE3DDB530383}"/>
                  </a:ext>
                </a:extLst>
              </p:cNvPr>
              <p:cNvSpPr/>
              <p:nvPr/>
            </p:nvSpPr>
            <p:spPr>
              <a:xfrm>
                <a:off x="12677175" y="3736529"/>
                <a:ext cx="6333225" cy="1908342"/>
              </a:xfrm>
              <a:prstGeom prst="wedgeRoundRectCallout">
                <a:avLst>
                  <a:gd name="adj1" fmla="val -54139"/>
                  <a:gd name="adj2" fmla="val -24115"/>
                  <a:gd name="adj3" fmla="val 16667"/>
                </a:avLst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lIns="46176" tIns="29322" rIns="0" bIns="29322" rtlCol="0" anchor="t" anchorCtr="0"/>
              <a:lstStyle/>
              <a:p>
                <a:pPr defTabSz="914322">
                  <a:defRPr/>
                </a:pPr>
                <a:r>
                  <a:rPr lang="ca-ES" sz="1475" b="1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Drug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b="1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users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b="1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from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b="1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drug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ca-ES" sz="1475" b="1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care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centres </a:t>
                </a:r>
                <a:r>
                  <a:rPr lang="en-GB" sz="1539" dirty="0">
                    <a:solidFill>
                      <a:srgbClr val="222222"/>
                    </a:solidFill>
                    <a:latin typeface="arial"/>
                    <a:cs typeface="arial"/>
                  </a:rPr>
                  <a:t>(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CAS) </a:t>
                </a:r>
                <a:r>
                  <a:rPr lang="ca-ES" sz="1475" kern="0" baseline="30000" dirty="0">
                    <a:solidFill>
                      <a:prstClr val="black"/>
                    </a:solidFill>
                    <a:latin typeface="Arial"/>
                    <a:cs typeface="Arial"/>
                  </a:rPr>
                  <a:t>3</a:t>
                </a:r>
                <a:endParaRPr lang="ca-ES" sz="1475" b="1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defTabSz="914322">
                  <a:defRPr/>
                </a:pPr>
                <a:r>
                  <a:rPr lang="ca-ES" sz="1475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Prevalence</a:t>
                </a:r>
                <a:r>
                  <a:rPr lang="ca-ES" sz="1475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Ac+: 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23%</a:t>
                </a:r>
              </a:p>
              <a:p>
                <a:pPr defTabSz="914322">
                  <a:defRPr/>
                </a:pPr>
                <a:r>
                  <a:rPr lang="ca-ES" sz="1475" kern="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Viremia</a:t>
                </a:r>
                <a:r>
                  <a:rPr lang="ca-ES" sz="1475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: </a:t>
                </a:r>
                <a:r>
                  <a:rPr lang="ca-ES" sz="1475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8%</a:t>
                </a:r>
              </a:p>
              <a:p>
                <a:pPr defTabSz="914322">
                  <a:defRPr/>
                </a:pPr>
                <a:r>
                  <a:rPr lang="ca-ES" sz="77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(N= 7.563)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5546781-39CE-9020-B596-98A986EAD947}"/>
                  </a:ext>
                </a:extLst>
              </p:cNvPr>
              <p:cNvGrpSpPr/>
              <p:nvPr/>
            </p:nvGrpSpPr>
            <p:grpSpPr>
              <a:xfrm>
                <a:off x="10782823" y="3624225"/>
                <a:ext cx="1719221" cy="1725318"/>
                <a:chOff x="10782823" y="3624225"/>
                <a:chExt cx="1719221" cy="1725318"/>
              </a:xfrm>
              <a:grpFill/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1C89FC2F-0CF2-6519-67F2-3163022A96E1}"/>
                    </a:ext>
                  </a:extLst>
                </p:cNvPr>
                <p:cNvGrpSpPr/>
                <p:nvPr/>
              </p:nvGrpSpPr>
              <p:grpSpPr>
                <a:xfrm>
                  <a:off x="10782823" y="3624225"/>
                  <a:ext cx="1719221" cy="1725318"/>
                  <a:chOff x="5231588" y="3097995"/>
                  <a:chExt cx="1719221" cy="1725318"/>
                </a:xfrm>
                <a:grpFill/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90943DDC-9F0C-DD36-2AFC-E6534E466F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31588" y="3097995"/>
                    <a:ext cx="1719221" cy="1725318"/>
                  </a:xfrm>
                  <a:prstGeom prst="ellips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58643" tIns="29322" rIns="58643" bIns="29322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86405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ca-ES" sz="1411" b="1">
                      <a:solidFill>
                        <a:srgbClr val="000000"/>
                      </a:solidFill>
                      <a:latin typeface="Arial" pitchFamily="54" charset="0"/>
                    </a:endParaRPr>
                  </a:p>
                </p:txBody>
              </p:sp>
              <p:pic>
                <p:nvPicPr>
                  <p:cNvPr id="19" name="Graphic 18" descr="User with solid fill">
                    <a:extLst>
                      <a:ext uri="{FF2B5EF4-FFF2-40B4-BE49-F238E27FC236}">
                        <a16:creationId xmlns:a16="http://schemas.microsoft.com/office/drawing/2014/main" id="{B2E5FF3B-2B7A-A09C-C403-3B0485A91F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1985" b="2992"/>
                  <a:stretch/>
                </p:blipFill>
                <p:spPr>
                  <a:xfrm>
                    <a:off x="5548005" y="3561114"/>
                    <a:ext cx="948569" cy="104548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" name="Graphic 20" descr="Wine with solid fill">
                    <a:extLst>
                      <a:ext uri="{FF2B5EF4-FFF2-40B4-BE49-F238E27FC236}">
                        <a16:creationId xmlns:a16="http://schemas.microsoft.com/office/drawing/2014/main" id="{ABA906C5-D6A7-5602-56B8-EDD489AD4F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403227">
                    <a:off x="5336308" y="3626350"/>
                    <a:ext cx="402177" cy="40217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3" name="Graphic 22" descr="Needle with solid fill">
                    <a:extLst>
                      <a:ext uri="{FF2B5EF4-FFF2-40B4-BE49-F238E27FC236}">
                        <a16:creationId xmlns:a16="http://schemas.microsoft.com/office/drawing/2014/main" id="{5CB7134D-3739-51E3-4E1C-56C4386A55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02064" y="3279614"/>
                    <a:ext cx="403811" cy="403811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5" name="Graphic 24" descr="Medicine with solid fill">
                  <a:extLst>
                    <a:ext uri="{FF2B5EF4-FFF2-40B4-BE49-F238E27FC236}">
                      <a16:creationId xmlns:a16="http://schemas.microsoft.com/office/drawing/2014/main" id="{946CA90F-4475-91D2-1C10-A1D35827D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8700">
                  <a:off x="11978250" y="4129613"/>
                  <a:ext cx="397448" cy="3974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Graphic 31" descr="Smoking with solid fill">
                  <a:extLst>
                    <a:ext uri="{FF2B5EF4-FFF2-40B4-BE49-F238E27FC236}">
                      <a16:creationId xmlns:a16="http://schemas.microsoft.com/office/drawing/2014/main" id="{F5057DF3-B126-0CF6-3F29-31C36FB72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44404">
                  <a:off x="11229726" y="3794972"/>
                  <a:ext cx="395877" cy="39587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2" name="Speech Bubble: Rectangle with Corners Rounded 133">
                <a:extLst>
                  <a:ext uri="{FF2B5EF4-FFF2-40B4-BE49-F238E27FC236}">
                    <a16:creationId xmlns:a16="http://schemas.microsoft.com/office/drawing/2014/main" id="{DBB2EE58-ACBD-BBD0-9825-4E42A03AC7B8}"/>
                  </a:ext>
                </a:extLst>
              </p:cNvPr>
              <p:cNvSpPr/>
              <p:nvPr/>
            </p:nvSpPr>
            <p:spPr>
              <a:xfrm>
                <a:off x="917278" y="2811522"/>
                <a:ext cx="4626647" cy="1465378"/>
              </a:xfrm>
              <a:prstGeom prst="wedgeRoundRectCallout">
                <a:avLst>
                  <a:gd name="adj1" fmla="val 61297"/>
                  <a:gd name="adj2" fmla="val -26022"/>
                  <a:gd name="adj3" fmla="val 16667"/>
                </a:avLst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lIns="46176" tIns="29322" rIns="0" bIns="29322" rtlCol="0" anchor="t" anchorCtr="0"/>
              <a:lstStyle/>
              <a:p>
                <a:pPr defTabSz="914322">
                  <a:defRPr/>
                </a:pPr>
                <a:r>
                  <a:rPr lang="ca-ES" sz="1539" b="1" dirty="0" err="1">
                    <a:solidFill>
                      <a:srgbClr val="000000"/>
                    </a:solidFill>
                    <a:latin typeface="Arial"/>
                  </a:rPr>
                  <a:t>Homeless</a:t>
                </a:r>
                <a:r>
                  <a:rPr lang="ca-ES" sz="1539" b="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a-ES" sz="1539" b="1" dirty="0" err="1">
                    <a:solidFill>
                      <a:srgbClr val="000000"/>
                    </a:solidFill>
                    <a:latin typeface="Arial"/>
                  </a:rPr>
                  <a:t>people</a:t>
                </a:r>
                <a:endParaRPr lang="ca-ES" sz="1539" b="1" baseline="30000" dirty="0">
                  <a:solidFill>
                    <a:srgbClr val="000000"/>
                  </a:solidFill>
                  <a:latin typeface="Arial"/>
                </a:endParaRPr>
              </a:p>
              <a:p>
                <a:pPr defTabSz="914322">
                  <a:defRPr/>
                </a:pPr>
                <a:r>
                  <a:rPr lang="ca-ES" sz="1500" kern="0" dirty="0" err="1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Anti-HCV+ve</a:t>
                </a:r>
                <a:r>
                  <a:rPr lang="ca-ES" sz="15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 : </a:t>
                </a:r>
                <a:r>
                  <a:rPr lang="ca-ES" sz="1500" b="1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5,0%</a:t>
                </a:r>
              </a:p>
              <a:p>
                <a:pPr defTabSz="914322">
                  <a:defRPr/>
                </a:pPr>
                <a:r>
                  <a:rPr lang="ca-ES" sz="1500" b="1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HCV-RNA</a:t>
                </a:r>
                <a:r>
                  <a:rPr lang="ca-ES" sz="15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 </a:t>
                </a:r>
                <a:r>
                  <a:rPr lang="ca-ES" sz="1500" b="1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0,9%</a:t>
                </a:r>
              </a:p>
            </p:txBody>
          </p:sp>
          <p:pic>
            <p:nvPicPr>
              <p:cNvPr id="6" name="Imatge 12">
                <a:hlinkClick r:id="" action="ppaction://noaction"/>
                <a:extLst>
                  <a:ext uri="{FF2B5EF4-FFF2-40B4-BE49-F238E27FC236}">
                    <a16:creationId xmlns:a16="http://schemas.microsoft.com/office/drawing/2014/main" id="{E8393020-AB54-D277-CEE7-1B2DAA049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6062703" y="2493621"/>
                <a:ext cx="1725318" cy="169296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3" name="Imatge 2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6892" y="1297987"/>
            <a:ext cx="1126048" cy="1102588"/>
          </a:xfrm>
          <a:prstGeom prst="rect">
            <a:avLst/>
          </a:prstGeom>
        </p:spPr>
      </p:pic>
      <p:sp>
        <p:nvSpPr>
          <p:cNvPr id="35" name="Títol 1"/>
          <p:cNvSpPr>
            <a:spLocks noGrp="1"/>
          </p:cNvSpPr>
          <p:nvPr>
            <p:ph type="title"/>
          </p:nvPr>
        </p:nvSpPr>
        <p:spPr>
          <a:xfrm>
            <a:off x="698976" y="660982"/>
            <a:ext cx="10759576" cy="428232"/>
          </a:xfrm>
        </p:spPr>
        <p:txBody>
          <a:bodyPr/>
          <a:lstStyle/>
          <a:p>
            <a:r>
              <a:rPr lang="ca-ES" sz="2800" b="1" dirty="0" err="1"/>
              <a:t>Current</a:t>
            </a:r>
            <a:r>
              <a:rPr lang="ca-ES" sz="2800" b="1" dirty="0"/>
              <a:t> </a:t>
            </a:r>
            <a:r>
              <a:rPr lang="ca-ES" sz="2800" b="1" dirty="0" err="1"/>
              <a:t>situation</a:t>
            </a:r>
            <a:r>
              <a:rPr lang="ca-ES" sz="2800" b="1" dirty="0"/>
              <a:t> in </a:t>
            </a:r>
            <a:r>
              <a:rPr lang="ca-ES" sz="2800" b="1" dirty="0" err="1"/>
              <a:t>risk</a:t>
            </a:r>
            <a:r>
              <a:rPr lang="ca-ES" sz="2800" b="1" dirty="0"/>
              <a:t> </a:t>
            </a:r>
            <a:r>
              <a:rPr lang="ca-ES" sz="2800" b="1" dirty="0" err="1"/>
              <a:t>groups</a:t>
            </a:r>
            <a:r>
              <a:rPr lang="ca-ES" sz="2800" b="1" dirty="0"/>
              <a:t> in </a:t>
            </a:r>
            <a:r>
              <a:rPr lang="ca-ES" sz="2800" b="1" dirty="0" err="1"/>
              <a:t>Catalonia</a:t>
            </a:r>
            <a:r>
              <a:rPr lang="ca-E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36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2</a:t>
            </a:r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1176955" y="3091352"/>
            <a:ext cx="10408393" cy="1677164"/>
          </a:xfrm>
        </p:spPr>
        <p:txBody>
          <a:bodyPr/>
          <a:lstStyle/>
          <a:p>
            <a:r>
              <a:rPr lang="en-US" dirty="0"/>
              <a:t>Challenges posed by viral hepatitis from a public health point of view.</a:t>
            </a:r>
            <a:br>
              <a:rPr lang="en-US" dirty="0"/>
            </a:br>
            <a:r>
              <a:rPr lang="en-US" dirty="0"/>
              <a:t>What public health strategies have been put in place?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85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29"/>
          </p:nvPr>
        </p:nvSpPr>
        <p:spPr>
          <a:xfrm>
            <a:off x="633633" y="1231027"/>
            <a:ext cx="10791522" cy="344488"/>
          </a:xfrm>
        </p:spPr>
        <p:txBody>
          <a:bodyPr lIns="0" tIns="0" rIns="0" bIns="0" anchor="t"/>
          <a:lstStyle/>
          <a:p>
            <a:pPr algn="ctr"/>
            <a:r>
              <a:rPr lang="ca-ES" sz="2800" dirty="0"/>
              <a:t>Hepatitis C</a:t>
            </a:r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698976" y="330114"/>
            <a:ext cx="10759576" cy="428232"/>
          </a:xfrm>
        </p:spPr>
        <p:txBody>
          <a:bodyPr lIns="0" tIns="0" rIns="0" bIns="0" anchor="t"/>
          <a:lstStyle/>
          <a:p>
            <a:pPr algn="ctr"/>
            <a:r>
              <a:rPr lang="en-US" dirty="0"/>
              <a:t>The challenges posed by HVs from a public health perspective</a:t>
            </a:r>
            <a:endParaRPr lang="ca-ES" dirty="0"/>
          </a:p>
        </p:txBody>
      </p:sp>
      <p:sp>
        <p:nvSpPr>
          <p:cNvPr id="9" name="Rectangle 8" title="Fons gris"/>
          <p:cNvSpPr/>
          <p:nvPr/>
        </p:nvSpPr>
        <p:spPr>
          <a:xfrm>
            <a:off x="71098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0" name="Rectangle 9" title="Fons gris"/>
          <p:cNvSpPr/>
          <p:nvPr/>
        </p:nvSpPr>
        <p:spPr>
          <a:xfrm>
            <a:off x="3490018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1" name="Rectangle 10" title="Fons gris"/>
          <p:cNvSpPr/>
          <p:nvPr/>
        </p:nvSpPr>
        <p:spPr>
          <a:xfrm>
            <a:off x="629204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2" name="Rectangle 11" title="Fons gris"/>
          <p:cNvSpPr/>
          <p:nvPr/>
        </p:nvSpPr>
        <p:spPr>
          <a:xfrm>
            <a:off x="9042113" y="246475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ABAB"/>
              </a:solidFill>
            </a:endParaRPr>
          </a:p>
        </p:txBody>
      </p:sp>
      <p:sp>
        <p:nvSpPr>
          <p:cNvPr id="13" name="Contenidor de text 49"/>
          <p:cNvSpPr>
            <a:spLocks noGrp="1"/>
          </p:cNvSpPr>
          <p:nvPr>
            <p:ph type="body" sz="quarter" idx="4294967295"/>
          </p:nvPr>
        </p:nvSpPr>
        <p:spPr>
          <a:xfrm>
            <a:off x="1021103" y="3153543"/>
            <a:ext cx="2118360" cy="26226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1700" b="1" dirty="0"/>
              <a:t>Undiagnosed infected </a:t>
            </a:r>
            <a:r>
              <a:rPr lang="en-US" sz="1700" dirty="0"/>
              <a:t>people and </a:t>
            </a:r>
            <a:r>
              <a:rPr lang="en-US" sz="1700" dirty="0">
                <a:solidFill>
                  <a:srgbClr val="0070C0"/>
                </a:solidFill>
              </a:rPr>
              <a:t>hidden cases </a:t>
            </a:r>
            <a:r>
              <a:rPr lang="en-US" sz="1700" dirty="0"/>
              <a:t>with diagnoses or biological markers (</a:t>
            </a:r>
            <a:r>
              <a:rPr lang="en-US" sz="1700" dirty="0" err="1"/>
              <a:t>serologies</a:t>
            </a:r>
            <a:r>
              <a:rPr lang="en-US" sz="1700" dirty="0"/>
              <a:t> and viremias) </a:t>
            </a:r>
            <a:r>
              <a:rPr lang="en-US" sz="1700" b="1" dirty="0"/>
              <a:t>without treatment</a:t>
            </a:r>
            <a:endParaRPr lang="ca-ES" sz="1700" b="1" dirty="0">
              <a:solidFill>
                <a:srgbClr val="333333"/>
              </a:solidFill>
            </a:endParaRPr>
          </a:p>
        </p:txBody>
      </p:sp>
      <p:sp>
        <p:nvSpPr>
          <p:cNvPr id="15" name="Contenidor de text 51"/>
          <p:cNvSpPr>
            <a:spLocks noGrp="1"/>
          </p:cNvSpPr>
          <p:nvPr>
            <p:ph type="body" sz="quarter" idx="4294967295"/>
          </p:nvPr>
        </p:nvSpPr>
        <p:spPr>
          <a:xfrm>
            <a:off x="3529714" y="3213397"/>
            <a:ext cx="2499680" cy="21846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incidence </a:t>
            </a:r>
            <a:r>
              <a:rPr lang="en-US" dirty="0"/>
              <a:t>focused on </a:t>
            </a:r>
            <a:r>
              <a:rPr lang="en-US" b="1" dirty="0"/>
              <a:t>people who inject drugs</a:t>
            </a:r>
            <a:endParaRPr lang="ca-ES" b="1" dirty="0"/>
          </a:p>
        </p:txBody>
      </p:sp>
      <p:sp>
        <p:nvSpPr>
          <p:cNvPr id="17" name="Contenidor de text 53"/>
          <p:cNvSpPr>
            <a:spLocks noGrp="1"/>
          </p:cNvSpPr>
          <p:nvPr>
            <p:ph type="body" sz="quarter" idx="4294967295"/>
          </p:nvPr>
        </p:nvSpPr>
        <p:spPr>
          <a:xfrm>
            <a:off x="6461235" y="3168561"/>
            <a:ext cx="2313439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Migrant people </a:t>
            </a:r>
            <a:r>
              <a:rPr lang="en-US" dirty="0"/>
              <a:t>born in countries with </a:t>
            </a:r>
            <a:r>
              <a:rPr lang="en-US" b="1" dirty="0"/>
              <a:t>medium or high prevalence</a:t>
            </a:r>
            <a:endParaRPr lang="ca-ES" b="1" dirty="0"/>
          </a:p>
        </p:txBody>
      </p:sp>
      <p:sp>
        <p:nvSpPr>
          <p:cNvPr id="19" name="Contenidor de text 55"/>
          <p:cNvSpPr>
            <a:spLocks noGrp="1"/>
          </p:cNvSpPr>
          <p:nvPr>
            <p:ph type="body" sz="quarter" idx="4294967295"/>
          </p:nvPr>
        </p:nvSpPr>
        <p:spPr>
          <a:xfrm>
            <a:off x="9193158" y="3126641"/>
            <a:ext cx="2265394" cy="21946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b="1" dirty="0"/>
              <a:t>High prevalence in prisons </a:t>
            </a:r>
            <a:r>
              <a:rPr lang="en-US" dirty="0"/>
              <a:t>due to concentration of people with risk factors</a:t>
            </a:r>
            <a:endParaRPr lang="ca-ES" dirty="0"/>
          </a:p>
        </p:txBody>
      </p:sp>
      <p:sp>
        <p:nvSpPr>
          <p:cNvPr id="21" name="Oval 20" title="Número"/>
          <p:cNvSpPr/>
          <p:nvPr/>
        </p:nvSpPr>
        <p:spPr>
          <a:xfrm>
            <a:off x="1525036" y="2056999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3" name="Oval 22" title="Número"/>
          <p:cNvSpPr/>
          <p:nvPr/>
        </p:nvSpPr>
        <p:spPr>
          <a:xfrm>
            <a:off x="4268460" y="2055645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4268459" y="2191432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D3333"/>
                </a:solidFill>
              </a:rPr>
              <a:t>2</a:t>
            </a:r>
          </a:p>
        </p:txBody>
      </p:sp>
      <p:sp>
        <p:nvSpPr>
          <p:cNvPr id="25" name="Oval 24" title="Número"/>
          <p:cNvSpPr/>
          <p:nvPr/>
        </p:nvSpPr>
        <p:spPr>
          <a:xfrm>
            <a:off x="7096320" y="2063388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6" name="Contenidor de text 18"/>
          <p:cNvSpPr txBox="1">
            <a:spLocks/>
          </p:cNvSpPr>
          <p:nvPr/>
        </p:nvSpPr>
        <p:spPr>
          <a:xfrm>
            <a:off x="7096319" y="2199175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Oval 26" title="Número"/>
          <p:cNvSpPr/>
          <p:nvPr/>
        </p:nvSpPr>
        <p:spPr>
          <a:xfrm>
            <a:off x="9839744" y="2062034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8" name="Contenidor de text 18"/>
          <p:cNvSpPr txBox="1">
            <a:spLocks/>
          </p:cNvSpPr>
          <p:nvPr/>
        </p:nvSpPr>
        <p:spPr>
          <a:xfrm>
            <a:off x="9839743" y="2197821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D3333"/>
                </a:solidFill>
              </a:rPr>
              <a:t>4</a:t>
            </a:r>
          </a:p>
        </p:txBody>
      </p:sp>
      <p:sp>
        <p:nvSpPr>
          <p:cNvPr id="30" name="Rectangle arrodonit 29"/>
          <p:cNvSpPr/>
          <p:nvPr/>
        </p:nvSpPr>
        <p:spPr>
          <a:xfrm>
            <a:off x="6520308" y="5729698"/>
            <a:ext cx="1400377" cy="20944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rgbClr val="C00000"/>
                </a:solidFill>
              </a:rPr>
              <a:t>Migrant </a:t>
            </a:r>
            <a:r>
              <a:rPr lang="ca-ES" sz="1000" dirty="0" err="1">
                <a:solidFill>
                  <a:srgbClr val="C00000"/>
                </a:solidFill>
              </a:rPr>
              <a:t>population</a:t>
            </a:r>
            <a:endParaRPr lang="ca-ES" sz="1000" dirty="0">
              <a:solidFill>
                <a:srgbClr val="C00000"/>
              </a:solidFill>
            </a:endParaRPr>
          </a:p>
        </p:txBody>
      </p:sp>
      <p:sp>
        <p:nvSpPr>
          <p:cNvPr id="31" name="Rectangle arrodonit 30"/>
          <p:cNvSpPr/>
          <p:nvPr/>
        </p:nvSpPr>
        <p:spPr>
          <a:xfrm>
            <a:off x="9322848" y="5729697"/>
            <a:ext cx="1749012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 err="1">
                <a:solidFill>
                  <a:srgbClr val="C00000"/>
                </a:solidFill>
              </a:rPr>
              <a:t>Prison</a:t>
            </a:r>
            <a:r>
              <a:rPr lang="ca-ES" sz="1000" dirty="0">
                <a:solidFill>
                  <a:srgbClr val="C00000"/>
                </a:solidFill>
              </a:rPr>
              <a:t> </a:t>
            </a:r>
            <a:r>
              <a:rPr lang="ca-ES" sz="1000" dirty="0" err="1">
                <a:solidFill>
                  <a:srgbClr val="C00000"/>
                </a:solidFill>
              </a:rPr>
              <a:t>inmates</a:t>
            </a:r>
            <a:endParaRPr lang="ca-ES" sz="1000" dirty="0">
              <a:solidFill>
                <a:srgbClr val="C00000"/>
              </a:solidFill>
            </a:endParaRPr>
          </a:p>
        </p:txBody>
      </p:sp>
      <p:sp>
        <p:nvSpPr>
          <p:cNvPr id="32" name="Rectangle arrodonit 31"/>
          <p:cNvSpPr/>
          <p:nvPr/>
        </p:nvSpPr>
        <p:spPr>
          <a:xfrm>
            <a:off x="938991" y="5729697"/>
            <a:ext cx="1410006" cy="209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rgbClr val="C00000"/>
                </a:solidFill>
              </a:rPr>
              <a:t>General </a:t>
            </a:r>
            <a:r>
              <a:rPr lang="ca-ES" sz="1000" dirty="0" err="1">
                <a:solidFill>
                  <a:srgbClr val="C00000"/>
                </a:solidFill>
              </a:rPr>
              <a:t>population</a:t>
            </a:r>
            <a:endParaRPr lang="ca-ES" sz="1000" dirty="0">
              <a:solidFill>
                <a:srgbClr val="C00000"/>
              </a:solidFill>
            </a:endParaRPr>
          </a:p>
        </p:txBody>
      </p:sp>
      <p:pic>
        <p:nvPicPr>
          <p:cNvPr id="33" name="Imatge 47">
            <a:hlinkClick r:id="rId2" action="ppaction://hlinksldjump"/>
            <a:extLst>
              <a:ext uri="{FF2B5EF4-FFF2-40B4-BE49-F238E27FC236}">
                <a16:creationId xmlns:a16="http://schemas.microsoft.com/office/drawing/2014/main" id="{85DB26CF-D394-6BA0-3A3B-BB03B0AF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7" y="5629930"/>
            <a:ext cx="753007" cy="736349"/>
          </a:xfrm>
          <a:prstGeom prst="rect">
            <a:avLst/>
          </a:prstGeom>
          <a:effectLst/>
        </p:spPr>
      </p:pic>
      <p:sp>
        <p:nvSpPr>
          <p:cNvPr id="34" name="Rectangle 33"/>
          <p:cNvSpPr/>
          <p:nvPr/>
        </p:nvSpPr>
        <p:spPr>
          <a:xfrm>
            <a:off x="1756130" y="22440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CD3333"/>
                </a:solidFill>
              </a:rPr>
              <a:t>1</a:t>
            </a:r>
          </a:p>
        </p:txBody>
      </p:sp>
      <p:sp>
        <p:nvSpPr>
          <p:cNvPr id="36" name="Rectangle arrodonit 35"/>
          <p:cNvSpPr/>
          <p:nvPr/>
        </p:nvSpPr>
        <p:spPr>
          <a:xfrm>
            <a:off x="3574307" y="5718406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rgbClr val="C00000"/>
                </a:solidFill>
              </a:rPr>
              <a:t>PWID</a:t>
            </a:r>
          </a:p>
        </p:txBody>
      </p:sp>
      <p:pic>
        <p:nvPicPr>
          <p:cNvPr id="37" name="Imatge 36">
            <a:hlinkClick r:id="" action="ppaction://noaction"/>
            <a:extLst>
              <a:ext uri="{FF2B5EF4-FFF2-40B4-BE49-F238E27FC236}">
                <a16:creationId xmlns:a16="http://schemas.microsoft.com/office/drawing/2014/main" id="{EE90B42A-C56A-DCEE-9A96-2CB4FAE5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31" y="5629930"/>
            <a:ext cx="720323" cy="705316"/>
          </a:xfrm>
          <a:prstGeom prst="rect">
            <a:avLst/>
          </a:prstGeom>
        </p:spPr>
      </p:pic>
      <p:pic>
        <p:nvPicPr>
          <p:cNvPr id="38" name="Imatge 37">
            <a:hlinkClick r:id="" action="ppaction://noaction"/>
            <a:extLst>
              <a:ext uri="{FF2B5EF4-FFF2-40B4-BE49-F238E27FC236}">
                <a16:creationId xmlns:a16="http://schemas.microsoft.com/office/drawing/2014/main" id="{0D6CAEFA-92E5-E886-B77F-F4FE8E77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534" y="5686764"/>
            <a:ext cx="763526" cy="749989"/>
          </a:xfrm>
          <a:prstGeom prst="rect">
            <a:avLst/>
          </a:prstGeom>
        </p:spPr>
      </p:pic>
      <p:pic>
        <p:nvPicPr>
          <p:cNvPr id="39" name="Imatge 38">
            <a:hlinkClick r:id="" action="ppaction://noaction"/>
            <a:extLst>
              <a:ext uri="{FF2B5EF4-FFF2-40B4-BE49-F238E27FC236}">
                <a16:creationId xmlns:a16="http://schemas.microsoft.com/office/drawing/2014/main" id="{CF7A9799-B1A3-D70C-46FA-748559A18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319" y="5650843"/>
            <a:ext cx="779393" cy="787451"/>
          </a:xfrm>
          <a:prstGeom prst="rect">
            <a:avLst/>
          </a:prstGeom>
        </p:spPr>
      </p:pic>
      <p:sp>
        <p:nvSpPr>
          <p:cNvPr id="2" name="Contenidor de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2421172"/>
      </p:ext>
    </p:extLst>
  </p:cSld>
  <p:clrMapOvr>
    <a:masterClrMapping/>
  </p:clrMapOvr>
</p:sld>
</file>

<file path=ppt/theme/theme1.xml><?xml version="1.0" encoding="utf-8"?>
<a:theme xmlns:a="http://schemas.openxmlformats.org/drawingml/2006/main" name="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ADC72AF1-EBA2-4164-9D61-CDDCFD67ED85}"/>
    </a:ext>
  </a:extLst>
</a:theme>
</file>

<file path=ppt/theme/theme2.xml><?xml version="1.0" encoding="utf-8"?>
<a:theme xmlns:a="http://schemas.openxmlformats.org/drawingml/2006/main" name="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12AE40D6-5D34-4EFB-8A01-E49E1CD46E4A}"/>
    </a:ext>
  </a:extLst>
</a:theme>
</file>

<file path=ppt/theme/theme3.xml><?xml version="1.0" encoding="utf-8"?>
<a:theme xmlns:a="http://schemas.openxmlformats.org/drawingml/2006/main" name="3 - Columnes amb icones i xifres destac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369789E4-6E04-4173-B298-5CA68C520CF6}"/>
    </a:ext>
  </a:extLst>
</a:theme>
</file>

<file path=ppt/theme/theme4.xml><?xml version="1.0" encoding="utf-8"?>
<a:theme xmlns:a="http://schemas.openxmlformats.org/drawingml/2006/main" name="4 - Passos i processo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9A9199B2-B90D-4561-B27B-FFB4A509E677}"/>
    </a:ext>
  </a:extLst>
</a:theme>
</file>

<file path=ppt/theme/theme5.xml><?xml version="1.0" encoding="utf-8"?>
<a:theme xmlns:a="http://schemas.openxmlformats.org/drawingml/2006/main" name="5 - Tancamen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AFAA899F-4B76-4A89-B624-01A86D44CE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EF9996F21FF43AF2A96CE685BB604" ma:contentTypeVersion="17" ma:contentTypeDescription="Crea un document nou" ma:contentTypeScope="" ma:versionID="4d63e5b035da52925529656f26b26ab3">
  <xsd:schema xmlns:xsd="http://www.w3.org/2001/XMLSchema" xmlns:xs="http://www.w3.org/2001/XMLSchema" xmlns:p="http://schemas.microsoft.com/office/2006/metadata/properties" xmlns:ns2="9d19c787-b221-4ba7-9591-64219a8b74cc" xmlns:ns3="eef61f19-a3fa-4a2c-a9a8-ca3ada600c37" targetNamespace="http://schemas.microsoft.com/office/2006/metadata/properties" ma:root="true" ma:fieldsID="20f3e7e6f98832d1853d57c4ca58abac" ns2:_="" ns3:_="">
    <xsd:import namespace="9d19c787-b221-4ba7-9591-64219a8b74cc"/>
    <xsd:import namespace="eef61f19-a3fa-4a2c-a9a8-ca3ada600c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9c787-b221-4ba7-9591-64219a8b7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61f19-a3fa-4a2c-a9a8-ca3ada600c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771ac0-9ff9-4cdd-beb4-a91d121bf2fc}" ma:internalName="TaxCatchAll" ma:showField="CatchAllData" ma:web="eef61f19-a3fa-4a2c-a9a8-ca3ada600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f61f19-a3fa-4a2c-a9a8-ca3ada600c37" xsi:nil="true"/>
    <lcf76f155ced4ddcb4097134ff3c332f xmlns="9d19c787-b221-4ba7-9591-64219a8b7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FF52A4-C2A3-4FEF-AC6D-458F4575C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47BB05-E414-400F-B622-BDCD97FE4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9c787-b221-4ba7-9591-64219a8b74cc"/>
    <ds:schemaRef ds:uri="eef61f19-a3fa-4a2c-a9a8-ca3ada600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91205-E07B-4752-911B-AC8B361B3B45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ef61f19-a3fa-4a2c-a9a8-ca3ada600c37"/>
    <ds:schemaRef ds:uri="http://schemas.microsoft.com/office/infopath/2007/PartnerControls"/>
    <ds:schemaRef ds:uri="9d19c787-b221-4ba7-9591-64219a8b74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presentacio-salut-generalitat</Template>
  <TotalTime>2565</TotalTime>
  <Words>3152</Words>
  <Application>Microsoft Office PowerPoint</Application>
  <PresentationFormat>Panorámica</PresentationFormat>
  <Paragraphs>441</Paragraphs>
  <Slides>33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33</vt:i4>
      </vt:variant>
    </vt:vector>
  </HeadingPairs>
  <TitlesOfParts>
    <vt:vector size="56" baseType="lpstr">
      <vt:lpstr>MS PGothic</vt:lpstr>
      <vt:lpstr>MS PGothic</vt:lpstr>
      <vt:lpstr>Arial</vt:lpstr>
      <vt:lpstr>Arial</vt:lpstr>
      <vt:lpstr>ArialMT</vt:lpstr>
      <vt:lpstr>BlinkMacSystemFont</vt:lpstr>
      <vt:lpstr>Calibri</vt:lpstr>
      <vt:lpstr>Calibri</vt:lpstr>
      <vt:lpstr>Calibri Light</vt:lpstr>
      <vt:lpstr>Courier New</vt:lpstr>
      <vt:lpstr>OpenSansRegular</vt:lpstr>
      <vt:lpstr>Segoe UI</vt:lpstr>
      <vt:lpstr>Times New Roman</vt:lpstr>
      <vt:lpstr>Trebuchet MS</vt:lpstr>
      <vt:lpstr>Wingdings</vt:lpstr>
      <vt:lpstr>Wingdings 3</vt:lpstr>
      <vt:lpstr>1 - Portades</vt:lpstr>
      <vt:lpstr>2 - Textos i imatges</vt:lpstr>
      <vt:lpstr>3 - Columnes amb icones i xifres destacades</vt:lpstr>
      <vt:lpstr>4 - Passos i processos</vt:lpstr>
      <vt:lpstr>5 - Tancament</vt:lpstr>
      <vt:lpstr>Office Theme</vt:lpstr>
      <vt:lpstr>Tema de Office</vt:lpstr>
      <vt:lpstr>Elimination of hepatitis C in Catalonia Spain </vt:lpstr>
      <vt:lpstr>Presentación de PowerPoint</vt:lpstr>
      <vt:lpstr>Current situation</vt:lpstr>
      <vt:lpstr>Current situation in Spain/Catalonia  Spain: 49 million inhabitants                  Catalonia: 8 million inhabitants</vt:lpstr>
      <vt:lpstr>Hepatitis C Prevention and Control Plan in Catalonia</vt:lpstr>
      <vt:lpstr>Integration</vt:lpstr>
      <vt:lpstr>Current situation in risk groups in Catalonia </vt:lpstr>
      <vt:lpstr>Challenges posed by viral hepatitis from a public health point of view. What public health strategies have been put in place?</vt:lpstr>
      <vt:lpstr>The challenges posed by HVs from a public health perspective</vt:lpstr>
      <vt:lpstr>The challenges posed by HVs from a public health perspective</vt:lpstr>
      <vt:lpstr>Undiagnosed HCV infected people  : Interventions in primary care</vt:lpstr>
      <vt:lpstr>Retrieval of hidden HCV cases</vt:lpstr>
      <vt:lpstr>Active search to retrieve diagnosed but untreated patients with HCV</vt:lpstr>
      <vt:lpstr>Retrieval of hidden HCV cases</vt:lpstr>
      <vt:lpstr>Pilot results in Barcelona </vt:lpstr>
      <vt:lpstr>The challenges posed by HVs from a public health perspective</vt:lpstr>
      <vt:lpstr>HCV  management guidelines for people who use drugs</vt:lpstr>
      <vt:lpstr>Managment for PWIDs</vt:lpstr>
      <vt:lpstr>Elimination of HCV in Drug Addiction Centers(DAC)</vt:lpstr>
      <vt:lpstr>The challenges posed by HVs from a public health perspective</vt:lpstr>
      <vt:lpstr>Presentación de PowerPoint</vt:lpstr>
      <vt:lpstr>Presentación de PowerPoint</vt:lpstr>
      <vt:lpstr>Community based interventions in Catalonia, 2021-2023</vt:lpstr>
      <vt:lpstr>Presentación de PowerPoint</vt:lpstr>
      <vt:lpstr>Presentación de PowerPoint</vt:lpstr>
      <vt:lpstr>The challenges posed by HVs from a public health perspective</vt:lpstr>
      <vt:lpstr>HCV elimination program in Catalan prisons  </vt:lpstr>
      <vt:lpstr>Presentación de PowerPoint</vt:lpstr>
      <vt:lpstr>Hepatitis C : Fewer Candidates to therapy and lower rate of  Advanced Liver Disease</vt:lpstr>
      <vt:lpstr>Reduction in Hospital Admission Related to HCV Infection </vt:lpstr>
      <vt:lpstr> Proportion of liver transplant related to hepatitis C in Catalonia</vt:lpstr>
      <vt:lpstr>Hepatitis B and C combined mortality</vt:lpstr>
      <vt:lpstr>Presentación de PowerPoint</vt:lpstr>
    </vt:vector>
  </TitlesOfParts>
  <Manager/>
  <Company>Fujitsu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per a presentacions en PPT</dc:title>
  <dc:subject>Patrons i diapositives de mostra per a l'elaboració de presentacions</dc:subject>
  <dc:creator>Torrell Pedreira, Elena</dc:creator>
  <cp:keywords>plantilla, ppt, presentacions, comunicació, salut</cp:keywords>
  <dc:description/>
  <cp:lastModifiedBy>María Buti</cp:lastModifiedBy>
  <cp:revision>156</cp:revision>
  <cp:lastPrinted>2025-06-02T10:48:13Z</cp:lastPrinted>
  <dcterms:created xsi:type="dcterms:W3CDTF">2025-01-27T09:26:07Z</dcterms:created>
  <dcterms:modified xsi:type="dcterms:W3CDTF">2025-06-04T03:19:08Z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0x010100DC4EF9996F21FF43AF2A96CE685BB604</vt:lpwstr>
  </property>
  <property fmtid="{D5CDD505-2E9C-101B-9397-08002B2CF9AE}" pid="3" name="MediaServiceImageTags">
    <vt:lpwstr/>
  </property>
</Properties>
</file>