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notesMasterIdLst>
    <p:notesMasterId r:id="rId25"/>
  </p:notesMasterIdLst>
  <p:handoutMasterIdLst>
    <p:handoutMasterId r:id="rId26"/>
  </p:handoutMasterIdLst>
  <p:sldIdLst>
    <p:sldId id="260" r:id="rId2"/>
    <p:sldId id="287" r:id="rId3"/>
    <p:sldId id="258" r:id="rId4"/>
    <p:sldId id="269" r:id="rId5"/>
    <p:sldId id="7148326" r:id="rId6"/>
    <p:sldId id="7148335" r:id="rId7"/>
    <p:sldId id="7148337" r:id="rId8"/>
    <p:sldId id="7148316" r:id="rId9"/>
    <p:sldId id="271" r:id="rId10"/>
    <p:sldId id="268" r:id="rId11"/>
    <p:sldId id="272" r:id="rId12"/>
    <p:sldId id="270" r:id="rId13"/>
    <p:sldId id="265" r:id="rId14"/>
    <p:sldId id="274" r:id="rId15"/>
    <p:sldId id="2499" r:id="rId16"/>
    <p:sldId id="7148328" r:id="rId17"/>
    <p:sldId id="2439" r:id="rId18"/>
    <p:sldId id="7148330" r:id="rId19"/>
    <p:sldId id="7148331" r:id="rId20"/>
    <p:sldId id="7148332" r:id="rId21"/>
    <p:sldId id="7148333" r:id="rId22"/>
    <p:sldId id="279" r:id="rId23"/>
    <p:sldId id="7148338" r:id="rId24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work" initials="w" lastIdx="1" clrIdx="2">
    <p:extLst>
      <p:ext uri="{19B8F6BF-5375-455C-9EA6-DF929625EA0E}">
        <p15:presenceInfo xmlns:p15="http://schemas.microsoft.com/office/powerpoint/2012/main" userId="wo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99"/>
    <a:srgbClr val="245EAA"/>
    <a:srgbClr val="CC0000"/>
    <a:srgbClr val="202020"/>
    <a:srgbClr val="B2B2B2"/>
    <a:srgbClr val="323232"/>
    <a:srgbClr val="CC33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319" autoAdjust="0"/>
  </p:normalViewPr>
  <p:slideViewPr>
    <p:cSldViewPr snapToGrid="0" showGuides="1">
      <p:cViewPr varScale="1">
        <p:scale>
          <a:sx n="66" d="100"/>
          <a:sy n="66" d="100"/>
        </p:scale>
        <p:origin x="668" y="44"/>
      </p:cViewPr>
      <p:guideLst>
        <p:guide orient="horz" pos="2160"/>
        <p:guide pos="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N. of tests = 127.237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rapid tests purchased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58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69-4F84-A7DC-87B8210182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58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69-4F84-A7DC-87B8210182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58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69-4F84-A7DC-87B8210182E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69-4F84-A7DC-87B8210182E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69-4F84-A7DC-87B8210182E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20000"/>
                  <a:lumOff val="80000"/>
                  <a:alpha val="85000"/>
                </a:schemeClr>
              </a:solidFill>
              <a:ln w="15875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69-4F84-A7DC-87B8210182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_(* #\ ##0_);_(* \(#\ ##0\);_(* "-"??_);_(@_)</c:formatCode>
                <c:ptCount val="6"/>
                <c:pt idx="0">
                  <c:v>64000</c:v>
                </c:pt>
                <c:pt idx="1">
                  <c:v>77245</c:v>
                </c:pt>
                <c:pt idx="2">
                  <c:v>500000</c:v>
                </c:pt>
                <c:pt idx="3">
                  <c:v>625000</c:v>
                </c:pt>
                <c:pt idx="4">
                  <c:v>799000</c:v>
                </c:pt>
                <c:pt idx="5">
                  <c:v>124927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69-4F84-A7DC-87B8210182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3131456"/>
        <c:axId val="493122600"/>
      </c:barChart>
      <c:catAx>
        <c:axId val="49313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122600"/>
        <c:crosses val="autoZero"/>
        <c:auto val="1"/>
        <c:lblAlgn val="ctr"/>
        <c:lblOffset val="100"/>
        <c:noMultiLvlLbl val="0"/>
      </c:catAx>
      <c:valAx>
        <c:axId val="493122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crossAx val="49313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N. of treated</a:t>
            </a:r>
            <a:r>
              <a:rPr lang="en-US" sz="2400" b="1" baseline="0" dirty="0">
                <a:solidFill>
                  <a:schemeClr val="tx1"/>
                </a:solidFill>
              </a:rPr>
              <a:t> patients</a:t>
            </a:r>
            <a:r>
              <a:rPr lang="en-US" sz="2400" b="1" dirty="0">
                <a:solidFill>
                  <a:schemeClr val="tx1"/>
                </a:solidFill>
              </a:rPr>
              <a:t>= 51.150</a:t>
            </a:r>
          </a:p>
        </c:rich>
      </c:tx>
      <c:layout>
        <c:manualLayout>
          <c:xMode val="edge"/>
          <c:yMode val="edge"/>
          <c:x val="0.135156355898087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patients who received free treatment for hepatitis C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E9-437B-AB46-8BF0FE0D07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E9-437B-AB46-8BF0FE0D07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E9-437B-AB46-8BF0FE0D07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E9-437B-AB46-8BF0FE0D07A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E9-437B-AB46-8BF0FE0D07A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D6E-4288-9B6B-4B8CD98C5416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18 206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E9-437B-AB46-8BF0FE0D0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_(* #\ ##0_);_(* \(#\ ##0\);_(* "-"??_);_(@_)</c:formatCode>
                <c:ptCount val="6"/>
                <c:pt idx="0">
                  <c:v>918</c:v>
                </c:pt>
                <c:pt idx="1">
                  <c:v>2405</c:v>
                </c:pt>
                <c:pt idx="2">
                  <c:v>6045</c:v>
                </c:pt>
                <c:pt idx="3">
                  <c:v>18520</c:v>
                </c:pt>
                <c:pt idx="4">
                  <c:v>18206</c:v>
                </c:pt>
                <c:pt idx="5">
                  <c:v>5056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E9-437B-AB46-8BF0FE0D0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131456"/>
        <c:axId val="493122600"/>
      </c:barChart>
      <c:catAx>
        <c:axId val="49313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122600"/>
        <c:crosses val="autoZero"/>
        <c:auto val="1"/>
        <c:lblAlgn val="ctr"/>
        <c:lblOffset val="100"/>
        <c:noMultiLvlLbl val="0"/>
      </c:catAx>
      <c:valAx>
        <c:axId val="493122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_);_(* \(#\ ##0\);_(* &quot;-&quot;??_);_(@_)" sourceLinked="1"/>
        <c:majorTickMark val="none"/>
        <c:minorTickMark val="none"/>
        <c:tickLblPos val="nextTo"/>
        <c:crossAx val="49313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59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Полученные результаты показывают высокий уровень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59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E9570-0578-454F-921B-E78C0F3FC70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8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56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0B4D3-B1FC-4B36-9960-9EF7A2323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0CCDBB-F2E3-43D8-9763-5D20C397E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572DA-5004-49A7-B555-1F825447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BF576A-B8D2-4E2F-8735-AC391566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B6636E-39C5-4E87-871B-4CBE912A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45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0BB2F-41F4-4AB3-B551-95936EDF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23D96C-70A9-469D-98A1-5F8336E8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B269F-06C4-4E8C-A7B4-84FE4DFF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D56EC4-DD73-427E-B1ED-661FDE2C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00887-40CF-4FFC-9462-B9E5198A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53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3E1B1-09BC-4C37-866C-0292AFB47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6DC1F0-1B80-4EF9-9F06-6A17C3B0A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DE47F9-44EC-41C4-B19A-C8713501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A3E178-E750-43B2-B371-03560910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A6C06-9D7F-40E4-91DA-F5E24BED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57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/Users/dodohata/Desktop/图片2.png图片2"/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 l="9" r="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703" y="3286350"/>
            <a:ext cx="105156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015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rganizational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Users/dodohata/Desktop/PPT 更新背景.pngPPT 更新背景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737" y="308698"/>
            <a:ext cx="5238313" cy="670789"/>
          </a:xfrm>
        </p:spPr>
        <p:txBody>
          <a:bodyPr bIns="0" anchor="b">
            <a:noAutofit/>
          </a:bodyPr>
          <a:lstStyle>
            <a:lvl1pPr>
              <a:defRPr sz="3600" b="1" cap="all" baseline="0">
                <a:latin typeface="Microsoft YaHei" panose="020B0703020204020201" pitchFamily="34" charset="-122"/>
                <a:ea typeface="Microsoft YaHei" panose="020B0703020204020201" pitchFamily="34" charset="-122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736" y="979487"/>
            <a:ext cx="4639657" cy="365126"/>
          </a:xfrm>
        </p:spPr>
        <p:txBody>
          <a:bodyPr tIns="0">
            <a:no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95735" y="1825624"/>
            <a:ext cx="11156795" cy="4591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Microsoft YaHei" panose="020B0703020204020201" pitchFamily="34" charset="-122"/>
                <a:ea typeface="Microsoft YaHei" panose="020B0703020204020201" pitchFamily="34" charset="-122"/>
              </a:defRPr>
            </a:lvl1pPr>
            <a:lvl2pPr>
              <a:defRPr>
                <a:latin typeface="Microsoft YaHei" panose="020B0703020204020201" pitchFamily="34" charset="-122"/>
                <a:ea typeface="Microsoft YaHei" panose="020B0703020204020201" pitchFamily="34" charset="-122"/>
              </a:defRPr>
            </a:lvl2pPr>
            <a:lvl3pPr>
              <a:defRPr>
                <a:latin typeface="Microsoft YaHei" panose="020B0703020204020201" pitchFamily="34" charset="-122"/>
                <a:ea typeface="Microsoft YaHei" panose="020B0703020204020201" pitchFamily="34" charset="-122"/>
              </a:defRPr>
            </a:lvl3pPr>
            <a:lvl4pPr>
              <a:defRPr>
                <a:latin typeface="Microsoft YaHei" panose="020B0703020204020201" pitchFamily="34" charset="-122"/>
                <a:ea typeface="Microsoft YaHei" panose="020B0703020204020201" pitchFamily="34" charset="-122"/>
              </a:defRPr>
            </a:lvl4pPr>
            <a:lvl5pPr>
              <a:defRPr>
                <a:latin typeface="Microsoft YaHei" panose="020B0703020204020201" pitchFamily="34" charset="-122"/>
                <a:ea typeface="Microsoft YaHei" panose="020B0703020204020201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68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96955-9A7B-4955-9467-A854B24F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075AE2-1D3B-4F3E-9BF1-0E23EA42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4A630-0D09-4F3E-BB61-C04593C6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2F663-6226-413B-A4E4-46EFE4B9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16B08-63BE-43B2-8A5D-B7DFAC15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51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BA43C-B47D-40B7-8CE9-33EB8538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9AEE7-1778-4B9D-8165-4056C6AB0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E926A-3809-4820-9D0E-651ED324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A4EBC-C5E7-4318-AAA6-678CD919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4F91C9-FC7A-4B9D-8D16-75906C74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66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F342F-95E7-46E5-8303-3374043C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3C564-B7C1-4DB8-85F4-07E555C60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D078B5-475C-4DE0-8829-F71D049C5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661763-63E1-4D8B-8543-5B153E64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228B56-8CCB-4F89-B834-9DC5DE4D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E5D62-9100-4530-B50F-D7D6850C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47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CE30E-111D-4C9E-B18C-798BB939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A3E16-36BA-4916-AD1F-728C0C323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27F7A5-40D0-46DC-B88E-F3D70ECEB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989EE4-4FE5-4A35-83BE-EE4D865AE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17B21-F5AB-40FA-A7A0-F8D28C683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DF73BD-7186-4EA1-8197-0B05A66E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EF919F-5D88-4E04-B76F-8D2A39F2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7A70A2-66CF-4BA6-9A02-DEBC11D1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8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76F26-F1B2-4A9F-BA36-2771674A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E74969-1F04-47D1-9EDC-2A221100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2FE591-BF51-4F86-B24A-FAC175A6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546653-1CAD-4338-8410-7F73A623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75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02E21-E8DB-49AA-A33A-A336BDB3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CB4EEE-BFE6-4731-9DFA-FBB9121C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B674F-07C5-4DA0-A912-D4DE9B6A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16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4AC6A-9C5D-4650-AF28-42C35E11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0426E-9391-4093-80EE-F45410921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AD4429-0F01-4192-934C-7DA7C143B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573C43-CA08-4994-81F8-5DAE42C3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8A83DE-E5E3-46F2-ABE6-8DB26420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7820E-916D-474A-9BDC-2C371932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9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9DA35-AC7F-40E5-BE33-E5EF5E77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49B936-4E14-46DE-BAAE-51D64CCEB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9CBBC4-D338-4974-92D6-AE03A5A21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C114A8-9A1C-4C06-A195-46A2DB93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BCFB0-BCD0-4124-9268-CD4B35A4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8444CB-CA6C-4595-B12A-3DA396D1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02FD7-797F-4A04-9AF3-B739CEE4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145DC-FB07-4155-BCFE-8E5A7A815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3D2611-4F2C-4F1A-AA82-7C2D56867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2025/6/2</a:t>
            </a:fld>
            <a:endParaRPr lang="zh-CN" alt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A5E9D-802C-47DB-8570-9A5B30D29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C7CFA-AD84-44C8-8969-5F8FA6C57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65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467360" y="1567694"/>
            <a:ext cx="11551920" cy="2751138"/>
          </a:xfrm>
        </p:spPr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0140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Achieved results </a:t>
            </a:r>
            <a:br>
              <a:rPr lang="uz-Cyrl-UZ" b="1" i="0" dirty="0">
                <a:solidFill>
                  <a:srgbClr val="0140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b="1" i="0" dirty="0">
                <a:solidFill>
                  <a:srgbClr val="0140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in screening and treatment </a:t>
            </a:r>
            <a:br>
              <a:rPr lang="uz-Cyrl-UZ" b="1" i="0" dirty="0">
                <a:solidFill>
                  <a:srgbClr val="0140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b="1" i="0" dirty="0">
                <a:solidFill>
                  <a:srgbClr val="0140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of hepatitis B and C </a:t>
            </a:r>
            <a:br>
              <a:rPr lang="ru-RU" b="1" i="0" dirty="0">
                <a:solidFill>
                  <a:srgbClr val="0140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b="1" i="0" dirty="0">
                <a:solidFill>
                  <a:srgbClr val="0140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in Uzbekistan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7D4BE0-A17B-4E1C-896D-93E05DFACB80}"/>
              </a:ext>
            </a:extLst>
          </p:cNvPr>
          <p:cNvSpPr/>
          <p:nvPr/>
        </p:nvSpPr>
        <p:spPr>
          <a:xfrm>
            <a:off x="1446027" y="4752752"/>
            <a:ext cx="8606503" cy="12971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Laziz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Tuychiev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, MD, Professor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Research Institute of Virology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of the Republic of Uzbekistan</a:t>
            </a:r>
            <a:endParaRPr lang="ru-RU" altLang="ru-RU" sz="2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36330" y="198117"/>
            <a:ext cx="1176107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New national recommendations for antiviral treatment of hepatitis B</a:t>
            </a:r>
            <a:r>
              <a:rPr kumimoji="1" lang="ru-RU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 </a:t>
            </a:r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(MOH, 2024)</a:t>
            </a:r>
          </a:p>
          <a:p>
            <a:pPr algn="ctr"/>
            <a:endParaRPr lang="ja-JP" altLang="en-US" sz="3600" b="1" dirty="0">
              <a:ln w="9525">
                <a:noFill/>
                <a:prstDash val="solid"/>
              </a:ln>
              <a:solidFill>
                <a:srgbClr val="014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3" name="Объект 6">
            <a:extLst>
              <a:ext uri="{FF2B5EF4-FFF2-40B4-BE49-F238E27FC236}">
                <a16:creationId xmlns:a16="http://schemas.microsoft.com/office/drawing/2014/main" id="{A27939E1-F922-4A2C-ABDD-59698E298B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9575" y="1472664"/>
            <a:ext cx="11782425" cy="538533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Significant liver fibrosis (F2) or cirrhosis (F4) - regardless of HBV DNA level and ALT level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Or HBV DNA&gt;2000 and ALT level above the upper limit of normal (6-12 months)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Without access to HBV DNA testing: 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persistently elevated ALT levels (more than two normal values ​​over a 6-12 month period), patients </a:t>
            </a:r>
            <a:r>
              <a:rPr lang="en-US" b="1" dirty="0"/>
              <a:t>with HBsAg (quantitative) &gt;1000 IU/ml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Or presence of co-infection with HIV, HDV, HCV, family history of liver cancer or cirrhosis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Immunodeficiency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Concomitant diseases (diabetes, steatohepatitis)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Extrahepatic manifestations (glomerulonephritis, vasculitis)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28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38FAD07-11F2-4A29-90A1-653A2DA8C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34284"/>
              </p:ext>
            </p:extLst>
          </p:nvPr>
        </p:nvGraphicFramePr>
        <p:xfrm>
          <a:off x="0" y="0"/>
          <a:ext cx="12191999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013">
                  <a:extLst>
                    <a:ext uri="{9D8B030D-6E8A-4147-A177-3AD203B41FA5}">
                      <a16:colId xmlns:a16="http://schemas.microsoft.com/office/drawing/2014/main" val="177836686"/>
                    </a:ext>
                  </a:extLst>
                </a:gridCol>
                <a:gridCol w="2946078">
                  <a:extLst>
                    <a:ext uri="{9D8B030D-6E8A-4147-A177-3AD203B41FA5}">
                      <a16:colId xmlns:a16="http://schemas.microsoft.com/office/drawing/2014/main" val="2064545941"/>
                    </a:ext>
                  </a:extLst>
                </a:gridCol>
                <a:gridCol w="3274681">
                  <a:extLst>
                    <a:ext uri="{9D8B030D-6E8A-4147-A177-3AD203B41FA5}">
                      <a16:colId xmlns:a16="http://schemas.microsoft.com/office/drawing/2014/main" val="1293440130"/>
                    </a:ext>
                  </a:extLst>
                </a:gridCol>
                <a:gridCol w="2198227">
                  <a:extLst>
                    <a:ext uri="{9D8B030D-6E8A-4147-A177-3AD203B41FA5}">
                      <a16:colId xmlns:a16="http://schemas.microsoft.com/office/drawing/2014/main" val="3808308129"/>
                    </a:ext>
                  </a:extLst>
                </a:gridCol>
              </a:tblGrid>
              <a:tr h="743662"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Regions</a:t>
                      </a:r>
                      <a:endParaRPr lang="ru-RU" sz="20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Rapid test for anti HCV (2023-202</a:t>
                      </a:r>
                      <a:r>
                        <a:rPr lang="ru-RU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Anti HCV positive</a:t>
                      </a:r>
                    </a:p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(2023-2025)</a:t>
                      </a:r>
                      <a:endParaRPr lang="ru-RU" sz="20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7787022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Republic of </a:t>
                      </a: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Karakalpakstan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110 088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3 282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7879519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Andijan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154 776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7 444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2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6621983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Bukhara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97 390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3 845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0464865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Jizzakh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82 976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1 001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2539139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Kashkadarya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76 563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4 085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984200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Navoi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78 071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2 140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540845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Namangan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112 429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4 422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1722518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Samarkand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101 966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1 686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790588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Syrdarya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68 898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1 018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4301919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Surkhandarya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129 963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2 559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996477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Tashkent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101 065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2 145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0250131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Fergana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145 054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4 867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0038864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Khorezm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108 068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3 252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9444365"/>
                  </a:ext>
                </a:extLst>
              </a:tr>
              <a:tr h="403370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Tashkent city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181 620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10 112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2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3393406"/>
                  </a:ext>
                </a:extLst>
              </a:tr>
              <a:tr h="467156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2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1 548 927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51 858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995192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8255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61181" y="0"/>
            <a:ext cx="11761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HCV PCR determination (qualitative)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4AA4B0A-E03E-4068-A214-F10C4C763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752"/>
              </p:ext>
            </p:extLst>
          </p:nvPr>
        </p:nvGraphicFramePr>
        <p:xfrm>
          <a:off x="91438" y="604425"/>
          <a:ext cx="12100562" cy="625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487">
                  <a:extLst>
                    <a:ext uri="{9D8B030D-6E8A-4147-A177-3AD203B41FA5}">
                      <a16:colId xmlns:a16="http://schemas.microsoft.com/office/drawing/2014/main" val="854680915"/>
                    </a:ext>
                  </a:extLst>
                </a:gridCol>
                <a:gridCol w="2421082">
                  <a:extLst>
                    <a:ext uri="{9D8B030D-6E8A-4147-A177-3AD203B41FA5}">
                      <a16:colId xmlns:a16="http://schemas.microsoft.com/office/drawing/2014/main" val="3005900364"/>
                    </a:ext>
                  </a:extLst>
                </a:gridCol>
                <a:gridCol w="2379518">
                  <a:extLst>
                    <a:ext uri="{9D8B030D-6E8A-4147-A177-3AD203B41FA5}">
                      <a16:colId xmlns:a16="http://schemas.microsoft.com/office/drawing/2014/main" val="3199519558"/>
                    </a:ext>
                  </a:extLst>
                </a:gridCol>
                <a:gridCol w="3193475">
                  <a:extLst>
                    <a:ext uri="{9D8B030D-6E8A-4147-A177-3AD203B41FA5}">
                      <a16:colId xmlns:a16="http://schemas.microsoft.com/office/drawing/2014/main" val="1016957334"/>
                    </a:ext>
                  </a:extLst>
                </a:gridCol>
              </a:tblGrid>
              <a:tr h="698487"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Regions</a:t>
                      </a:r>
                      <a:endParaRPr lang="ru-RU" sz="20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Anti HCV positive</a:t>
                      </a:r>
                    </a:p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(2023-2025)</a:t>
                      </a:r>
                      <a:endParaRPr lang="ru-RU" sz="20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Tested for HCV PCR</a:t>
                      </a:r>
                      <a:endParaRPr lang="ru-RU" sz="20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Tested for HCV PCR in %</a:t>
                      </a:r>
                      <a:r>
                        <a:rPr lang="ru-RU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6292126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Republic of </a:t>
                      </a: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Karakalpakstan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3 282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2 540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77,4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5221183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Andijan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7 444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2 675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6542788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Bukhara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3 845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1 215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8583233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Jizzakh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1 001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564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0133762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Kashkadarya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4 085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1 959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2124143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Navoi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2 140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1 651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974762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Namangan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4 422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2 431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475500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Samarkand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1 686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5109596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Syrdarya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1 018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8409841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Surkhandarya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2 559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1 965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76,8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8139480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Tashkent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2 145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932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9796818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Fergana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4 867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3 500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71,9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3480700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Khorezm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3 252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3 153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249909"/>
                  </a:ext>
                </a:extLst>
              </a:tr>
              <a:tr h="313675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Tashkent city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10 112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7 374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72,9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0969673"/>
                  </a:ext>
                </a:extLst>
              </a:tr>
              <a:tr h="434448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2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51 858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30 695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59,2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170524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1954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2606F25-1E40-4D62-908F-122544E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02" y="803540"/>
            <a:ext cx="4022763" cy="53313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4FCE8B-1FBF-4B21-999B-8BE4744DCD65}"/>
              </a:ext>
            </a:extLst>
          </p:cNvPr>
          <p:cNvSpPr/>
          <p:nvPr/>
        </p:nvSpPr>
        <p:spPr>
          <a:xfrm>
            <a:off x="4662804" y="1920718"/>
            <a:ext cx="2866390" cy="1306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2023-2024 - 400 thousand units of Sofosbuvir and 400 thousand units of Daclatasvir prepared for delivery.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текст, Шрифт, снимок экран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3CB35119-72F6-4BD8-9649-5554AB03E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3" y="1112672"/>
            <a:ext cx="4105360" cy="422362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FF8771D-7423-41D7-B253-F008BBF58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" y="5336295"/>
            <a:ext cx="3860677" cy="1272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A13B-3102-4F8C-9644-E27C862A0D8A}"/>
              </a:ext>
            </a:extLst>
          </p:cNvPr>
          <p:cNvSpPr txBox="1"/>
          <p:nvPr/>
        </p:nvSpPr>
        <p:spPr>
          <a:xfrm>
            <a:off x="455135" y="0"/>
            <a:ext cx="1132212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6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Memorandum of Understanding with the Ministry of Health of the Arab Republic of Egypt on the provision of humanitarian aid to Uzbekistan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34CF69E-9153-4464-A336-20A2DBB95C0F}"/>
              </a:ext>
            </a:extLst>
          </p:cNvPr>
          <p:cNvCxnSpPr>
            <a:cxnSpLocks/>
          </p:cNvCxnSpPr>
          <p:nvPr/>
        </p:nvCxnSpPr>
        <p:spPr>
          <a:xfrm flipH="1" flipV="1">
            <a:off x="7143750" y="3329630"/>
            <a:ext cx="914400" cy="1652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4CEE15-DDF8-4B4D-9C6A-D6DA38D2891A}"/>
              </a:ext>
            </a:extLst>
          </p:cNvPr>
          <p:cNvSpPr/>
          <p:nvPr/>
        </p:nvSpPr>
        <p:spPr>
          <a:xfrm>
            <a:off x="4805280" y="5006550"/>
            <a:ext cx="2908188" cy="32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Transfer of Egypt's leading experience to the Uzbek side in the field of public health initiatives, especially in the fight against hepatitis B and C.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F35EADD-CE70-41BD-A364-81DA04113841}"/>
              </a:ext>
            </a:extLst>
          </p:cNvPr>
          <p:cNvCxnSpPr/>
          <p:nvPr/>
        </p:nvCxnSpPr>
        <p:spPr>
          <a:xfrm flipV="1">
            <a:off x="4377054" y="5970215"/>
            <a:ext cx="571500" cy="240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68165" y="166586"/>
            <a:ext cx="117610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Number of anti-HCV screening tests performed </a:t>
            </a:r>
          </a:p>
          <a:p>
            <a:pPr algn="ctr"/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and patients treated</a:t>
            </a:r>
          </a:p>
          <a:p>
            <a:pPr algn="ctr"/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(SOF+DAC, 3-6 months)</a:t>
            </a:r>
            <a:endParaRPr lang="ja-JP" altLang="en-US" sz="2800" b="1" dirty="0">
              <a:ln w="9525">
                <a:noFill/>
                <a:prstDash val="solid"/>
              </a:ln>
              <a:solidFill>
                <a:srgbClr val="014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703020204020201" charset="-122"/>
              <a:ea typeface="微软雅黑" panose="020B0703020204020201" charset="-122"/>
            </a:endParaRPr>
          </a:p>
        </p:txBody>
      </p:sp>
      <p:graphicFrame>
        <p:nvGraphicFramePr>
          <p:cNvPr id="3" name="Объект 5">
            <a:extLst>
              <a:ext uri="{FF2B5EF4-FFF2-40B4-BE49-F238E27FC236}">
                <a16:creationId xmlns:a16="http://schemas.microsoft.com/office/drawing/2014/main" id="{A585D52F-8757-49B6-BE92-9C0EC2A3C3F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0417838"/>
              </p:ext>
            </p:extLst>
          </p:nvPr>
        </p:nvGraphicFramePr>
        <p:xfrm>
          <a:off x="0" y="1825625"/>
          <a:ext cx="6464300" cy="474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id="{651737BF-815C-4626-A92A-A9BA56FAE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776230"/>
              </p:ext>
            </p:extLst>
          </p:nvPr>
        </p:nvGraphicFramePr>
        <p:xfrm>
          <a:off x="6846073" y="1825625"/>
          <a:ext cx="4905955" cy="458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1443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7C7573-3AB1-D5FE-C7EE-5D084635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721291" y="1696337"/>
            <a:ext cx="1976950" cy="462584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0CF5EC9-E0C3-4494-B9E3-D777CBC4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Patients with DAA failure in HCV </a:t>
            </a:r>
            <a:br>
              <a:rPr lang="ru-RU" sz="32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Institute of Virology, 2016–2025</a:t>
            </a:r>
            <a:r>
              <a:rPr lang="en-US" sz="32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01409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98A6A4C-6F55-4790-94D6-4E85CE7D2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F5EB94-BE68-482D-A8E1-4AB981D9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3CC848-026B-4C29-B9A2-45A9483AF1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E9DF2-6EB5-4C8B-92D7-6C67BD1125DB}"/>
              </a:ext>
            </a:extLst>
          </p:cNvPr>
          <p:cNvSpPr txBox="1"/>
          <p:nvPr/>
        </p:nvSpPr>
        <p:spPr>
          <a:xfrm>
            <a:off x="0" y="1646238"/>
            <a:ext cx="1219200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700" dirty="0"/>
              <a:t>From 2016 to 2022 - </a:t>
            </a:r>
            <a:r>
              <a:rPr lang="en-US" sz="2700" b="1" dirty="0"/>
              <a:t>16 patients</a:t>
            </a:r>
            <a:r>
              <a:rPr lang="en-US" sz="27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700" dirty="0"/>
              <a:t>In 2023 - </a:t>
            </a:r>
            <a:r>
              <a:rPr lang="en-US" sz="2700" b="1" dirty="0"/>
              <a:t>11 patients</a:t>
            </a:r>
            <a:r>
              <a:rPr lang="en-US" sz="27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700" dirty="0"/>
              <a:t>In 2024 - </a:t>
            </a:r>
            <a:r>
              <a:rPr lang="en-US" sz="2700" b="1" dirty="0"/>
              <a:t>29 patients </a:t>
            </a:r>
            <a:r>
              <a:rPr lang="en-US" sz="2700" dirty="0"/>
              <a:t>was non-responded to treat SOF/DAC or SOF/LED or SOF/VEL.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Of these: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 15 patients had </a:t>
            </a:r>
            <a:r>
              <a:rPr lang="en-US" sz="2700" b="1" dirty="0"/>
              <a:t>genotype 1b</a:t>
            </a:r>
            <a:r>
              <a:rPr lang="en-US" sz="27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 9 had </a:t>
            </a:r>
            <a:r>
              <a:rPr lang="en-US" sz="2700" b="1" dirty="0"/>
              <a:t>genotype 3a</a:t>
            </a:r>
            <a:r>
              <a:rPr lang="en-US" sz="2700" dirty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1 -</a:t>
            </a:r>
            <a:r>
              <a:rPr lang="en-US" sz="2700" b="1" dirty="0"/>
              <a:t>genotype 1a</a:t>
            </a:r>
            <a:r>
              <a:rPr lang="en-US" sz="27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5 cases the genotype could not be determined.</a:t>
            </a:r>
          </a:p>
          <a:p>
            <a:pPr algn="ctr"/>
            <a:r>
              <a:rPr lang="en-US" sz="2700" dirty="0"/>
              <a:t>More information about DAA failure and virus mutation – in presentation by </a:t>
            </a:r>
            <a:r>
              <a:rPr lang="en-US" sz="2700" b="1" dirty="0"/>
              <a:t>Evgeniya Kazakova</a:t>
            </a:r>
            <a:r>
              <a:rPr lang="ru-RU" sz="2700" b="1" dirty="0"/>
              <a:t> </a:t>
            </a:r>
            <a:r>
              <a:rPr lang="en-US" sz="2700" b="1" dirty="0"/>
              <a:t> </a:t>
            </a:r>
          </a:p>
          <a:p>
            <a:pPr algn="ctr"/>
            <a:r>
              <a:rPr lang="en-US" sz="2700" b="1" dirty="0"/>
              <a:t>“When the Virus Doesn't Retreat: HCV Drug Resistance in a Real Case”.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66218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FBB51-B48A-4CAB-8F89-3B323EAD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49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Development and implementation of a 5-year program for screening HBsAg (+anti-HDV) and anti-HCV </a:t>
            </a:r>
            <a:br>
              <a:rPr lang="en-US" sz="28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of the population of Uzbekistan (18+) </a:t>
            </a:r>
            <a:br>
              <a:rPr lang="en-US" sz="28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and elimination of viral hepatitis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C </a:t>
            </a:r>
            <a:r>
              <a:rPr lang="en-US" sz="2800" b="1" dirty="0">
                <a:solidFill>
                  <a:srgbClr val="CC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(Stage 3)</a:t>
            </a:r>
            <a:endParaRPr lang="ru-RU" sz="2800" b="1" dirty="0">
              <a:solidFill>
                <a:srgbClr val="CC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052E3F-B4C5-4B36-89E1-DF082527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3" y="2039017"/>
            <a:ext cx="11028947" cy="48158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cs typeface="Times New Roman" panose="02020603050405020304" pitchFamily="18" charset="0"/>
              </a:rPr>
              <a:t>Approval of the National Program for the Elimination of Viral Hepatitis for 2026–2030.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cs typeface="Times New Roman" panose="02020603050405020304" pitchFamily="18" charset="0"/>
              </a:rPr>
              <a:t>Screening for HBV and HCV – 21 million adults and treating patients with hepatitis C;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cs typeface="Times New Roman" panose="02020603050405020304" pitchFamily="18" charset="0"/>
              </a:rPr>
              <a:t>Extension of the Memorandum between the Republic of Uzbekistan and the Arab Republic of Egypt for 2026–2030: antiviral drugs received for free;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cs typeface="Times New Roman" panose="02020603050405020304" pitchFamily="18" charset="0"/>
              </a:rPr>
              <a:t>Continuation of studies to identify non-responders to SOF/DAC therapy and introduction of new treatment regimens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2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C8B6F-769E-063C-7490-1D193B6C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09" y="1859281"/>
            <a:ext cx="11452302" cy="289703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Developmend</a:t>
            </a:r>
            <a:r>
              <a:rPr lang="en-US" sz="36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support of the initiative to eliminate viral hepatitis in Uzbekistan </a:t>
            </a:r>
            <a:br>
              <a:rPr lang="en-US" sz="36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(Project of the Institute of Virology and CDC, 2025)</a:t>
            </a:r>
            <a:endParaRPr lang="ru-RU" sz="3200" b="1" i="1" dirty="0">
              <a:solidFill>
                <a:srgbClr val="014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84533-676F-455F-8021-95C8ACA8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Development of a 5-year National Strategy for the Elimination of Viral Hepatitis for 2026-2030 </a:t>
            </a:r>
            <a:br>
              <a:rPr lang="en-US" sz="32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3200" b="1" i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(by WHO recommendations)</a:t>
            </a:r>
            <a:endParaRPr lang="ru-RU" sz="3200" b="1" i="1" dirty="0">
              <a:solidFill>
                <a:srgbClr val="0140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131AD-5DD5-4553-AF64-7B3BE2BD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98818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Prevention and control</a:t>
            </a:r>
            <a:r>
              <a:rPr lang="en-US" dirty="0"/>
              <a:t>: Optimization of hepatitis B vaccination programs.</a:t>
            </a:r>
            <a:r>
              <a:rPr lang="ru-RU" dirty="0"/>
              <a:t> </a:t>
            </a:r>
            <a:r>
              <a:rPr lang="en-US" dirty="0"/>
              <a:t>Ensuring blood and injection safety.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Testing and diagnostics</a:t>
            </a:r>
            <a:r>
              <a:rPr lang="en-US" dirty="0"/>
              <a:t>: Expanding access to testing for hepatitis B and C. Improving laboratory diagnostics.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Information and educational activities</a:t>
            </a:r>
            <a:r>
              <a:rPr lang="en-US" dirty="0"/>
              <a:t>: Raising awareness among the population and health workers.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Surveillance and Data Management</a:t>
            </a:r>
            <a:r>
              <a:rPr lang="en-US" dirty="0"/>
              <a:t>: Improving Epidemiological Surveillance Systems.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Treatment and care</a:t>
            </a:r>
            <a:r>
              <a:rPr lang="en-US" dirty="0"/>
              <a:t>: Ensuring access to antiviral therapy. Integrating hepatitis services into primary care.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Resource mobilization and promotion.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30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84533-676F-455F-8021-95C8ACA8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Improving the capacity of laboratories and primary health care facilities to availability access to hepatitis screening, diagnosis and treatment services across Uzbekistan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131AD-5DD5-4553-AF64-7B3BE2BD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897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Expansion of PCR testing in the regions.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Conducting external quality assessment</a:t>
            </a:r>
            <a:r>
              <a:rPr lang="ru-RU" dirty="0"/>
              <a:t> (</a:t>
            </a:r>
            <a:r>
              <a:rPr lang="en-US" dirty="0"/>
              <a:t>EQA) in PCR laboratories.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Development of panels for EQA in PCR laboratories.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Development of training materials and conducting trainings for regional laboratories.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86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28876" y="89050"/>
            <a:ext cx="106857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 </a:t>
            </a:r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Creation of a monitoring system for chronic viral hepatitis B, C and Delta</a:t>
            </a:r>
            <a:r>
              <a:rPr kumimoji="1" lang="ru-RU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 </a:t>
            </a:r>
            <a:r>
              <a:rPr kumimoji="1" lang="ru-RU" altLang="ja-JP" sz="28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(</a:t>
            </a:r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Stage 1</a:t>
            </a:r>
            <a:r>
              <a:rPr kumimoji="1" lang="ru-RU" altLang="ja-JP" sz="2800" b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)</a:t>
            </a:r>
            <a:endParaRPr lang="ja-JP" altLang="en-US" sz="2800" b="1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Скругленный прямоугольник 20">
            <a:extLst>
              <a:ext uri="{FF2B5EF4-FFF2-40B4-BE49-F238E27FC236}">
                <a16:creationId xmlns:a16="http://schemas.microsoft.com/office/drawing/2014/main" id="{E9CFFFE2-9FC3-4DD9-9338-DBE830DBC8C8}"/>
              </a:ext>
            </a:extLst>
          </p:cNvPr>
          <p:cNvSpPr/>
          <p:nvPr/>
        </p:nvSpPr>
        <p:spPr>
          <a:xfrm>
            <a:off x="176148" y="1313051"/>
            <a:ext cx="11880000" cy="203372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400" b="1" dirty="0">
                <a:solidFill>
                  <a:srgbClr val="C00000"/>
                </a:solidFill>
              </a:rPr>
              <a:t>Resolution of the Cabinet of Ministers No. 537</a:t>
            </a:r>
            <a:endParaRPr lang="ru-RU" sz="2400" b="1" dirty="0">
              <a:solidFill>
                <a:srgbClr val="C00000"/>
              </a:solidFill>
            </a:endParaRPr>
          </a:p>
          <a:p>
            <a:pPr lvl="0" algn="just">
              <a:defRPr/>
            </a:pPr>
            <a:r>
              <a:rPr lang="ru-RU" sz="2400" b="1" dirty="0">
                <a:solidFill>
                  <a:srgbClr val="C00000"/>
                </a:solidFill>
              </a:rPr>
              <a:t>2017-2021</a:t>
            </a:r>
          </a:p>
          <a:p>
            <a:pPr lvl="0" algn="just">
              <a:defRPr/>
            </a:pPr>
            <a:r>
              <a:rPr lang="en-US" sz="2400" b="1" dirty="0">
                <a:solidFill>
                  <a:prstClr val="black"/>
                </a:solidFill>
              </a:rPr>
              <a:t>Specialized structures have been created in 13 regions of Uzbekistan. </a:t>
            </a:r>
            <a:endParaRPr lang="ru-RU" sz="24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US" sz="2400" b="1" dirty="0">
                <a:solidFill>
                  <a:prstClr val="black"/>
                </a:solidFill>
              </a:rPr>
              <a:t>Start of antiviral therapy for patients with viral hepatitis C at the state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expense </a:t>
            </a:r>
            <a:r>
              <a:rPr lang="ru-RU" sz="2400" b="1" dirty="0">
                <a:solidFill>
                  <a:prstClr val="black"/>
                </a:solidFill>
              </a:rPr>
              <a:t>(</a:t>
            </a:r>
            <a:r>
              <a:rPr lang="en-US" sz="2400" b="1" dirty="0">
                <a:solidFill>
                  <a:prstClr val="black"/>
                </a:solidFill>
              </a:rPr>
              <a:t>1 million US dollars annually</a:t>
            </a:r>
            <a:r>
              <a:rPr lang="ru-RU" sz="2400" b="1" dirty="0">
                <a:solidFill>
                  <a:prstClr val="black"/>
                </a:solidFill>
              </a:rPr>
              <a:t>).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Скругленный прямоугольник 14">
            <a:extLst>
              <a:ext uri="{FF2B5EF4-FFF2-40B4-BE49-F238E27FC236}">
                <a16:creationId xmlns:a16="http://schemas.microsoft.com/office/drawing/2014/main" id="{FA515945-914C-45FD-B407-0A69D4238BD9}"/>
              </a:ext>
            </a:extLst>
          </p:cNvPr>
          <p:cNvSpPr/>
          <p:nvPr/>
        </p:nvSpPr>
        <p:spPr>
          <a:xfrm>
            <a:off x="176148" y="3713356"/>
            <a:ext cx="11880000" cy="28788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anose="02020603050405020304" pitchFamily="18" charset="0"/>
              </a:rPr>
              <a:t>UHEP 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With the support of CDAF (USA)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2018-2020 </a:t>
            </a:r>
          </a:p>
          <a:p>
            <a:pPr algn="just"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Start of screening of population for viral hepatitis B and C in Tashkent (62,000 people)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2021-2022</a:t>
            </a:r>
          </a:p>
          <a:p>
            <a:pPr algn="just"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Expansion of population screening for viral hepatitis B and C in Tashkent and 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6</a:t>
            </a:r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regions (500,000 people)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kumimoji="0" lang="x-non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328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84533-676F-455F-8021-95C8ACA8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HCV micro-elimination program in high-risk groups </a:t>
            </a:r>
            <a:endParaRPr lang="ru-RU" sz="2800" b="1" dirty="0">
              <a:solidFill>
                <a:srgbClr val="0140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131AD-5DD5-4553-AF64-7B3BE2BD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988185"/>
            <a:ext cx="10515600" cy="46821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Implementation of targeted screening, testing and treatment of HCV and HBV among patients in hemodialysis centers, patients in </a:t>
            </a:r>
            <a:r>
              <a:rPr lang="en-US" dirty="0" err="1"/>
              <a:t>oncohematology</a:t>
            </a:r>
            <a:r>
              <a:rPr lang="en-US" dirty="0"/>
              <a:t> departments.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Development of guidelines for the prevention, screening and management of HBV and HCV in hemodialysis centers and </a:t>
            </a:r>
            <a:r>
              <a:rPr lang="en-US" dirty="0" err="1"/>
              <a:t>oncohematology</a:t>
            </a:r>
            <a:r>
              <a:rPr lang="en-US" dirty="0"/>
              <a:t> departments.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Data collection and monitoring.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Preventive measures.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Training health care workers on new guidelines, screening protocols, and data collection.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891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84533-676F-455F-8021-95C8ACA8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Development of information campaign to improve knowledge about viral hepatitis</a:t>
            </a:r>
            <a:endParaRPr lang="ru-RU" sz="3200" b="1" dirty="0">
              <a:solidFill>
                <a:srgbClr val="0140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131AD-5DD5-4553-AF64-7B3BE2BD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98818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Objective</a:t>
            </a:r>
            <a:r>
              <a:rPr lang="en-US" dirty="0"/>
              <a:t>: to raise public awareness of parenteral viral hepatitis, screening and treatment programs.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Development of educational materials </a:t>
            </a:r>
            <a:r>
              <a:rPr lang="en-US" dirty="0"/>
              <a:t>in Uzbek, Karakalpak and Russian languages.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Implementation of educational initiatives to raise awareness </a:t>
            </a:r>
            <a:r>
              <a:rPr lang="en-US" dirty="0"/>
              <a:t>of viral hepatitis and available treatment methods among the general population.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79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85C8C2-500A-46BE-8E50-35F758360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1"/>
            <a:ext cx="5864772" cy="6858000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:a16="http://schemas.microsoft.com/office/drawing/2014/main" id="{EB723343-84B8-427D-9FB5-EEA80C4A57D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74372" y="2711669"/>
            <a:ext cx="4849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THANK YOU FOR YOUR ATTENTION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42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F83393-2F3A-604F-2B20-D1255282A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3FFD0-90AA-3E7B-B32D-6A9C3405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63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Questions for discussion </a:t>
            </a:r>
            <a:endParaRPr lang="ru-RU" sz="3600" b="1" dirty="0">
              <a:solidFill>
                <a:srgbClr val="01409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36CDA-61DF-5882-D5F5-AA8D38DCB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95" y="1451202"/>
            <a:ext cx="10978606" cy="51203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Is it necessary to perform quantitative determination of the HBV viral load before starting antiviral therapy? Quantitative HBsAg might be enough?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Is it necessary to perform HCV PCR determination after anti-HCV positive screening before antiviral treatment?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Is it possible to achieve best practices the WHO 2030 viral hepatitis elimination targets:</a:t>
            </a:r>
          </a:p>
          <a:p>
            <a:r>
              <a:rPr lang="en-US" dirty="0"/>
              <a:t>Reduce new cases of chronic infection by 90%.</a:t>
            </a:r>
          </a:p>
          <a:p>
            <a:r>
              <a:rPr lang="en-US" dirty="0"/>
              <a:t>Reduce hepatitis-related deaths by 65</a:t>
            </a:r>
            <a:r>
              <a:rPr lang="ru-RU" dirty="0"/>
              <a:t>%</a:t>
            </a:r>
            <a:r>
              <a:rPr lang="en-US" dirty="0"/>
              <a:t>.</a:t>
            </a:r>
          </a:p>
          <a:p>
            <a:r>
              <a:rPr lang="en-US" dirty="0"/>
              <a:t>Treat 80% of all </a:t>
            </a:r>
            <a:r>
              <a:rPr lang="en-US"/>
              <a:t>treatable patients?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персонаж-врач, выражающий сомнение. фокус представляет идею. знак вопроса  для концепции Faq. и здоровья Иллюстрация вектора - иллюстрации  насчитывающей людск, микстура: 319735027">
            <a:extLst>
              <a:ext uri="{FF2B5EF4-FFF2-40B4-BE49-F238E27FC236}">
                <a16:creationId xmlns:a16="http://schemas.microsoft.com/office/drawing/2014/main" id="{D921AEA7-F6B2-CB85-B1F3-FA98D45D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81" y="4371295"/>
            <a:ext cx="2486705" cy="248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2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68165" y="166586"/>
            <a:ext cx="117610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Serological survey for Hepatitis B and Hepatitis C</a:t>
            </a:r>
          </a:p>
          <a:p>
            <a:pPr algn="ctr"/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 in Uz</a:t>
            </a:r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245E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bek</a:t>
            </a:r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istan, 2021</a:t>
            </a:r>
            <a:r>
              <a:rPr kumimoji="1" lang="uz-Cyrl-UZ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 </a:t>
            </a:r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(</a:t>
            </a:r>
            <a:r>
              <a:rPr kumimoji="1" lang="en-US" altLang="ja-JP" sz="2800" b="1" i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with CDC support</a:t>
            </a:r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)</a:t>
            </a:r>
            <a:endParaRPr lang="ja-JP" altLang="en-US" sz="2800" b="1" dirty="0">
              <a:ln w="9525">
                <a:noFill/>
                <a:prstDash val="solid"/>
              </a:ln>
              <a:solidFill>
                <a:srgbClr val="014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703020204020201" charset="-122"/>
              <a:ea typeface="微软雅黑" panose="020B0703020204020201" charset="-122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295FD44-F05F-4992-AD54-6271F16B7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16" y="3224463"/>
            <a:ext cx="5901082" cy="3633537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F183928-545C-474F-B242-B745EF0D0A2F}"/>
              </a:ext>
            </a:extLst>
          </p:cNvPr>
          <p:cNvSpPr txBox="1">
            <a:spLocks/>
          </p:cNvSpPr>
          <p:nvPr/>
        </p:nvSpPr>
        <p:spPr>
          <a:xfrm>
            <a:off x="168165" y="1794566"/>
            <a:ext cx="7968165" cy="5431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It was first population-based study on hepatitis B and C in 7 regions of Uzbekistan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More than 9000 adults and 4000 children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dirty="0"/>
              <a:t>Testing for hepatitis B, C and D viruses provided valuable information, such as: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en-US" dirty="0"/>
              <a:t>Prevalence;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en-US" dirty="0"/>
              <a:t>Epidemiology – age, sex, geographic distribution, risk factors;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en-US" dirty="0"/>
              <a:t>Testing, treatment and vaccination;</a:t>
            </a:r>
            <a:endParaRPr lang="ru-RU" dirty="0"/>
          </a:p>
          <a:p>
            <a:pPr>
              <a:spcBef>
                <a:spcPts val="0"/>
              </a:spcBef>
            </a:pPr>
            <a:r>
              <a:rPr lang="en-US" dirty="0"/>
              <a:t>Population awareness and knowledge</a:t>
            </a:r>
            <a:r>
              <a:rPr lang="ru-RU" dirty="0"/>
              <a:t>.</a:t>
            </a:r>
            <a:endParaRPr lang="ru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1163" y="407218"/>
            <a:ext cx="11761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Prevalence of Hepatitis B, C, D</a:t>
            </a:r>
            <a:endParaRPr lang="ja-JP" altLang="en-US" sz="2800" b="1" dirty="0">
              <a:ln w="9525">
                <a:noFill/>
                <a:prstDash val="solid"/>
              </a:ln>
              <a:solidFill>
                <a:srgbClr val="014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703020204020201" charset="-122"/>
              <a:ea typeface="微软雅黑" panose="020B0703020204020201" charset="-122"/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2A24F413-9F72-4072-AC9F-23B9B6109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229214"/>
              </p:ext>
            </p:extLst>
          </p:nvPr>
        </p:nvGraphicFramePr>
        <p:xfrm>
          <a:off x="0" y="1417638"/>
          <a:ext cx="12105268" cy="4632960"/>
        </p:xfrm>
        <a:graphic>
          <a:graphicData uri="http://schemas.openxmlformats.org/drawingml/2006/table">
            <a:tbl>
              <a:tblPr firstRow="1" bandRow="1"/>
              <a:tblGrid>
                <a:gridCol w="1285111">
                  <a:extLst>
                    <a:ext uri="{9D8B030D-6E8A-4147-A177-3AD203B41FA5}">
                      <a16:colId xmlns:a16="http://schemas.microsoft.com/office/drawing/2014/main" val="489021419"/>
                    </a:ext>
                  </a:extLst>
                </a:gridCol>
                <a:gridCol w="3496024">
                  <a:extLst>
                    <a:ext uri="{9D8B030D-6E8A-4147-A177-3AD203B41FA5}">
                      <a16:colId xmlns:a16="http://schemas.microsoft.com/office/drawing/2014/main" val="1286939085"/>
                    </a:ext>
                  </a:extLst>
                </a:gridCol>
                <a:gridCol w="2436292">
                  <a:extLst>
                    <a:ext uri="{9D8B030D-6E8A-4147-A177-3AD203B41FA5}">
                      <a16:colId xmlns:a16="http://schemas.microsoft.com/office/drawing/2014/main" val="1726097384"/>
                    </a:ext>
                  </a:extLst>
                </a:gridCol>
                <a:gridCol w="2528232">
                  <a:extLst>
                    <a:ext uri="{9D8B030D-6E8A-4147-A177-3AD203B41FA5}">
                      <a16:colId xmlns:a16="http://schemas.microsoft.com/office/drawing/2014/main" val="2602495696"/>
                    </a:ext>
                  </a:extLst>
                </a:gridCol>
                <a:gridCol w="2359609">
                  <a:extLst>
                    <a:ext uri="{9D8B030D-6E8A-4147-A177-3AD203B41FA5}">
                      <a16:colId xmlns:a16="http://schemas.microsoft.com/office/drawing/2014/main" val="371408845"/>
                    </a:ext>
                  </a:extLst>
                </a:gridCol>
              </a:tblGrid>
              <a:tr h="847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Hepatitis</a:t>
                      </a:r>
                      <a:endParaRPr lang="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Markers</a:t>
                      </a:r>
                      <a:endParaRPr lang="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Overall (≥5 years), 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% (95% CI)</a:t>
                      </a:r>
                      <a:endParaRPr lang="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+mn-lt"/>
                        </a:rPr>
                        <a:t>Adults (≥18 years), % (95% CI)</a:t>
                      </a:r>
                      <a:endParaRPr lang="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Children (5-17 years), % (95% CI)</a:t>
                      </a:r>
                      <a:endParaRPr lang="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81570"/>
                  </a:ext>
                </a:extLst>
              </a:tr>
              <a:tr h="484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 В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anti</a:t>
                      </a:r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-HBc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34,5 (32,2-36,8)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44,1 (41,6-46,6)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7.1 (4.4-9.8)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237586"/>
                  </a:ext>
                </a:extLst>
              </a:tr>
              <a:tr h="484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HBsAg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" sz="2400" b="1" dirty="0">
                          <a:solidFill>
                            <a:srgbClr val="C00000"/>
                          </a:solidFill>
                          <a:latin typeface="+mn-lt"/>
                        </a:rPr>
                        <a:t>4.1 (3.2-5.0)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" sz="2400" b="1" dirty="0">
                          <a:solidFill>
                            <a:srgbClr val="C00000"/>
                          </a:solidFill>
                          <a:latin typeface="+mn-lt"/>
                        </a:rPr>
                        <a:t>5.4 (4.2-6.5)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" sz="2400" b="1" dirty="0">
                          <a:solidFill>
                            <a:srgbClr val="C00000"/>
                          </a:solidFill>
                          <a:latin typeface="+mn-lt"/>
                        </a:rPr>
                        <a:t>0,4 (0,1-0,7)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81425"/>
                  </a:ext>
                </a:extLst>
              </a:tr>
              <a:tr h="484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С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anti</a:t>
                      </a:r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-HCV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3,4 (2,9 </a:t>
                      </a:r>
                      <a:r>
                        <a:rPr lang="ru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3,9)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 (3,6–5,0)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 (0,4–1,3)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98406"/>
                  </a:ext>
                </a:extLst>
              </a:tr>
              <a:tr h="484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RNA</a:t>
                      </a:r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HCV</a:t>
                      </a:r>
                      <a:endParaRPr lang="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1,5 (1,2 </a:t>
                      </a:r>
                      <a:r>
                        <a:rPr lang="ru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1,9)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1,9 (1,5–2,3)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0,4 (0,1–0,8)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92305"/>
                  </a:ext>
                </a:extLst>
              </a:tr>
              <a:tr h="484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  <a:endParaRPr lang="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anti</a:t>
                      </a:r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-HDV (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among</a:t>
                      </a:r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 HBsAg+)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16,0 (8,9-23,0)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15,8 (8,6–23,0)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22,4 (0,0–51,7)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5408"/>
                  </a:ext>
                </a:extLst>
              </a:tr>
              <a:tr h="847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RNA</a:t>
                      </a:r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 HDV (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among</a:t>
                      </a:r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anti</a:t>
                      </a:r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-HDV+)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74,8 (60,5-89,2)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73,9 (58,9-88,9)​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100.0 (-)​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68078"/>
                  </a:ext>
                </a:extLst>
              </a:tr>
              <a:tr h="484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RNA</a:t>
                      </a:r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 HDV (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</a:rPr>
                        <a:t>among</a:t>
                      </a:r>
                      <a:r>
                        <a:rPr lang="ru" sz="2400" dirty="0">
                          <a:solidFill>
                            <a:schemeClr val="tx1"/>
                          </a:solidFill>
                          <a:latin typeface="+mn-lt"/>
                        </a:rPr>
                        <a:t> HBsAg+)</a:t>
                      </a:r>
                    </a:p>
                  </a:txBody>
                  <a:tcPr marL="60960" marR="36576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11,9 (5,6-18,3)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11,7 (5,2 </a:t>
                      </a:r>
                      <a:r>
                        <a:rPr lang="ru" sz="24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18,1)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ase"/>
                      <a:r>
                        <a:rPr lang="ru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22,4 (0,0 </a:t>
                      </a:r>
                      <a:r>
                        <a:rPr lang="ru" sz="24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51,7)</a:t>
                      </a:r>
                    </a:p>
                  </a:txBody>
                  <a:tcPr marL="60960" marR="36576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694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2111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09A2E-F58B-4B7E-BED3-3753038F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0"/>
            <a:ext cx="11574966" cy="110272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Awareness and Knowledge of Hepatitis</a:t>
            </a:r>
            <a:endParaRPr lang="ru-RU" sz="2800" b="1" dirty="0">
              <a:solidFill>
                <a:srgbClr val="01409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72C09-CD37-4E25-A5CA-DE7BB0E2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1251284"/>
            <a:ext cx="11574966" cy="5606716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Only about </a:t>
            </a:r>
            <a:r>
              <a:rPr lang="en-US" b="1" dirty="0"/>
              <a:t>half responders had heard of hepatitis B or hepatitis C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More respondents had heard of viral hepatitis B (55%) than of viral hepatitis C (41%).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Knowledge of transmission routes and prevention of viral hepatitis:</a:t>
            </a:r>
          </a:p>
          <a:p>
            <a:pPr algn="just"/>
            <a:r>
              <a:rPr lang="en-US" dirty="0"/>
              <a:t>On average, participants answered about </a:t>
            </a:r>
            <a:r>
              <a:rPr lang="en-US" b="1" dirty="0"/>
              <a:t>half of the questions correctly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~50% knew about transmission through blood, through the use of shared needles/syringes, etc.</a:t>
            </a:r>
          </a:p>
          <a:p>
            <a:pPr algn="just"/>
            <a:r>
              <a:rPr lang="en-US" dirty="0"/>
              <a:t>~50% indicated avoiding unsterile medical equipment and sharing needles/syringes, as well as vaccination against hepatitis B as ways to prevention, 22% believe that hepatitis C can be prevented with a vaccine.</a:t>
            </a:r>
            <a:endParaRPr lang="ru-RU" dirty="0"/>
          </a:p>
          <a:p>
            <a:pPr algn="just"/>
            <a:r>
              <a:rPr lang="en-US" b="1" dirty="0"/>
              <a:t>Very few knew about sexual transmission and mother-to-child transmission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285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09A2E-F58B-4B7E-BED3-3753038F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365125"/>
            <a:ext cx="11574966" cy="139255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14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Hepatitis Awareness and Knowledge</a:t>
            </a:r>
            <a:endParaRPr lang="ru-RU" sz="2800" b="1" dirty="0">
              <a:solidFill>
                <a:srgbClr val="01409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72C09-CD37-4E25-A5CA-DE7BB0E2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2153653"/>
            <a:ext cx="11574966" cy="451396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Overall, awareness and knowledge about viral hepatitis is low, with some mistaken beliefs.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Low awareness of viral hepatitis B</a:t>
            </a:r>
            <a:r>
              <a:rPr lang="ru-RU" dirty="0"/>
              <a:t> </a:t>
            </a:r>
            <a:r>
              <a:rPr lang="en-US" dirty="0"/>
              <a:t>and C leads to low knowledge and, as a result, low coverage of viral hepatitis testing, treatment and adult vaccination, as well as suboptimal behavioral practices.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Improving the implementation of information and educational activities in the national viral hepatitis plan can be suggested.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4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09A2E-F58B-4B7E-BED3-3753038F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365125"/>
            <a:ext cx="11574966" cy="139629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31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4-year program for screening of hepatitis B and C,</a:t>
            </a:r>
            <a:br>
              <a:rPr kumimoji="1" lang="ru-RU" altLang="ja-JP" sz="31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</a:br>
            <a:r>
              <a:rPr kumimoji="1" lang="en-US" altLang="ja-JP" sz="31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 treatment of viral hepatitis C</a:t>
            </a:r>
            <a:r>
              <a:rPr kumimoji="1" lang="ru-RU" altLang="ja-JP" sz="31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 </a:t>
            </a:r>
            <a:r>
              <a:rPr kumimoji="1" lang="ru-RU" altLang="ja-JP" sz="3100" b="1" dirty="0">
                <a:ln w="95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(</a:t>
            </a:r>
            <a:r>
              <a:rPr kumimoji="1" lang="en-US" altLang="ja-JP" sz="3100" b="1" dirty="0">
                <a:ln w="95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Stage</a:t>
            </a:r>
            <a:r>
              <a:rPr kumimoji="1" lang="ru-RU" altLang="ja-JP" sz="3100" b="1" dirty="0">
                <a:ln w="95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 2) </a:t>
            </a:r>
            <a:br>
              <a:rPr kumimoji="1" lang="ru-RU" altLang="ja-JP" sz="32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</a:br>
            <a:r>
              <a:rPr kumimoji="1" lang="en-US" altLang="ja-JP" sz="2700" b="1" i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by </a:t>
            </a:r>
            <a:r>
              <a:rPr lang="en-US" sz="27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Resolution of the President </a:t>
            </a:r>
            <a:br>
              <a:rPr lang="ru-RU" sz="27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</a:br>
            <a:r>
              <a:rPr lang="en-US" sz="27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of the Republic of Uzbekistan No. 243, 2022</a:t>
            </a:r>
            <a:br>
              <a:rPr lang="ru-RU" sz="2700" b="1" i="1" dirty="0">
                <a:solidFill>
                  <a:srgbClr val="C00000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endParaRPr lang="ru-RU" sz="2700" i="1" dirty="0"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72C09-CD37-4E25-A5CA-DE7BB0E2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1"/>
            <a:ext cx="10515600" cy="483881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Increasing screening for viral hepatitis B and C in all regions of the country.</a:t>
            </a:r>
          </a:p>
          <a:p>
            <a:pPr algn="just"/>
            <a:r>
              <a:rPr lang="en-US" dirty="0"/>
              <a:t>Covered by vaccination of health workers against hepatitis B.</a:t>
            </a:r>
          </a:p>
          <a:p>
            <a:pPr algn="just"/>
            <a:r>
              <a:rPr lang="en-US" dirty="0"/>
              <a:t>Free treatment of patients with viral hepatitis C.</a:t>
            </a:r>
          </a:p>
          <a:p>
            <a:pPr algn="just"/>
            <a:r>
              <a:rPr lang="en-US" dirty="0"/>
              <a:t>Creation and maintenance of a single electronic registry of chronic viral liver diseases.</a:t>
            </a:r>
          </a:p>
          <a:p>
            <a:pPr algn="just"/>
            <a:r>
              <a:rPr lang="en-US" dirty="0"/>
              <a:t>Improving control over the safety, quality and effectiveness of vaccines, test kits and antiviral drugs.</a:t>
            </a:r>
          </a:p>
          <a:p>
            <a:pPr algn="just"/>
            <a:r>
              <a:rPr lang="en-US" dirty="0"/>
              <a:t>Conducting scientific research on the problems of viral infections.</a:t>
            </a:r>
          </a:p>
          <a:p>
            <a:pPr algn="just"/>
            <a:r>
              <a:rPr lang="en-US" dirty="0"/>
              <a:t>Organization of widespread explanatory and informational work among the population on measures to prevent viral hepatitis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92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E1EC5794-4C65-4460-9D01-C6AFBA6BF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E7E6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362664" y="0"/>
            <a:ext cx="6795656" cy="636015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6684" y="354894"/>
            <a:ext cx="11974542" cy="9993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Maintaining high levels of childhood vaccination </a:t>
            </a:r>
            <a:r>
              <a:rPr kumimoji="1" lang="ru-RU" altLang="ja-JP" sz="2800" b="1" dirty="0">
                <a:ln w="9525">
                  <a:noFill/>
                  <a:prstDash val="solid"/>
                </a:ln>
                <a:solidFill>
                  <a:srgbClr val="014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703020204020201" charset="-122"/>
                <a:ea typeface="微软雅黑" panose="020B0703020204020201" charset="-122"/>
              </a:rPr>
              <a:t>(94-96%)</a:t>
            </a:r>
            <a:endParaRPr lang="ja-JP" altLang="en-US" sz="2800" b="1" dirty="0">
              <a:ln w="9525">
                <a:noFill/>
                <a:prstDash val="solid"/>
              </a:ln>
              <a:solidFill>
                <a:srgbClr val="014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703020204020201" charset="-122"/>
              <a:ea typeface="微软雅黑" panose="020B0703020204020201" charset="-122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87DC540-02E3-42C0-A715-E9AB4F386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67679"/>
              </p:ext>
            </p:extLst>
          </p:nvPr>
        </p:nvGraphicFramePr>
        <p:xfrm>
          <a:off x="183682" y="1354250"/>
          <a:ext cx="5912318" cy="637237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844289">
                  <a:extLst>
                    <a:ext uri="{9D8B030D-6E8A-4147-A177-3AD203B41FA5}">
                      <a16:colId xmlns:a16="http://schemas.microsoft.com/office/drawing/2014/main" val="538154062"/>
                    </a:ext>
                  </a:extLst>
                </a:gridCol>
                <a:gridCol w="1670035">
                  <a:extLst>
                    <a:ext uri="{9D8B030D-6E8A-4147-A177-3AD203B41FA5}">
                      <a16:colId xmlns:a16="http://schemas.microsoft.com/office/drawing/2014/main" val="1124209069"/>
                    </a:ext>
                  </a:extLst>
                </a:gridCol>
                <a:gridCol w="1566446">
                  <a:extLst>
                    <a:ext uri="{9D8B030D-6E8A-4147-A177-3AD203B41FA5}">
                      <a16:colId xmlns:a16="http://schemas.microsoft.com/office/drawing/2014/main" val="1247398810"/>
                    </a:ext>
                  </a:extLst>
                </a:gridCol>
                <a:gridCol w="831548">
                  <a:extLst>
                    <a:ext uri="{9D8B030D-6E8A-4147-A177-3AD203B41FA5}">
                      <a16:colId xmlns:a16="http://schemas.microsoft.com/office/drawing/2014/main" val="3449439337"/>
                    </a:ext>
                  </a:extLst>
                </a:gridCol>
              </a:tblGrid>
              <a:tr h="7002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Type of vaccine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Plan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Number of vaccinations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470792"/>
                  </a:ext>
                </a:extLst>
              </a:tr>
              <a:tr h="7002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HBV</a:t>
                      </a:r>
                      <a:endParaRPr lang="ru-RU" sz="2400" b="1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926001</a:t>
                      </a:r>
                    </a:p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921875</a:t>
                      </a:r>
                    </a:p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99,6</a:t>
                      </a:r>
                    </a:p>
                    <a:p>
                      <a:pPr algn="ctr" fontAlgn="b"/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8100836"/>
                  </a:ext>
                </a:extLst>
              </a:tr>
              <a:tr h="7002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dirty="0">
                          <a:latin typeface="+mn-lt"/>
                        </a:rPr>
                        <a:t>BCG</a:t>
                      </a:r>
                      <a:endParaRPr lang="ru-RU" sz="2400" b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925423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920816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99,5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4030765"/>
                  </a:ext>
                </a:extLst>
              </a:tr>
              <a:tr h="7002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dirty="0">
                          <a:latin typeface="+mn-lt"/>
                        </a:rPr>
                        <a:t>OPV</a:t>
                      </a:r>
                      <a:endParaRPr lang="ru-RU" sz="2400" b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3914927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3783702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96,6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767461"/>
                  </a:ext>
                </a:extLst>
              </a:tr>
              <a:tr h="7002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dirty="0">
                          <a:latin typeface="+mn-lt"/>
                        </a:rPr>
                        <a:t>Rotavirus</a:t>
                      </a:r>
                      <a:endParaRPr lang="ru-RU" sz="2400" b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2666952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2644008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99,1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3100848"/>
                  </a:ext>
                </a:extLst>
              </a:tr>
              <a:tr h="3554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Pentavalent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2491649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2399326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96,3</a:t>
                      </a:r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9427997"/>
                  </a:ext>
                </a:extLst>
              </a:tr>
              <a:tr h="35549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5402595"/>
                  </a:ext>
                </a:extLst>
              </a:tr>
              <a:tr h="35549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312008"/>
                  </a:ext>
                </a:extLst>
              </a:tr>
              <a:tr h="32101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162277"/>
                  </a:ext>
                </a:extLst>
              </a:tr>
              <a:tr h="321018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027120"/>
                  </a:ext>
                </a:extLst>
              </a:tr>
              <a:tr h="28654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472999"/>
                  </a:ext>
                </a:extLst>
              </a:tr>
              <a:tr h="28654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584833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E6C85C9-91DB-4ECC-A677-97CCD1715DAC}"/>
              </a:ext>
            </a:extLst>
          </p:cNvPr>
          <p:cNvCxnSpPr/>
          <p:nvPr/>
        </p:nvCxnSpPr>
        <p:spPr>
          <a:xfrm flipH="1">
            <a:off x="904875" y="6783032"/>
            <a:ext cx="3132000" cy="0"/>
          </a:xfrm>
          <a:prstGeom prst="line">
            <a:avLst/>
          </a:prstGeom>
          <a:ln w="12700">
            <a:solidFill>
              <a:srgbClr val="B2B2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D3961CFF-A2FE-4548-9DBD-19B4DDEAF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35096"/>
              </p:ext>
            </p:extLst>
          </p:nvPr>
        </p:nvGraphicFramePr>
        <p:xfrm>
          <a:off x="6263955" y="1354250"/>
          <a:ext cx="5860668" cy="497938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39696">
                  <a:extLst>
                    <a:ext uri="{9D8B030D-6E8A-4147-A177-3AD203B41FA5}">
                      <a16:colId xmlns:a16="http://schemas.microsoft.com/office/drawing/2014/main" val="538154062"/>
                    </a:ext>
                  </a:extLst>
                </a:gridCol>
                <a:gridCol w="1554344">
                  <a:extLst>
                    <a:ext uri="{9D8B030D-6E8A-4147-A177-3AD203B41FA5}">
                      <a16:colId xmlns:a16="http://schemas.microsoft.com/office/drawing/2014/main" val="1124209069"/>
                    </a:ext>
                  </a:extLst>
                </a:gridCol>
                <a:gridCol w="1614739">
                  <a:extLst>
                    <a:ext uri="{9D8B030D-6E8A-4147-A177-3AD203B41FA5}">
                      <a16:colId xmlns:a16="http://schemas.microsoft.com/office/drawing/2014/main" val="1247398810"/>
                    </a:ext>
                  </a:extLst>
                </a:gridCol>
                <a:gridCol w="751889">
                  <a:extLst>
                    <a:ext uri="{9D8B030D-6E8A-4147-A177-3AD203B41FA5}">
                      <a16:colId xmlns:a16="http://schemas.microsoft.com/office/drawing/2014/main" val="3449439337"/>
                    </a:ext>
                  </a:extLst>
                </a:gridCol>
              </a:tblGrid>
              <a:tr h="83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Number of vaccinations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Plan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Number of vaccinations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470792"/>
                  </a:ext>
                </a:extLst>
              </a:tr>
              <a:tr h="757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Pneumococcus</a:t>
                      </a:r>
                      <a:endParaRPr lang="ru-RU" sz="2400" b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2549913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2486868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97,5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5402595"/>
                  </a:ext>
                </a:extLst>
              </a:tr>
              <a:tr h="654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MMR</a:t>
                      </a:r>
                      <a:endParaRPr lang="ru-RU" sz="2400" b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1606254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1593743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99,2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312008"/>
                  </a:ext>
                </a:extLst>
              </a:tr>
              <a:tr h="61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TDaP</a:t>
                      </a:r>
                      <a:r>
                        <a:rPr lang="en-US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2400" b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871267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857571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98,4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162277"/>
                  </a:ext>
                </a:extLst>
              </a:tr>
              <a:tr h="587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IPV</a:t>
                      </a:r>
                      <a:endParaRPr lang="ru-RU" sz="2400" b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1700377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1683350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99,0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027120"/>
                  </a:ext>
                </a:extLst>
              </a:tr>
              <a:tr h="5778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DT</a:t>
                      </a:r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-М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1261512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1252987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99,3</a:t>
                      </a:r>
                    </a:p>
                    <a:p>
                      <a:pPr algn="ctr" fontAlgn="b"/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472999"/>
                  </a:ext>
                </a:extLst>
              </a:tr>
              <a:tr h="424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HPV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743922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740608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99,6</a:t>
                      </a:r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584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1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D2384EF-3F03-4972-854B-8548C9600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56184"/>
              </p:ext>
            </p:extLst>
          </p:nvPr>
        </p:nvGraphicFramePr>
        <p:xfrm>
          <a:off x="0" y="0"/>
          <a:ext cx="12191999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591">
                  <a:extLst>
                    <a:ext uri="{9D8B030D-6E8A-4147-A177-3AD203B41FA5}">
                      <a16:colId xmlns:a16="http://schemas.microsoft.com/office/drawing/2014/main" val="854680915"/>
                    </a:ext>
                  </a:extLst>
                </a:gridCol>
                <a:gridCol w="2740545">
                  <a:extLst>
                    <a:ext uri="{9D8B030D-6E8A-4147-A177-3AD203B41FA5}">
                      <a16:colId xmlns:a16="http://schemas.microsoft.com/office/drawing/2014/main" val="3005900364"/>
                    </a:ext>
                  </a:extLst>
                </a:gridCol>
                <a:gridCol w="3345747">
                  <a:extLst>
                    <a:ext uri="{9D8B030D-6E8A-4147-A177-3AD203B41FA5}">
                      <a16:colId xmlns:a16="http://schemas.microsoft.com/office/drawing/2014/main" val="1016957334"/>
                    </a:ext>
                  </a:extLst>
                </a:gridCol>
                <a:gridCol w="2065116">
                  <a:extLst>
                    <a:ext uri="{9D8B030D-6E8A-4147-A177-3AD203B41FA5}">
                      <a16:colId xmlns:a16="http://schemas.microsoft.com/office/drawing/2014/main" val="390859423"/>
                    </a:ext>
                  </a:extLst>
                </a:gridCol>
              </a:tblGrid>
              <a:tr h="883941"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Regions</a:t>
                      </a:r>
                      <a:endParaRPr lang="ru-RU" sz="20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Rapid test for HBsAg</a:t>
                      </a:r>
                    </a:p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(2023-05.2025)</a:t>
                      </a:r>
                      <a:endParaRPr lang="ru-RU" sz="20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HBsAg positive</a:t>
                      </a:r>
                    </a:p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(2023-05.2025)</a:t>
                      </a:r>
                      <a:endParaRPr lang="ru-RU" sz="20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6292126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Republic of </a:t>
                      </a: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Karakalpakstan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110 089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2 111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5221183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Andijan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154 509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5 644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6542788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Bukhara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97 506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4 319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8583233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Jizzakh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82 976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2 018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0133762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Kashkadarya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76 363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2 767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2124143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Navoi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78 070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1 667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974762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Namangan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112 996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4 093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475500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Samarkand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101 973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2 840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5109596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Syrdarya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68 939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1 545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8409841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Surkhandarya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129 952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3 124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8139480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Tashkent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101 254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2 723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9796818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Fergana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145 145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3 988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3480700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Khorezm</a:t>
                      </a: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region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108 055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2 394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249909"/>
                  </a:ext>
                </a:extLst>
              </a:tr>
              <a:tr h="392011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Tashkent city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180 965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3 516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0969673"/>
                  </a:ext>
                </a:extLst>
              </a:tr>
              <a:tr h="485907">
                <a:tc>
                  <a:txBody>
                    <a:bodyPr/>
                    <a:lstStyle/>
                    <a:p>
                      <a:pPr marL="63500" marR="63500" algn="l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24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1 548 792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42 749</a:t>
                      </a:r>
                      <a:endParaRPr lang="ru-RU" sz="240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2400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170524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14834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9962</TotalTime>
  <Words>2012</Words>
  <Application>Microsoft Office PowerPoint</Application>
  <PresentationFormat>Широкоэкранный</PresentationFormat>
  <Paragraphs>419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Microsoft YaHei</vt:lpstr>
      <vt:lpstr>Microsoft YaHei</vt:lpstr>
      <vt:lpstr>SimSun</vt:lpstr>
      <vt:lpstr>Arial</vt:lpstr>
      <vt:lpstr>Calibri</vt:lpstr>
      <vt:lpstr>Calibri Light</vt:lpstr>
      <vt:lpstr>Times New Roman</vt:lpstr>
      <vt:lpstr>Wingdings</vt:lpstr>
      <vt:lpstr>Тема Office</vt:lpstr>
      <vt:lpstr>Achieved results  in screening and treatment  of hepatitis B and C  in Uzbekistan</vt:lpstr>
      <vt:lpstr>Презентация PowerPoint</vt:lpstr>
      <vt:lpstr>Презентация PowerPoint</vt:lpstr>
      <vt:lpstr>Презентация PowerPoint</vt:lpstr>
      <vt:lpstr>Awareness and Knowledge of Hepatitis</vt:lpstr>
      <vt:lpstr>Hepatitis Awareness and Knowledge</vt:lpstr>
      <vt:lpstr>4-year program for screening of hepatitis B and C,  treatment of viral hepatitis C (Stage 2)  by Resolution of the President  of the Republic of Uzbekistan No. 243, 2022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Patients with DAA failure in HCV  (Institute of Virology, 2016–2025)</vt:lpstr>
      <vt:lpstr>Development and implementation of a 5-year program for screening HBsAg (+anti-HDV) and anti-HCV  of the population of Uzbekistan (18+)  and elimination of viral hepatitis C (Stage 3)</vt:lpstr>
      <vt:lpstr>Developmend support of the initiative to eliminate viral hepatitis in Uzbekistan  (Project of the Institute of Virology and CDC, 2025)</vt:lpstr>
      <vt:lpstr>Development of a 5-year National Strategy for the Elimination of Viral Hepatitis for 2026-2030  (by WHO recommendations)</vt:lpstr>
      <vt:lpstr>Improving the capacity of laboratories and primary health care facilities to availability access to hepatitis screening, diagnosis and treatment services across Uzbekistan</vt:lpstr>
      <vt:lpstr>HCV micro-elimination program in high-risk groups </vt:lpstr>
      <vt:lpstr>Development of information campaign to improve knowledge about viral hepatitis</vt:lpstr>
      <vt:lpstr>Презентация PowerPoint</vt:lpstr>
      <vt:lpstr>Questions for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Krestina</dc:creator>
  <cp:lastModifiedBy>work</cp:lastModifiedBy>
  <cp:revision>79</cp:revision>
  <dcterms:created xsi:type="dcterms:W3CDTF">2025-03-05T09:14:07Z</dcterms:created>
  <dcterms:modified xsi:type="dcterms:W3CDTF">2025-06-03T08:45:17Z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924350E5023E3034DF15C8677ACC271C_43</vt:lpwstr>
  </property>
</Properties>
</file>