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351" r:id="rId3"/>
    <p:sldId id="337" r:id="rId4"/>
    <p:sldId id="354" r:id="rId5"/>
    <p:sldId id="353" r:id="rId6"/>
    <p:sldId id="335" r:id="rId7"/>
    <p:sldId id="343" r:id="rId8"/>
    <p:sldId id="362" r:id="rId9"/>
    <p:sldId id="360" r:id="rId10"/>
    <p:sldId id="361" r:id="rId11"/>
    <p:sldId id="315" r:id="rId12"/>
    <p:sldId id="336" r:id="rId13"/>
    <p:sldId id="329" r:id="rId14"/>
    <p:sldId id="316" r:id="rId15"/>
    <p:sldId id="355" r:id="rId16"/>
    <p:sldId id="313" r:id="rId17"/>
    <p:sldId id="359" r:id="rId18"/>
    <p:sldId id="325" r:id="rId19"/>
    <p:sldId id="356" r:id="rId20"/>
    <p:sldId id="363" r:id="rId21"/>
    <p:sldId id="357" r:id="rId22"/>
    <p:sldId id="318" r:id="rId23"/>
    <p:sldId id="331" r:id="rId24"/>
    <p:sldId id="328" r:id="rId25"/>
    <p:sldId id="327" r:id="rId26"/>
    <p:sldId id="332" r:id="rId27"/>
    <p:sldId id="334" r:id="rId28"/>
    <p:sldId id="365" r:id="rId29"/>
    <p:sldId id="358" r:id="rId30"/>
    <p:sldId id="341" r:id="rId31"/>
    <p:sldId id="339" r:id="rId32"/>
    <p:sldId id="364" r:id="rId33"/>
    <p:sldId id="347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88889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6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F3C72-A3B8-4966-B1D6-CE81B1DA81AA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040B-5101-4858-A41F-0728E078C7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E6557-2F1A-4BFF-A0B9-FA29F940921C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040B-5101-4858-A41F-0728E078C76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ccination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040B-5101-4858-A41F-0728E078C76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040B-5101-4858-A41F-0728E078C763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040B-5101-4858-A41F-0728E078C763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study of 26,001 adult patients comparing the change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HBsAg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-positivity rate in 20-year period found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HBsAg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positivity in 1995-2002, 2003-2009, and 2010-2015 was 5.3% to 4.8% and 3.1%, respectively.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results of this study showed that National Hepatitis Program achieved a reduction in incidence of HBV infection.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040B-5101-4858-A41F-0728E078C763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Hepatitis B virus (HBV) is the most common cause of</a:t>
            </a:r>
            <a:r>
              <a:rPr lang="tr-TR" dirty="0" smtClean="0"/>
              <a:t> </a:t>
            </a:r>
            <a:r>
              <a:rPr lang="en-US" dirty="0" smtClean="0"/>
              <a:t>acute hepatitis virus infection and is estimated to account</a:t>
            </a:r>
            <a:r>
              <a:rPr lang="tr-TR" dirty="0" smtClean="0"/>
              <a:t> </a:t>
            </a:r>
            <a:r>
              <a:rPr lang="en-US" dirty="0" smtClean="0"/>
              <a:t>for about a third of clinically apparent cases of acute hepatitis</a:t>
            </a:r>
            <a:endParaRPr lang="tr-TR" dirty="0" smtClean="0"/>
          </a:p>
          <a:p>
            <a:r>
              <a:rPr lang="en-US" dirty="0" smtClean="0"/>
              <a:t>The incidence has declined over the last </a:t>
            </a:r>
            <a:r>
              <a:rPr lang="tr-TR" dirty="0" err="1" smtClean="0"/>
              <a:t>three</a:t>
            </a:r>
            <a:r>
              <a:rPr lang="en-US" dirty="0" smtClean="0"/>
              <a:t> decades</a:t>
            </a:r>
            <a:r>
              <a:rPr lang="tr-TR" dirty="0" smtClean="0"/>
              <a:t> </a:t>
            </a:r>
            <a:r>
              <a:rPr lang="en-US" dirty="0" smtClean="0"/>
              <a:t>probably as a result of widespread vaccine use in</a:t>
            </a:r>
            <a:r>
              <a:rPr lang="tr-TR" dirty="0" smtClean="0"/>
              <a:t> </a:t>
            </a:r>
            <a:r>
              <a:rPr lang="en-US" dirty="0" smtClean="0"/>
              <a:t>high-risk groups and reduction in high-risk behavior</a:t>
            </a:r>
            <a:endParaRPr lang="tr-TR" dirty="0" smtClean="0"/>
          </a:p>
          <a:p>
            <a:r>
              <a:rPr lang="tr-TR" dirty="0" err="1" smtClean="0"/>
              <a:t>Age</a:t>
            </a:r>
            <a:r>
              <a:rPr lang="tr-TR" dirty="0" smtClean="0"/>
              <a:t>-</a:t>
            </a:r>
            <a:r>
              <a:rPr lang="tr-TR" dirty="0" err="1" smtClean="0"/>
              <a:t>adjusted</a:t>
            </a:r>
            <a:r>
              <a:rPr lang="tr-TR" dirty="0" smtClean="0"/>
              <a:t> </a:t>
            </a:r>
            <a:r>
              <a:rPr lang="tr-TR" dirty="0" err="1" smtClean="0"/>
              <a:t>mortality</a:t>
            </a:r>
            <a:r>
              <a:rPr lang="tr-TR" dirty="0" smtClean="0"/>
              <a:t> </a:t>
            </a:r>
            <a:r>
              <a:rPr lang="en-US" dirty="0" smtClean="0"/>
              <a:t>and the number of patients requiring liver transplant for</a:t>
            </a:r>
            <a:r>
              <a:rPr lang="tr-TR" dirty="0" smtClean="0"/>
              <a:t> </a:t>
            </a:r>
            <a:r>
              <a:rPr lang="en-US" dirty="0" smtClean="0"/>
              <a:t>advanced hepatitis B are declining, which are likely attributable</a:t>
            </a:r>
            <a:r>
              <a:rPr lang="tr-TR" dirty="0" smtClean="0"/>
              <a:t> </a:t>
            </a:r>
            <a:r>
              <a:rPr lang="en-US" dirty="0" smtClean="0"/>
              <a:t>to the availability and effectiveness of antiviral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A2F0B-AE51-430D-9074-C09B89CD4089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040B-5101-4858-A41F-0728E078C763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BD06-44D1-4E30-8597-B5893C6C4445}" type="datetimeFigureOut">
              <a:rPr lang="tr-TR" smtClean="0"/>
              <a:pPr/>
              <a:t>26.5.2025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EED4-8B04-4014-81BB-52957F74903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syahastane.saglik.gov.tr/Eklenti/62428,viral-hematit-onlemepdf.pdf?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hep.org/data-profiles/countries/turke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428596" y="2396818"/>
            <a:ext cx="8501090" cy="1175058"/>
          </a:xfrm>
          <a:prstGeom prst="roundRect">
            <a:avLst>
              <a:gd name="adj" fmla="val 2754"/>
            </a:avLst>
          </a:prstGeom>
          <a:solidFill>
            <a:srgbClr val="FAE2E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00034" y="2491820"/>
            <a:ext cx="8358246" cy="86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tr-TR" sz="3600" b="1" dirty="0" smtClean="0"/>
          </a:p>
          <a:p>
            <a:pPr algn="ctr">
              <a:lnSpc>
                <a:spcPct val="150000"/>
              </a:lnSpc>
            </a:pPr>
            <a:endParaRPr lang="tr-TR" sz="3600" b="1" dirty="0" smtClean="0"/>
          </a:p>
          <a:p>
            <a:pPr algn="ctr">
              <a:lnSpc>
                <a:spcPct val="150000"/>
              </a:lnSpc>
            </a:pPr>
            <a:r>
              <a:rPr lang="tr-TR" sz="3600" b="1" dirty="0" err="1" smtClean="0"/>
              <a:t>Hepatitis</a:t>
            </a:r>
            <a:r>
              <a:rPr lang="tr-TR" sz="3600" b="1" dirty="0" smtClean="0"/>
              <a:t> </a:t>
            </a:r>
            <a:r>
              <a:rPr lang="tr-TR" sz="3600" b="1" dirty="0" smtClean="0"/>
              <a:t>B </a:t>
            </a:r>
            <a:r>
              <a:rPr lang="tr-TR" sz="3600" b="1" dirty="0" err="1" smtClean="0"/>
              <a:t>Elimination</a:t>
            </a:r>
            <a:r>
              <a:rPr lang="tr-TR" sz="3600" b="1" dirty="0" smtClean="0"/>
              <a:t> Program in </a:t>
            </a:r>
            <a:r>
              <a:rPr lang="tr-TR" sz="3600" b="1" dirty="0" smtClean="0"/>
              <a:t>Türkiye</a:t>
            </a:r>
            <a:r>
              <a:rPr lang="tr-TR" sz="3600" b="1" dirty="0" smtClean="0"/>
              <a:t>	</a:t>
            </a:r>
          </a:p>
          <a:p>
            <a:pPr algn="ctr">
              <a:lnSpc>
                <a:spcPct val="150000"/>
              </a:lnSpc>
            </a:pP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3561973"/>
            <a:ext cx="9144000" cy="644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tr-TR" altLang="ko-KR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A.Kadir </a:t>
            </a:r>
            <a:r>
              <a:rPr lang="tr-TR" altLang="ko-KR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Dökmeci</a:t>
            </a:r>
            <a:endParaRPr lang="en-US" altLang="ko-KR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4500570"/>
            <a:ext cx="9144000" cy="1267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tr-TR" altLang="ko-KR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Emeritus</a:t>
            </a:r>
            <a:r>
              <a:rPr lang="tr-TR" altLang="ko-K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ko-KR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r>
              <a:rPr lang="tr-TR" altLang="ko-K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Ankara </a:t>
            </a:r>
            <a:r>
              <a:rPr lang="tr-TR" altLang="ko-KR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endParaRPr lang="tr-TR" altLang="ko-KR" sz="28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r-TR" altLang="ko-KR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  <a:r>
              <a:rPr lang="tr-TR" altLang="ko-K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ko-KR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r>
              <a:rPr lang="tr-TR" altLang="ko-K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APASL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2283343" y="6143644"/>
            <a:ext cx="523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APASL STC 2025, 4-5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June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2025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Tashkent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Uzbekistan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0"/>
            <a:ext cx="494769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707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National </a:t>
            </a:r>
            <a:r>
              <a:rPr lang="en-US" sz="3200" b="1" dirty="0" smtClean="0"/>
              <a:t>Hepatitis B </a:t>
            </a:r>
            <a:r>
              <a:rPr lang="en-US" sz="3200" b="1" dirty="0" smtClean="0"/>
              <a:t>Elimination Roadmap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en-US" sz="3200" dirty="0" smtClean="0"/>
              <a:t> </a:t>
            </a:r>
            <a:r>
              <a:rPr lang="tr-TR" sz="3200" dirty="0" smtClean="0"/>
              <a:t>(</a:t>
            </a:r>
            <a:r>
              <a:rPr lang="en-US" sz="3200" dirty="0" smtClean="0"/>
              <a:t>The </a:t>
            </a:r>
            <a:r>
              <a:rPr lang="en-US" sz="3200" dirty="0" smtClean="0"/>
              <a:t>project process consisted of five </a:t>
            </a:r>
            <a:r>
              <a:rPr lang="en-US" sz="3200" dirty="0" smtClean="0"/>
              <a:t>stages</a:t>
            </a:r>
            <a:r>
              <a:rPr lang="tr-TR" sz="3200" dirty="0" smtClean="0"/>
              <a:t>)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3116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of current hepatitis B strategies and plans,</a:t>
            </a:r>
          </a:p>
          <a:p>
            <a:r>
              <a:rPr lang="tr-TR" sz="2800" dirty="0" err="1" smtClean="0"/>
              <a:t>Conducting</a:t>
            </a:r>
            <a:r>
              <a:rPr lang="tr-TR" sz="2800" dirty="0" smtClean="0"/>
              <a:t> </a:t>
            </a:r>
            <a:r>
              <a:rPr lang="tr-TR" sz="2800" dirty="0" err="1" smtClean="0"/>
              <a:t>preliminary</a:t>
            </a:r>
            <a:r>
              <a:rPr lang="tr-TR" sz="2800" dirty="0" smtClean="0"/>
              <a:t> </a:t>
            </a:r>
            <a:r>
              <a:rPr lang="tr-TR" sz="2800" dirty="0" err="1" smtClean="0"/>
              <a:t>interviews</a:t>
            </a:r>
            <a:r>
              <a:rPr lang="tr-TR" sz="2800" dirty="0" smtClean="0"/>
              <a:t>,</a:t>
            </a:r>
          </a:p>
          <a:p>
            <a:r>
              <a:rPr lang="tr-TR" sz="2800" dirty="0" err="1" smtClean="0"/>
              <a:t>Conducting</a:t>
            </a:r>
            <a:r>
              <a:rPr lang="tr-TR" sz="2800" dirty="0" smtClean="0"/>
              <a:t> </a:t>
            </a:r>
            <a:r>
              <a:rPr lang="tr-TR" sz="2800" dirty="0" err="1" smtClean="0"/>
              <a:t>workshops</a:t>
            </a:r>
            <a:r>
              <a:rPr lang="tr-TR" sz="2800" dirty="0" smtClean="0"/>
              <a:t>,</a:t>
            </a:r>
          </a:p>
          <a:p>
            <a:r>
              <a:rPr lang="en-US" sz="2800" dirty="0" smtClean="0"/>
              <a:t>Preparation </a:t>
            </a:r>
            <a:r>
              <a:rPr lang="en-US" sz="2800" dirty="0" smtClean="0"/>
              <a:t>of the Hepatitis B Elimination Roadmap </a:t>
            </a:r>
            <a:r>
              <a:rPr lang="en-US" sz="2800" dirty="0" smtClean="0"/>
              <a:t>within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smtClean="0"/>
              <a:t>scope of the National Hepatitis Elimination Program,</a:t>
            </a:r>
          </a:p>
          <a:p>
            <a:r>
              <a:rPr lang="en-US" sz="2800" dirty="0" smtClean="0"/>
              <a:t>Evaluation </a:t>
            </a:r>
            <a:r>
              <a:rPr lang="en-US" sz="2800" dirty="0" smtClean="0"/>
              <a:t>of National Hepatitis B Elimination </a:t>
            </a:r>
            <a:r>
              <a:rPr lang="en-US" sz="2800" dirty="0" smtClean="0"/>
              <a:t>Roadmap</a:t>
            </a:r>
            <a:r>
              <a:rPr lang="tr-TR" sz="2800" dirty="0" smtClean="0"/>
              <a:t> </a:t>
            </a:r>
            <a:r>
              <a:rPr lang="tr-TR" sz="2800" dirty="0" err="1" smtClean="0"/>
              <a:t>projects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857224" y="6286520"/>
            <a:ext cx="511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Akarca et al.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Hepatitis</a:t>
            </a:r>
            <a:r>
              <a:rPr lang="tr-TR" dirty="0" smtClean="0"/>
              <a:t> </a:t>
            </a:r>
            <a:r>
              <a:rPr lang="tr-TR" dirty="0" err="1" smtClean="0"/>
              <a:t>Journal</a:t>
            </a:r>
            <a:r>
              <a:rPr lang="tr-TR" dirty="0" smtClean="0"/>
              <a:t> 2022;28(2):</a:t>
            </a:r>
            <a:r>
              <a:rPr lang="tr-TR" dirty="0" smtClean="0"/>
              <a:t>47-54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 err="1" smtClean="0"/>
              <a:t>Recommendations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Progress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Program (2022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Priorition</a:t>
            </a:r>
            <a:r>
              <a:rPr lang="tr-TR" dirty="0" smtClean="0"/>
              <a:t>                                                                                           </a:t>
            </a:r>
          </a:p>
          <a:p>
            <a:r>
              <a:rPr lang="tr-TR" dirty="0" err="1" smtClean="0"/>
              <a:t>Awareness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screening</a:t>
            </a:r>
            <a:r>
              <a:rPr lang="tr-TR" dirty="0" smtClean="0"/>
              <a:t> ; </a:t>
            </a:r>
            <a:r>
              <a:rPr lang="tr-TR" dirty="0" err="1" smtClean="0"/>
              <a:t>Firstly</a:t>
            </a:r>
            <a:r>
              <a:rPr lang="tr-TR" dirty="0" smtClean="0"/>
              <a:t>,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healthcare</a:t>
            </a:r>
            <a:r>
              <a:rPr lang="tr-TR" dirty="0" smtClean="0"/>
              <a:t> </a:t>
            </a:r>
            <a:r>
              <a:rPr lang="tr-TR" dirty="0" err="1" smtClean="0"/>
              <a:t>associate</a:t>
            </a:r>
            <a:r>
              <a:rPr lang="tr-TR" dirty="0" smtClean="0"/>
              <a:t> </a:t>
            </a:r>
            <a:r>
              <a:rPr lang="tr-TR" dirty="0" err="1" smtClean="0"/>
              <a:t>professionals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Face</a:t>
            </a:r>
            <a:r>
              <a:rPr lang="tr-TR" dirty="0" smtClean="0"/>
              <a:t>-</a:t>
            </a:r>
            <a:r>
              <a:rPr lang="tr-TR" dirty="0" err="1" smtClean="0"/>
              <a:t>to</a:t>
            </a:r>
            <a:r>
              <a:rPr lang="tr-TR" dirty="0" smtClean="0"/>
              <a:t>-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efficacy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 </a:t>
            </a:r>
            <a:r>
              <a:rPr lang="tr-TR" dirty="0" err="1" smtClean="0"/>
              <a:t>sessions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Integration</a:t>
            </a:r>
            <a:r>
              <a:rPr lang="tr-TR" dirty="0" smtClean="0"/>
              <a:t> of an </a:t>
            </a:r>
            <a:r>
              <a:rPr lang="tr-TR" dirty="0" err="1" smtClean="0"/>
              <a:t>obligatory</a:t>
            </a:r>
            <a:r>
              <a:rPr lang="tr-TR" dirty="0" smtClean="0"/>
              <a:t> </a:t>
            </a:r>
            <a:r>
              <a:rPr lang="tr-TR" dirty="0" err="1" smtClean="0"/>
              <a:t>follow</a:t>
            </a:r>
            <a:r>
              <a:rPr lang="tr-TR" dirty="0" smtClean="0"/>
              <a:t>-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HBsAg</a:t>
            </a:r>
            <a:r>
              <a:rPr lang="tr-TR" dirty="0" smtClean="0"/>
              <a:t>(+) </a:t>
            </a:r>
          </a:p>
          <a:p>
            <a:r>
              <a:rPr lang="tr-TR" dirty="0" err="1" smtClean="0"/>
              <a:t>Screening</a:t>
            </a:r>
            <a:r>
              <a:rPr lang="tr-TR" dirty="0" smtClean="0"/>
              <a:t> in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individuals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age</a:t>
            </a:r>
            <a:r>
              <a:rPr lang="tr-TR" dirty="0" smtClean="0"/>
              <a:t> of 18 </a:t>
            </a:r>
            <a:r>
              <a:rPr lang="tr-TR" dirty="0" err="1" smtClean="0"/>
              <a:t>and</a:t>
            </a:r>
            <a:r>
              <a:rPr lang="tr-TR" dirty="0" smtClean="0"/>
              <a:t> in </a:t>
            </a:r>
            <a:r>
              <a:rPr lang="tr-TR" dirty="0" err="1" smtClean="0"/>
              <a:t>younger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risk </a:t>
            </a:r>
            <a:r>
              <a:rPr lang="tr-TR" dirty="0" err="1" smtClean="0"/>
              <a:t>individuals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Collection</a:t>
            </a:r>
            <a:r>
              <a:rPr lang="tr-TR" dirty="0" smtClean="0"/>
              <a:t> of </a:t>
            </a:r>
            <a:r>
              <a:rPr lang="tr-TR" dirty="0" err="1" smtClean="0"/>
              <a:t>ccurate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reliable</a:t>
            </a:r>
            <a:r>
              <a:rPr lang="tr-TR" dirty="0" smtClean="0"/>
              <a:t> </a:t>
            </a:r>
            <a:r>
              <a:rPr lang="tr-TR" dirty="0" err="1" smtClean="0"/>
              <a:t>surveillance</a:t>
            </a:r>
            <a:r>
              <a:rPr lang="tr-TR" dirty="0" smtClean="0"/>
              <a:t> data </a:t>
            </a:r>
          </a:p>
          <a:p>
            <a:r>
              <a:rPr lang="tr-TR" dirty="0" err="1" smtClean="0"/>
              <a:t>Collection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screening</a:t>
            </a:r>
            <a:r>
              <a:rPr lang="tr-TR" dirty="0" smtClean="0"/>
              <a:t> </a:t>
            </a:r>
            <a:r>
              <a:rPr lang="tr-TR" dirty="0" smtClean="0"/>
              <a:t>data</a:t>
            </a:r>
            <a:endParaRPr lang="tr-TR" dirty="0" smtClean="0"/>
          </a:p>
          <a:p>
            <a:r>
              <a:rPr lang="tr-TR" dirty="0" err="1" smtClean="0"/>
              <a:t>Having</a:t>
            </a:r>
            <a:r>
              <a:rPr lang="tr-TR" dirty="0" smtClean="0"/>
              <a:t> </a:t>
            </a:r>
            <a:r>
              <a:rPr lang="tr-TR" dirty="0" smtClean="0"/>
              <a:t>an </a:t>
            </a:r>
            <a:r>
              <a:rPr lang="tr-TR" dirty="0" err="1" smtClean="0"/>
              <a:t>electronic</a:t>
            </a:r>
            <a:r>
              <a:rPr lang="tr-TR" dirty="0" smtClean="0"/>
              <a:t> </a:t>
            </a:r>
            <a:r>
              <a:rPr lang="tr-TR" dirty="0" err="1" smtClean="0"/>
              <a:t>identity</a:t>
            </a:r>
            <a:r>
              <a:rPr lang="tr-TR" dirty="0" smtClean="0"/>
              <a:t> </a:t>
            </a:r>
            <a:r>
              <a:rPr lang="tr-TR" dirty="0" err="1" smtClean="0"/>
              <a:t>card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Basic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Factors</a:t>
            </a:r>
            <a:r>
              <a:rPr lang="en-US" sz="3200" b="1" dirty="0" smtClean="0"/>
              <a:t> </a:t>
            </a:r>
            <a:r>
              <a:rPr lang="en-US" sz="3200" b="1" dirty="0" smtClean="0"/>
              <a:t>of </a:t>
            </a:r>
            <a:r>
              <a:rPr lang="en-US" sz="3200" b="1" dirty="0" smtClean="0"/>
              <a:t>Turkish </a:t>
            </a:r>
            <a:r>
              <a:rPr lang="en-US" sz="3200" b="1" dirty="0" smtClean="0"/>
              <a:t>National </a:t>
            </a:r>
            <a:r>
              <a:rPr lang="en-US" sz="3200" b="1" dirty="0" smtClean="0"/>
              <a:t>Hepatitis B Elimination Roadmap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Raising awareness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90000"/>
                  </a:schemeClr>
                </a:solidFill>
              </a:rPr>
              <a:t>screening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9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surveillance programs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Reducing viral transmission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Providing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safe blood products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Prevention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of viral hepatitis </a:t>
            </a:r>
            <a:r>
              <a:rPr lang="en-US" sz="2600" dirty="0" err="1" smtClean="0">
                <a:solidFill>
                  <a:schemeClr val="bg2">
                    <a:lumMod val="90000"/>
                  </a:schemeClr>
                </a:solidFill>
              </a:rPr>
              <a:t>transmisson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among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people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who inject or use drugs 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Prevention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of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healthcare-associated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transmission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Control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of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vertical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transmission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 immunization </a:t>
            </a:r>
            <a:endParaRPr lang="tr-TR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 access to treatment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Public </a:t>
            </a:r>
            <a:r>
              <a:rPr lang="tr-TR" sz="3200" b="1" dirty="0" smtClean="0"/>
              <a:t>A</a:t>
            </a:r>
            <a:r>
              <a:rPr lang="en-US" sz="3200" b="1" dirty="0" err="1" smtClean="0"/>
              <a:t>wareness</a:t>
            </a:r>
            <a:r>
              <a:rPr lang="en-US" sz="3200" b="1" dirty="0" smtClean="0"/>
              <a:t> of  </a:t>
            </a:r>
            <a:r>
              <a:rPr lang="tr-TR" sz="3200" b="1" dirty="0" smtClean="0"/>
              <a:t>H</a:t>
            </a:r>
            <a:r>
              <a:rPr lang="en-US" sz="3200" b="1" dirty="0" smtClean="0"/>
              <a:t>B </a:t>
            </a:r>
            <a:r>
              <a:rPr lang="tr-TR" sz="3200" b="1" dirty="0" smtClean="0"/>
              <a:t>I</a:t>
            </a:r>
            <a:r>
              <a:rPr lang="en-US" sz="3200" b="1" dirty="0" err="1" smtClean="0"/>
              <a:t>nfection</a:t>
            </a:r>
            <a:r>
              <a:rPr lang="en-US" sz="3200" b="1" dirty="0" smtClean="0"/>
              <a:t> in T</a:t>
            </a:r>
            <a:r>
              <a:rPr lang="tr-TR" sz="3200" b="1" dirty="0" err="1" smtClean="0"/>
              <a:t>ürkiye</a:t>
            </a:r>
            <a:endParaRPr lang="tr-TR" sz="32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00034" y="1263004"/>
          <a:ext cx="8001024" cy="402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6894"/>
                <a:gridCol w="1914130"/>
              </a:tblGrid>
              <a:tr h="800106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Status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N = 181 </a:t>
                      </a:r>
                      <a:r>
                        <a:rPr lang="tr-TR" sz="2400" baseline="0" dirty="0" smtClean="0"/>
                        <a:t> (%)</a:t>
                      </a:r>
                      <a:endParaRPr lang="tr-TR" sz="2400" dirty="0"/>
                    </a:p>
                  </a:txBody>
                  <a:tcPr/>
                </a:tc>
              </a:tr>
              <a:tr h="80010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“A</a:t>
                      </a:r>
                      <a:r>
                        <a:rPr lang="en-US" sz="2400" dirty="0" err="1" smtClean="0"/>
                        <a:t>dvanced</a:t>
                      </a:r>
                      <a:r>
                        <a:rPr lang="en-US" sz="2400" dirty="0" smtClean="0"/>
                        <a:t>” education levels</a:t>
                      </a:r>
                      <a:r>
                        <a:rPr lang="tr-TR" sz="2400" dirty="0" smtClean="0"/>
                        <a:t>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 </a:t>
                      </a:r>
                      <a:r>
                        <a:rPr lang="en-US" sz="2400" dirty="0" smtClean="0"/>
                        <a:t>91 (51%) </a:t>
                      </a:r>
                      <a:endParaRPr lang="tr-TR" sz="2400" dirty="0"/>
                    </a:p>
                  </a:txBody>
                  <a:tcPr/>
                </a:tc>
              </a:tr>
              <a:tr h="80010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</a:t>
                      </a:r>
                      <a:r>
                        <a:rPr lang="en-US" sz="2400" dirty="0" err="1" smtClean="0"/>
                        <a:t>nowledge</a:t>
                      </a:r>
                      <a:r>
                        <a:rPr lang="en-US" sz="2400" dirty="0" smtClean="0"/>
                        <a:t> about HBV infection and transmittance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108 (60%)</a:t>
                      </a:r>
                      <a:endParaRPr lang="tr-TR" sz="2400" dirty="0"/>
                    </a:p>
                  </a:txBody>
                  <a:tcPr/>
                </a:tc>
              </a:tr>
              <a:tr h="80010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</a:t>
                      </a:r>
                      <a:r>
                        <a:rPr lang="en-US" sz="2400" dirty="0" smtClean="0"/>
                        <a:t>ware of the ill consequences of HBV infection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 (72%)</a:t>
                      </a:r>
                      <a:endParaRPr lang="tr-TR" sz="2400" dirty="0"/>
                    </a:p>
                  </a:txBody>
                  <a:tcPr/>
                </a:tc>
              </a:tr>
              <a:tr h="80010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V</a:t>
                      </a:r>
                      <a:r>
                        <a:rPr lang="en-US" sz="2400" dirty="0" err="1" smtClean="0"/>
                        <a:t>accinated</a:t>
                      </a:r>
                      <a:r>
                        <a:rPr lang="en-US" sz="2400" dirty="0" smtClean="0"/>
                        <a:t> their family members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 (66%) 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285720" y="5500702"/>
            <a:ext cx="8769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Promoting better awareness of HBV and endorsing mass educational interventions</a:t>
            </a:r>
            <a:endParaRPr lang="tr-TR" sz="2000" dirty="0" smtClean="0"/>
          </a:p>
          <a:p>
            <a:r>
              <a:rPr lang="en-US" sz="2000" dirty="0" smtClean="0"/>
              <a:t> may be useful</a:t>
            </a:r>
            <a:r>
              <a:rPr lang="tr-TR" sz="2000" dirty="0" smtClean="0"/>
              <a:t> </a:t>
            </a:r>
            <a:r>
              <a:rPr lang="en-US" sz="2000" dirty="0" smtClean="0"/>
              <a:t>strategies to prevent the spread of HBV infection</a:t>
            </a:r>
            <a:endParaRPr lang="tr-TR" sz="2000" dirty="0"/>
          </a:p>
        </p:txBody>
      </p:sp>
      <p:sp>
        <p:nvSpPr>
          <p:cNvPr id="6" name="5 Dikdörtgen"/>
          <p:cNvSpPr/>
          <p:nvPr/>
        </p:nvSpPr>
        <p:spPr>
          <a:xfrm>
            <a:off x="285720" y="5500702"/>
            <a:ext cx="8643998" cy="71438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14282" y="6357958"/>
            <a:ext cx="508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Gurakar</a:t>
            </a:r>
            <a:r>
              <a:rPr lang="tr-TR" dirty="0" smtClean="0"/>
              <a:t> A et al. </a:t>
            </a:r>
            <a:r>
              <a:rPr lang="sv-SE" dirty="0" smtClean="0"/>
              <a:t>Turk J Gastroenterol 2014; 25: 304-8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Activities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Training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Raising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Awareness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to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Prevent</a:t>
            </a:r>
            <a:r>
              <a:rPr lang="tr-TR" sz="3200" b="1" dirty="0" smtClean="0"/>
              <a:t> HBV </a:t>
            </a:r>
            <a:r>
              <a:rPr lang="tr-TR" sz="3200" b="1" dirty="0" err="1" smtClean="0"/>
              <a:t>Infection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Hepatitis</a:t>
            </a:r>
            <a:r>
              <a:rPr lang="tr-TR" dirty="0" smtClean="0"/>
              <a:t> </a:t>
            </a:r>
            <a:r>
              <a:rPr lang="tr-TR" dirty="0" err="1" smtClean="0"/>
              <a:t>Educator</a:t>
            </a:r>
            <a:r>
              <a:rPr lang="tr-TR" dirty="0" smtClean="0"/>
              <a:t> </a:t>
            </a:r>
            <a:r>
              <a:rPr lang="tr-TR" dirty="0" err="1" smtClean="0"/>
              <a:t>Guide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educational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tr-TR" dirty="0" smtClean="0"/>
              <a:t> </a:t>
            </a:r>
            <a:r>
              <a:rPr lang="tr-TR" dirty="0" err="1" smtClean="0"/>
              <a:t>sets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prepared</a:t>
            </a:r>
            <a:r>
              <a:rPr lang="tr-TR" dirty="0" smtClean="0"/>
              <a:t>  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shared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Ministry</a:t>
            </a:r>
            <a:r>
              <a:rPr lang="tr-TR" dirty="0" smtClean="0"/>
              <a:t> of </a:t>
            </a:r>
            <a:r>
              <a:rPr lang="tr-TR" dirty="0" err="1" smtClean="0"/>
              <a:t>Health</a:t>
            </a:r>
            <a:r>
              <a:rPr lang="tr-TR" dirty="0" smtClean="0"/>
              <a:t> in </a:t>
            </a:r>
            <a:r>
              <a:rPr lang="tr-TR" dirty="0" smtClean="0"/>
              <a:t>20222</a:t>
            </a:r>
            <a:endParaRPr lang="tr-TR" dirty="0" smtClean="0"/>
          </a:p>
          <a:p>
            <a:r>
              <a:rPr lang="tr-TR" dirty="0" err="1" smtClean="0"/>
              <a:t>Family</a:t>
            </a:r>
            <a:r>
              <a:rPr lang="tr-TR" dirty="0" smtClean="0"/>
              <a:t> </a:t>
            </a:r>
            <a:r>
              <a:rPr lang="tr-TR" dirty="0" err="1" smtClean="0"/>
              <a:t>physicians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 </a:t>
            </a:r>
            <a:r>
              <a:rPr lang="tr-TR" dirty="0" err="1" smtClean="0"/>
              <a:t>regularly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Meetings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organized</a:t>
            </a:r>
            <a:r>
              <a:rPr lang="tr-TR" dirty="0" smtClean="0"/>
              <a:t> in </a:t>
            </a:r>
            <a:r>
              <a:rPr lang="tr-TR" dirty="0" err="1" smtClean="0"/>
              <a:t>various</a:t>
            </a:r>
            <a:r>
              <a:rPr lang="tr-TR" dirty="0" smtClean="0"/>
              <a:t> </a:t>
            </a:r>
            <a:r>
              <a:rPr lang="tr-TR" dirty="0" err="1" smtClean="0"/>
              <a:t>provinces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raise</a:t>
            </a:r>
            <a:r>
              <a:rPr lang="tr-TR" dirty="0" smtClean="0"/>
              <a:t>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awareness</a:t>
            </a:r>
            <a:r>
              <a:rPr lang="tr-TR" dirty="0" smtClean="0"/>
              <a:t> of  </a:t>
            </a:r>
            <a:r>
              <a:rPr lang="tr-TR" dirty="0" err="1" smtClean="0"/>
              <a:t>hepatitis</a:t>
            </a:r>
            <a:r>
              <a:rPr lang="tr-TR" dirty="0" smtClean="0"/>
              <a:t> </a:t>
            </a:r>
            <a:r>
              <a:rPr lang="tr-TR" dirty="0" err="1" smtClean="0"/>
              <a:t>among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public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posters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posted</a:t>
            </a:r>
            <a:r>
              <a:rPr lang="tr-TR" dirty="0" smtClean="0"/>
              <a:t> on </a:t>
            </a:r>
            <a:r>
              <a:rPr lang="tr-TR" dirty="0" err="1" smtClean="0"/>
              <a:t>billboards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Haemovigilance</a:t>
            </a:r>
            <a:r>
              <a:rPr lang="tr-TR" dirty="0" smtClean="0"/>
              <a:t> </a:t>
            </a:r>
            <a:r>
              <a:rPr lang="tr-TR" dirty="0" err="1" smtClean="0"/>
              <a:t>Guide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safe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</a:t>
            </a:r>
            <a:r>
              <a:rPr lang="tr-TR" dirty="0" err="1" smtClean="0"/>
              <a:t>transfusion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updated</a:t>
            </a:r>
            <a:r>
              <a:rPr lang="tr-TR" dirty="0" smtClean="0"/>
              <a:t> in </a:t>
            </a:r>
            <a:r>
              <a:rPr lang="tr-TR" dirty="0" smtClean="0"/>
              <a:t>2022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perception</a:t>
            </a:r>
            <a:r>
              <a:rPr lang="tr-TR" dirty="0" smtClean="0"/>
              <a:t> of “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is a </a:t>
            </a:r>
            <a:r>
              <a:rPr lang="tr-TR" dirty="0" err="1" smtClean="0"/>
              <a:t>carrier</a:t>
            </a:r>
            <a:r>
              <a:rPr lang="tr-TR" dirty="0" smtClean="0"/>
              <a:t>, </a:t>
            </a:r>
            <a:r>
              <a:rPr lang="tr-TR" dirty="0" err="1" smtClean="0"/>
              <a:t>nothing</a:t>
            </a:r>
            <a:r>
              <a:rPr lang="tr-TR" dirty="0" smtClean="0"/>
              <a:t> is </a:t>
            </a:r>
            <a:r>
              <a:rPr lang="tr-TR" dirty="0" err="1" smtClean="0"/>
              <a:t>needed</a:t>
            </a:r>
            <a:r>
              <a:rPr lang="tr-TR" dirty="0" smtClean="0"/>
              <a:t>” </a:t>
            </a:r>
            <a:r>
              <a:rPr lang="tr-TR" dirty="0" err="1" smtClean="0"/>
              <a:t>should</a:t>
            </a:r>
            <a:r>
              <a:rPr lang="tr-TR" dirty="0" smtClean="0"/>
              <a:t> be  </a:t>
            </a:r>
            <a:r>
              <a:rPr lang="tr-TR" dirty="0" err="1" smtClean="0"/>
              <a:t>changed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regular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Strategies of Turkish Hepatitis Prevention and Control Program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Raising awareness</a:t>
            </a:r>
          </a:p>
          <a:p>
            <a:r>
              <a:rPr lang="en-US" dirty="0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screening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surveillance programs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Reducing viral transmission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Providing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safe blood products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Prevention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of viral hepatitis </a:t>
            </a:r>
            <a:r>
              <a:rPr lang="en-US" sz="2600" dirty="0" err="1" smtClean="0">
                <a:solidFill>
                  <a:schemeClr val="bg2">
                    <a:lumMod val="90000"/>
                  </a:schemeClr>
                </a:solidFill>
              </a:rPr>
              <a:t>transmisson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among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people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who inject or use drugs 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Prevention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of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healthcare-associated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transmission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tr-TR" sz="2600" dirty="0" smtClean="0"/>
              <a:t>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Control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of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vertical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transmission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 immunization </a:t>
            </a:r>
            <a:endParaRPr lang="tr-TR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 access to treatment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Strategies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Screening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smtClean="0"/>
              <a:t>S</a:t>
            </a:r>
            <a:r>
              <a:rPr lang="en-US" sz="3200" b="1" dirty="0" err="1" smtClean="0"/>
              <a:t>urveillance</a:t>
            </a:r>
            <a:r>
              <a:rPr lang="tr-TR" sz="3200" b="1" dirty="0" smtClean="0"/>
              <a:t>                 </a:t>
            </a:r>
            <a:r>
              <a:rPr lang="en-US" sz="3200" dirty="0" smtClean="0"/>
              <a:t> </a:t>
            </a:r>
            <a:r>
              <a:rPr lang="tr-TR" sz="3200" b="1" dirty="0" smtClean="0"/>
              <a:t>in Türkiye (1)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smtClean="0"/>
              <a:t>voluntary blood donations for HBV</a:t>
            </a:r>
            <a:r>
              <a:rPr lang="tr-TR" dirty="0" smtClean="0"/>
              <a:t> since 1993</a:t>
            </a:r>
          </a:p>
          <a:p>
            <a:r>
              <a:rPr lang="en-US" dirty="0" smtClean="0"/>
              <a:t>All registered sex workers are tested for hepatitis B every three months</a:t>
            </a:r>
            <a:r>
              <a:rPr lang="tr-TR" dirty="0" smtClean="0"/>
              <a:t>. </a:t>
            </a:r>
          </a:p>
          <a:p>
            <a:r>
              <a:rPr lang="tr-TR" dirty="0" smtClean="0"/>
              <a:t>C</a:t>
            </a:r>
            <a:r>
              <a:rPr lang="en-US" dirty="0" err="1" smtClean="0"/>
              <a:t>ouples</a:t>
            </a:r>
            <a:r>
              <a:rPr lang="en-US" dirty="0" smtClean="0"/>
              <a:t> </a:t>
            </a:r>
            <a:r>
              <a:rPr lang="en-US" dirty="0" smtClean="0"/>
              <a:t>who appeal for </a:t>
            </a:r>
            <a:r>
              <a:rPr lang="en-US" dirty="0" smtClean="0"/>
              <a:t>marriage</a:t>
            </a:r>
            <a:r>
              <a:rPr lang="tr-TR" dirty="0" smtClean="0"/>
              <a:t>, since 2002</a:t>
            </a:r>
            <a:endParaRPr lang="tr-TR" dirty="0" smtClean="0"/>
          </a:p>
          <a:p>
            <a:r>
              <a:rPr lang="tr-TR" dirty="0" err="1"/>
              <a:t>Antenatal</a:t>
            </a:r>
            <a:r>
              <a:rPr lang="tr-TR" dirty="0"/>
              <a:t> </a:t>
            </a:r>
            <a:r>
              <a:rPr lang="tr-TR" dirty="0" err="1" smtClean="0"/>
              <a:t>screening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 err="1"/>
              <a:t>HBsAg</a:t>
            </a:r>
            <a:r>
              <a:rPr lang="en-US" dirty="0"/>
              <a:t> among pregnant women is not </a:t>
            </a:r>
            <a:r>
              <a:rPr lang="en-US" dirty="0" smtClean="0"/>
              <a:t>mandatory</a:t>
            </a:r>
            <a:endParaRPr lang="tr-TR" dirty="0" smtClean="0"/>
          </a:p>
          <a:p>
            <a:r>
              <a:rPr lang="en-US" dirty="0"/>
              <a:t>Advertisements on visual and </a:t>
            </a:r>
            <a:r>
              <a:rPr lang="en-US" dirty="0" smtClean="0"/>
              <a:t>written</a:t>
            </a:r>
            <a:r>
              <a:rPr lang="tr-TR" dirty="0" smtClean="0"/>
              <a:t> </a:t>
            </a:r>
            <a:r>
              <a:rPr lang="en-US" dirty="0" smtClean="0"/>
              <a:t>media</a:t>
            </a:r>
            <a:endParaRPr lang="tr-TR" dirty="0" smtClean="0"/>
          </a:p>
          <a:p>
            <a:r>
              <a:rPr lang="en-US" dirty="0"/>
              <a:t>Training </a:t>
            </a:r>
            <a:r>
              <a:rPr lang="en-US" dirty="0" err="1"/>
              <a:t>programmes</a:t>
            </a:r>
            <a:r>
              <a:rPr lang="en-US" dirty="0"/>
              <a:t> for physicians were </a:t>
            </a:r>
            <a:r>
              <a:rPr lang="en-US" dirty="0" smtClean="0"/>
              <a:t>implemented</a:t>
            </a:r>
            <a:endParaRPr lang="tr-TR" dirty="0" smtClean="0"/>
          </a:p>
          <a:p>
            <a:r>
              <a:rPr lang="tr-TR" dirty="0" smtClean="0"/>
              <a:t>A </a:t>
            </a:r>
            <a:r>
              <a:rPr lang="tr-TR" dirty="0" err="1" smtClean="0"/>
              <a:t>series</a:t>
            </a:r>
            <a:r>
              <a:rPr lang="tr-TR" dirty="0" smtClean="0"/>
              <a:t> of </a:t>
            </a:r>
            <a:r>
              <a:rPr lang="tr-TR" dirty="0" err="1" smtClean="0"/>
              <a:t>faceto</a:t>
            </a:r>
            <a:r>
              <a:rPr lang="tr-TR" dirty="0" smtClean="0"/>
              <a:t>-</a:t>
            </a:r>
            <a:r>
              <a:rPr lang="en-US" dirty="0" smtClean="0"/>
              <a:t>face </a:t>
            </a:r>
            <a:r>
              <a:rPr lang="en-US" dirty="0" smtClean="0"/>
              <a:t>training sessions will be organized with the </a:t>
            </a:r>
            <a:r>
              <a:rPr lang="en-US" dirty="0" smtClean="0"/>
              <a:t>participation</a:t>
            </a:r>
            <a:r>
              <a:rPr lang="tr-TR" dirty="0" smtClean="0"/>
              <a:t> of </a:t>
            </a:r>
            <a:r>
              <a:rPr lang="tr-TR" dirty="0" err="1" smtClean="0"/>
              <a:t>family</a:t>
            </a:r>
            <a:r>
              <a:rPr lang="tr-TR" dirty="0" smtClean="0"/>
              <a:t> </a:t>
            </a:r>
            <a:r>
              <a:rPr lang="tr-TR" dirty="0" err="1" smtClean="0"/>
              <a:t>physicians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en-US" dirty="0" smtClean="0"/>
              <a:t>Screening and training of personnel working in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hospitals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obligated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0034" y="6000768"/>
            <a:ext cx="660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Turkish Viral Hepatitis Prevention and Control Program (2018-2023)</a:t>
            </a:r>
            <a:r>
              <a:rPr lang="tr-TR" dirty="0" smtClean="0"/>
              <a:t>. </a:t>
            </a:r>
          </a:p>
          <a:p>
            <a:r>
              <a:rPr lang="en-US" dirty="0" smtClean="0"/>
              <a:t>Ministry of Health Ed. No, Ankara</a:t>
            </a:r>
            <a:r>
              <a:rPr lang="tr-TR" dirty="0" smtClean="0"/>
              <a:t>, 2019, www.</a:t>
            </a:r>
            <a:r>
              <a:rPr lang="tr-TR" dirty="0" err="1" smtClean="0"/>
              <a:t>hsgm</a:t>
            </a:r>
            <a:r>
              <a:rPr lang="tr-TR" dirty="0" smtClean="0"/>
              <a:t>.</a:t>
            </a:r>
            <a:r>
              <a:rPr lang="tr-TR" dirty="0" err="1" smtClean="0"/>
              <a:t>saglik</a:t>
            </a:r>
            <a:r>
              <a:rPr lang="tr-TR" dirty="0" smtClean="0"/>
              <a:t>.gov.tr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Strategies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Screening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S</a:t>
            </a:r>
            <a:r>
              <a:rPr lang="en-US" sz="3200" b="1" dirty="0" err="1" smtClean="0"/>
              <a:t>urveillance</a:t>
            </a:r>
            <a:r>
              <a:rPr lang="tr-TR" sz="3200" b="1" dirty="0" smtClean="0"/>
              <a:t>                 </a:t>
            </a:r>
            <a:r>
              <a:rPr lang="en-US" sz="3200" dirty="0" smtClean="0"/>
              <a:t> </a:t>
            </a:r>
            <a:r>
              <a:rPr lang="tr-TR" sz="3200" b="1" dirty="0" smtClean="0"/>
              <a:t>in </a:t>
            </a:r>
            <a:r>
              <a:rPr lang="tr-TR" sz="3200" b="1" dirty="0" smtClean="0"/>
              <a:t>Türkiye (2)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Absolute</a:t>
            </a:r>
            <a:r>
              <a:rPr lang="tr-TR" sz="2400" dirty="0" smtClean="0"/>
              <a:t> </a:t>
            </a:r>
            <a:r>
              <a:rPr lang="en-US" sz="2400" dirty="0" smtClean="0"/>
              <a:t>screening </a:t>
            </a:r>
            <a:r>
              <a:rPr lang="en-US" sz="2400" dirty="0" smtClean="0"/>
              <a:t>of adults is recommended in regions with a </a:t>
            </a:r>
            <a:r>
              <a:rPr lang="en-US" sz="2400" dirty="0" smtClean="0"/>
              <a:t>prevalence</a:t>
            </a:r>
            <a:r>
              <a:rPr lang="tr-TR" sz="2400" dirty="0" smtClean="0"/>
              <a:t> of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than</a:t>
            </a:r>
            <a:r>
              <a:rPr lang="tr-TR" sz="2400" dirty="0" smtClean="0"/>
              <a:t> </a:t>
            </a:r>
            <a:r>
              <a:rPr lang="tr-TR" sz="2400" dirty="0" smtClean="0"/>
              <a:t>0.1%</a:t>
            </a:r>
          </a:p>
          <a:p>
            <a:r>
              <a:rPr lang="tr-TR" sz="2400" dirty="0" smtClean="0"/>
              <a:t>S</a:t>
            </a:r>
            <a:r>
              <a:rPr lang="en-US" sz="2400" dirty="0" err="1" smtClean="0"/>
              <a:t>urveillance</a:t>
            </a:r>
            <a:r>
              <a:rPr lang="en-US" sz="2400" dirty="0" smtClean="0"/>
              <a:t> </a:t>
            </a:r>
            <a:r>
              <a:rPr lang="en-US" sz="2400" dirty="0" smtClean="0"/>
              <a:t>data should be </a:t>
            </a:r>
            <a:r>
              <a:rPr lang="en-US" sz="2400" dirty="0" smtClean="0"/>
              <a:t>collected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handled by the Ministry of Health and used in national </a:t>
            </a:r>
            <a:r>
              <a:rPr lang="en-US" sz="2400" dirty="0" smtClean="0"/>
              <a:t>health</a:t>
            </a:r>
            <a:r>
              <a:rPr lang="tr-TR" sz="2400" dirty="0" smtClean="0"/>
              <a:t> </a:t>
            </a:r>
            <a:r>
              <a:rPr lang="tr-TR" sz="2400" dirty="0" err="1" smtClean="0"/>
              <a:t>policymaking</a:t>
            </a:r>
            <a:endParaRPr lang="tr-TR" sz="2400" dirty="0" smtClean="0"/>
          </a:p>
          <a:p>
            <a:r>
              <a:rPr lang="tr-TR" sz="2400" dirty="0" smtClean="0"/>
              <a:t>H</a:t>
            </a:r>
            <a:r>
              <a:rPr lang="en-US" sz="2400" dirty="0" err="1" smtClean="0"/>
              <a:t>epatitis</a:t>
            </a:r>
            <a:r>
              <a:rPr lang="en-US" sz="2400" dirty="0" smtClean="0"/>
              <a:t> </a:t>
            </a:r>
            <a:r>
              <a:rPr lang="en-US" sz="2400" dirty="0" smtClean="0"/>
              <a:t>B </a:t>
            </a:r>
            <a:r>
              <a:rPr lang="en-US" sz="2400" dirty="0" smtClean="0"/>
              <a:t>screening </a:t>
            </a:r>
            <a:r>
              <a:rPr lang="en-US" sz="2400" dirty="0" smtClean="0"/>
              <a:t>data </a:t>
            </a:r>
            <a:r>
              <a:rPr lang="en-US" sz="2400" dirty="0" smtClean="0"/>
              <a:t>collecting</a:t>
            </a:r>
            <a:r>
              <a:rPr lang="tr-TR" sz="2400" dirty="0" smtClean="0"/>
              <a:t> </a:t>
            </a:r>
            <a:r>
              <a:rPr lang="en-US" sz="2400" dirty="0" smtClean="0"/>
              <a:t>activities </a:t>
            </a:r>
            <a:r>
              <a:rPr lang="en-US" sz="2400" dirty="0" smtClean="0"/>
              <a:t>should be centralized and confirmed carrier </a:t>
            </a:r>
            <a:r>
              <a:rPr lang="en-US" sz="2400" dirty="0" smtClean="0"/>
              <a:t>status</a:t>
            </a:r>
            <a:r>
              <a:rPr lang="tr-TR" sz="2400" dirty="0" smtClean="0"/>
              <a:t> </a:t>
            </a:r>
            <a:r>
              <a:rPr lang="en-US" sz="2400" dirty="0" smtClean="0"/>
              <a:t>could </a:t>
            </a:r>
            <a:r>
              <a:rPr lang="en-US" sz="2400" dirty="0" smtClean="0"/>
              <a:t>be transmitted to relevant professionals and </a:t>
            </a:r>
            <a:r>
              <a:rPr lang="en-US" sz="2400" dirty="0" smtClean="0"/>
              <a:t>institutions</a:t>
            </a:r>
            <a:endParaRPr lang="tr-TR" sz="2400" dirty="0" smtClean="0"/>
          </a:p>
          <a:p>
            <a:r>
              <a:rPr lang="en-US" sz="2400" dirty="0" smtClean="0"/>
              <a:t>An electronic identity card specific to the prevention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tr-TR" sz="2400" dirty="0" err="1" smtClean="0"/>
              <a:t>Hepatitis</a:t>
            </a:r>
            <a:r>
              <a:rPr lang="tr-TR" sz="2400" dirty="0" smtClean="0"/>
              <a:t> B </a:t>
            </a:r>
            <a:r>
              <a:rPr lang="en-US" sz="2400" dirty="0" smtClean="0"/>
              <a:t>could </a:t>
            </a:r>
            <a:r>
              <a:rPr lang="en-US" sz="2400" dirty="0" smtClean="0"/>
              <a:t>be designed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820723" y="6000768"/>
            <a:ext cx="660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Turkish Viral Hepatitis Prevention and Control Program (2018-2023)</a:t>
            </a:r>
            <a:r>
              <a:rPr lang="tr-TR" dirty="0" smtClean="0"/>
              <a:t>. </a:t>
            </a:r>
          </a:p>
          <a:p>
            <a:r>
              <a:rPr lang="en-US" dirty="0" smtClean="0"/>
              <a:t>Ministry of Health Ed. No, Ankara</a:t>
            </a:r>
            <a:r>
              <a:rPr lang="tr-TR" dirty="0" smtClean="0"/>
              <a:t>, 2019, </a:t>
            </a:r>
            <a:r>
              <a:rPr lang="tr-TR" dirty="0" smtClean="0"/>
              <a:t>www.</a:t>
            </a:r>
            <a:r>
              <a:rPr lang="tr-TR" dirty="0" err="1" smtClean="0"/>
              <a:t>hsgm</a:t>
            </a:r>
            <a:r>
              <a:rPr lang="tr-TR" dirty="0" smtClean="0"/>
              <a:t>.</a:t>
            </a:r>
            <a:r>
              <a:rPr lang="tr-TR" dirty="0" err="1" smtClean="0"/>
              <a:t>saglik</a:t>
            </a:r>
            <a:r>
              <a:rPr lang="tr-TR" dirty="0" smtClean="0"/>
              <a:t>.gov.tr</a:t>
            </a:r>
            <a:endParaRPr lang="tr-T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Regional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Differenses</a:t>
            </a:r>
            <a:r>
              <a:rPr lang="tr-TR" sz="3200" b="1" dirty="0" smtClean="0"/>
              <a:t> in Türkiye </a:t>
            </a:r>
            <a:br>
              <a:rPr lang="tr-TR" sz="3200" b="1" dirty="0" smtClean="0"/>
            </a:br>
            <a:r>
              <a:rPr lang="tr-TR" sz="3200" b="1" dirty="0" err="1" smtClean="0"/>
              <a:t>Regarding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with</a:t>
            </a:r>
            <a:r>
              <a:rPr lang="tr-TR" sz="3200" b="1" dirty="0" smtClean="0"/>
              <a:t> </a:t>
            </a:r>
            <a:r>
              <a:rPr lang="en-US" sz="3200" b="1" dirty="0" smtClean="0"/>
              <a:t>Notification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3614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Notification rates differed by geographical region</a:t>
            </a:r>
            <a:endParaRPr lang="tr-TR" sz="2800" dirty="0" smtClean="0"/>
          </a:p>
          <a:p>
            <a:r>
              <a:rPr lang="tr-TR" sz="2800" dirty="0" smtClean="0"/>
              <a:t>H</a:t>
            </a:r>
            <a:r>
              <a:rPr lang="en-US" sz="2800" dirty="0" err="1" smtClean="0"/>
              <a:t>ighest</a:t>
            </a:r>
            <a:r>
              <a:rPr lang="en-US" sz="2800" dirty="0" smtClean="0"/>
              <a:t> rates identified in Istanbul, western</a:t>
            </a:r>
            <a:r>
              <a:rPr lang="tr-TR" sz="2800" dirty="0" smtClean="0"/>
              <a:t> </a:t>
            </a:r>
            <a:r>
              <a:rPr lang="en-US" sz="2800" dirty="0" smtClean="0"/>
              <a:t>Marmara, the Black Sea and middle Anatolia.</a:t>
            </a:r>
            <a:endParaRPr lang="tr-TR" sz="2800" dirty="0" smtClean="0"/>
          </a:p>
          <a:p>
            <a:r>
              <a:rPr lang="tr-TR" sz="2800" dirty="0" err="1" smtClean="0"/>
              <a:t>Residents</a:t>
            </a:r>
            <a:r>
              <a:rPr lang="tr-TR" sz="2800" dirty="0" smtClean="0"/>
              <a:t> of </a:t>
            </a:r>
            <a:r>
              <a:rPr lang="tr-TR" sz="2800" dirty="0" err="1" smtClean="0"/>
              <a:t>eastern</a:t>
            </a:r>
            <a:r>
              <a:rPr lang="tr-TR" sz="2800" dirty="0" smtClean="0"/>
              <a:t>, </a:t>
            </a:r>
            <a:r>
              <a:rPr lang="tr-TR" sz="2800" dirty="0" err="1" smtClean="0"/>
              <a:t>particularly</a:t>
            </a:r>
            <a:r>
              <a:rPr lang="tr-TR" sz="2800" dirty="0" smtClean="0"/>
              <a:t> </a:t>
            </a:r>
            <a:r>
              <a:rPr lang="en-US" sz="2800" dirty="0" smtClean="0"/>
              <a:t>south-eastern</a:t>
            </a:r>
            <a:r>
              <a:rPr lang="tr-TR" sz="2800" dirty="0" smtClean="0"/>
              <a:t> </a:t>
            </a:r>
            <a:r>
              <a:rPr lang="en-US" sz="2800" dirty="0" smtClean="0"/>
              <a:t>Anatolia have higher rates of </a:t>
            </a:r>
            <a:r>
              <a:rPr lang="en-US" sz="2800" dirty="0" err="1" smtClean="0"/>
              <a:t>HBsAg</a:t>
            </a:r>
            <a:r>
              <a:rPr lang="tr-TR" sz="2800" dirty="0" smtClean="0"/>
              <a:t> </a:t>
            </a:r>
            <a:r>
              <a:rPr lang="en-US" sz="2800" dirty="0" smtClean="0"/>
              <a:t>positivity</a:t>
            </a:r>
            <a:endParaRPr lang="tr-TR" sz="2800" dirty="0" smtClean="0"/>
          </a:p>
          <a:p>
            <a:r>
              <a:rPr lang="en-US" sz="2800" dirty="0" smtClean="0"/>
              <a:t>Toy et al. </a:t>
            </a:r>
            <a:r>
              <a:rPr lang="tr-TR" sz="2800" dirty="0" smtClean="0"/>
              <a:t>(</a:t>
            </a:r>
            <a:r>
              <a:rPr lang="en-US" sz="2800" dirty="0" smtClean="0"/>
              <a:t>meta-</a:t>
            </a:r>
            <a:r>
              <a:rPr lang="en-US" sz="2800" dirty="0" err="1" smtClean="0"/>
              <a:t>analysi</a:t>
            </a:r>
            <a:r>
              <a:rPr lang="tr-TR" sz="2800" dirty="0" smtClean="0"/>
              <a:t>s)</a:t>
            </a:r>
            <a:r>
              <a:rPr lang="en-US" sz="2800" dirty="0" smtClean="0"/>
              <a:t> </a:t>
            </a:r>
            <a:r>
              <a:rPr lang="tr-TR" sz="2800" dirty="0" smtClean="0"/>
              <a:t>,</a:t>
            </a:r>
            <a:r>
              <a:rPr lang="en-US" sz="2800" dirty="0" smtClean="0"/>
              <a:t> 1999 and 2009</a:t>
            </a:r>
            <a:r>
              <a:rPr lang="tr-TR" sz="2800" dirty="0" smtClean="0"/>
              <a:t>                             H</a:t>
            </a:r>
            <a:r>
              <a:rPr lang="en-US" sz="2800" dirty="0" err="1" smtClean="0"/>
              <a:t>ighest</a:t>
            </a:r>
            <a:r>
              <a:rPr lang="en-US" sz="2800" dirty="0" smtClean="0"/>
              <a:t> rates in the eastern parts of </a:t>
            </a:r>
            <a:r>
              <a:rPr lang="en-US" sz="2800" dirty="0" smtClean="0"/>
              <a:t>Turkey</a:t>
            </a:r>
            <a:endParaRPr lang="tr-TR" sz="2800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812720" y="6072206"/>
            <a:ext cx="783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Ay P et al. Euro </a:t>
            </a:r>
            <a:r>
              <a:rPr lang="tr-TR" dirty="0" err="1" smtClean="0"/>
              <a:t>Surveill</a:t>
            </a:r>
            <a:r>
              <a:rPr lang="tr-TR" dirty="0" smtClean="0"/>
              <a:t>. 2013;18(47):</a:t>
            </a:r>
            <a:r>
              <a:rPr lang="tr-TR" dirty="0" err="1" smtClean="0"/>
              <a:t>pii</a:t>
            </a:r>
            <a:r>
              <a:rPr lang="tr-TR" dirty="0" smtClean="0"/>
              <a:t>=20636. </a:t>
            </a:r>
            <a:r>
              <a:rPr lang="tr-TR" dirty="0" smtClean="0"/>
              <a:t>http://www.</a:t>
            </a:r>
            <a:r>
              <a:rPr lang="tr-TR" dirty="0" err="1" smtClean="0"/>
              <a:t>eurosurveillance</a:t>
            </a:r>
            <a:r>
              <a:rPr lang="tr-TR" dirty="0" smtClean="0"/>
              <a:t>.org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Strategies of Turkish Hepatitis Prevention and Control Program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Raising awareness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90000"/>
                  </a:schemeClr>
                </a:solidFill>
              </a:rPr>
              <a:t>screening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9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surveillance programs</a:t>
            </a:r>
          </a:p>
          <a:p>
            <a:r>
              <a:rPr lang="en-US" dirty="0" smtClean="0"/>
              <a:t>Reducing viral transmission</a:t>
            </a:r>
          </a:p>
          <a:p>
            <a:pPr>
              <a:buNone/>
            </a:pPr>
            <a:r>
              <a:rPr lang="tr-TR" dirty="0" smtClean="0"/>
              <a:t>    - </a:t>
            </a:r>
            <a:r>
              <a:rPr lang="en-US" sz="2600" dirty="0" smtClean="0"/>
              <a:t>Providing </a:t>
            </a:r>
            <a:r>
              <a:rPr lang="en-US" sz="2600" dirty="0" smtClean="0"/>
              <a:t>safe blood products</a:t>
            </a:r>
          </a:p>
          <a:p>
            <a:pPr>
              <a:buNone/>
            </a:pPr>
            <a:r>
              <a:rPr lang="tr-TR" sz="2600" dirty="0" smtClean="0"/>
              <a:t>     -  </a:t>
            </a:r>
            <a:r>
              <a:rPr lang="en-US" sz="2600" dirty="0" smtClean="0"/>
              <a:t>Prevention </a:t>
            </a:r>
            <a:r>
              <a:rPr lang="en-US" sz="2600" dirty="0" smtClean="0"/>
              <a:t>of viral hepatitis </a:t>
            </a:r>
            <a:r>
              <a:rPr lang="en-US" sz="2600" dirty="0" err="1" smtClean="0"/>
              <a:t>transmisson</a:t>
            </a:r>
            <a:r>
              <a:rPr lang="en-US" sz="2600" dirty="0" smtClean="0"/>
              <a:t> </a:t>
            </a:r>
            <a:r>
              <a:rPr lang="en-US" sz="2600" dirty="0" smtClean="0"/>
              <a:t>among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 </a:t>
            </a:r>
            <a:r>
              <a:rPr lang="tr-TR" sz="2600" dirty="0" smtClean="0"/>
              <a:t>  </a:t>
            </a:r>
            <a:r>
              <a:rPr lang="en-US" sz="2600" dirty="0" smtClean="0"/>
              <a:t> </a:t>
            </a:r>
            <a:r>
              <a:rPr lang="tr-TR" sz="2600" dirty="0" smtClean="0"/>
              <a:t>     </a:t>
            </a:r>
            <a:r>
              <a:rPr lang="en-US" sz="2600" dirty="0" smtClean="0"/>
              <a:t>people </a:t>
            </a:r>
            <a:r>
              <a:rPr lang="en-US" sz="2600" dirty="0" smtClean="0"/>
              <a:t>who inject or use drugs </a:t>
            </a:r>
          </a:p>
          <a:p>
            <a:pPr>
              <a:buNone/>
            </a:pPr>
            <a:r>
              <a:rPr lang="tr-TR" sz="2600" dirty="0" smtClean="0"/>
              <a:t> </a:t>
            </a:r>
            <a:r>
              <a:rPr lang="tr-TR" sz="2600" dirty="0" smtClean="0"/>
              <a:t>    - </a:t>
            </a:r>
            <a:r>
              <a:rPr lang="en-US" sz="2600" dirty="0" smtClean="0"/>
              <a:t>Prevention </a:t>
            </a:r>
            <a:r>
              <a:rPr lang="en-US" sz="2600" dirty="0" smtClean="0"/>
              <a:t>of </a:t>
            </a:r>
            <a:r>
              <a:rPr lang="en-US" sz="2600" dirty="0" smtClean="0"/>
              <a:t>healthcare-associated</a:t>
            </a:r>
            <a:r>
              <a:rPr lang="tr-TR" sz="2600" dirty="0" smtClean="0"/>
              <a:t> </a:t>
            </a:r>
            <a:r>
              <a:rPr lang="en-US" sz="2600" dirty="0" smtClean="0"/>
              <a:t>transmission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 </a:t>
            </a:r>
            <a:r>
              <a:rPr lang="tr-TR" sz="2600" dirty="0" smtClean="0"/>
              <a:t>    - </a:t>
            </a:r>
            <a:r>
              <a:rPr lang="tr-TR" sz="2600" dirty="0" err="1" smtClean="0"/>
              <a:t>Control</a:t>
            </a:r>
            <a:r>
              <a:rPr lang="tr-TR" sz="2600" dirty="0" smtClean="0"/>
              <a:t> of </a:t>
            </a:r>
            <a:r>
              <a:rPr lang="tr-TR" sz="2600" dirty="0" err="1" smtClean="0"/>
              <a:t>v</a:t>
            </a:r>
            <a:r>
              <a:rPr lang="tr-TR" sz="2600" dirty="0" err="1" smtClean="0"/>
              <a:t>ertical</a:t>
            </a:r>
            <a:r>
              <a:rPr lang="tr-TR" sz="2600" dirty="0" smtClean="0"/>
              <a:t> </a:t>
            </a:r>
            <a:r>
              <a:rPr lang="tr-TR" sz="2600" dirty="0" err="1" smtClean="0"/>
              <a:t>transmission</a:t>
            </a:r>
            <a:endParaRPr lang="tr-TR" sz="2600" dirty="0" smtClean="0"/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 immunization </a:t>
            </a:r>
            <a:endParaRPr lang="tr-TR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 access to treatment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r>
              <a:rPr kumimoji="1" lang="en-US" altLang="ja-JP" b="1" dirty="0" smtClean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Disclosure of Conflict of Interest</a:t>
            </a:r>
            <a:endParaRPr lang="ja-JP" altLang="en-US" b="1" dirty="0" smtClean="0">
              <a:ln w="9525">
                <a:noFill/>
                <a:prstDash val="solid"/>
              </a:ln>
              <a:solidFill>
                <a:srgbClr val="014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703020204020201" charset="-122"/>
              <a:ea typeface="微软雅黑" panose="020B0703020204020201" charset="-122"/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altLang="ja-JP" dirty="0" smtClean="0">
                <a:latin typeface="微软雅黑" panose="020B0703020204020201" charset="-122"/>
                <a:ea typeface="微软雅黑" panose="020B0703020204020201" charset="-122"/>
              </a:rPr>
              <a:t>I</a:t>
            </a:r>
            <a:r>
              <a:rPr lang="en-US" altLang="ja-JP" dirty="0" smtClean="0">
                <a:latin typeface="微软雅黑" panose="020B0703020204020201" charset="-122"/>
                <a:ea typeface="微软雅黑" panose="020B0703020204020201" charset="-122"/>
              </a:rPr>
              <a:t> have nothing to declare for this study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2143116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    </a:t>
            </a:r>
            <a:r>
              <a:rPr lang="tr-TR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90% of </a:t>
            </a:r>
            <a:r>
              <a:rPr lang="en-US" sz="3600" dirty="0" smtClean="0">
                <a:solidFill>
                  <a:srgbClr val="FF0000"/>
                </a:solidFill>
              </a:rPr>
              <a:t>cases</a:t>
            </a:r>
            <a:r>
              <a:rPr lang="tr-TR" sz="3600" dirty="0" smtClean="0">
                <a:solidFill>
                  <a:srgbClr val="FF0000"/>
                </a:solidFill>
              </a:rPr>
              <a:t> of </a:t>
            </a:r>
            <a:r>
              <a:rPr lang="tr-TR" sz="3600" dirty="0" err="1" smtClean="0">
                <a:solidFill>
                  <a:srgbClr val="FF0000"/>
                </a:solidFill>
              </a:rPr>
              <a:t>chronic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hepatitis</a:t>
            </a:r>
            <a:r>
              <a:rPr lang="tr-TR" sz="3600" dirty="0" smtClean="0">
                <a:solidFill>
                  <a:srgbClr val="FF0000"/>
                </a:solidFill>
              </a:rPr>
              <a:t> B </a:t>
            </a:r>
            <a:r>
              <a:rPr lang="tr-TR" sz="3600" dirty="0" err="1" smtClean="0">
                <a:solidFill>
                  <a:srgbClr val="FF0000"/>
                </a:solidFill>
              </a:rPr>
              <a:t>infection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transmitted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during </a:t>
            </a:r>
            <a:r>
              <a:rPr lang="en-US" sz="3600" dirty="0" smtClean="0">
                <a:solidFill>
                  <a:srgbClr val="FF0000"/>
                </a:solidFill>
              </a:rPr>
              <a:t>the </a:t>
            </a:r>
            <a:r>
              <a:rPr lang="en-US" sz="3600" dirty="0" err="1" smtClean="0">
                <a:solidFill>
                  <a:srgbClr val="FF0000"/>
                </a:solidFill>
              </a:rPr>
              <a:t>perinata</a:t>
            </a:r>
            <a:r>
              <a:rPr lang="tr-TR" sz="3600" dirty="0" smtClean="0">
                <a:solidFill>
                  <a:srgbClr val="FF0000"/>
                </a:solidFill>
              </a:rPr>
              <a:t>l </a:t>
            </a:r>
            <a:r>
              <a:rPr lang="en-US" sz="3600" dirty="0" smtClean="0">
                <a:solidFill>
                  <a:srgbClr val="FF0000"/>
                </a:solidFill>
              </a:rPr>
              <a:t>period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b="1" dirty="0" err="1" smtClean="0"/>
              <a:t>Control</a:t>
            </a:r>
            <a:r>
              <a:rPr lang="tr-TR" sz="3600" b="1" dirty="0" smtClean="0"/>
              <a:t> </a:t>
            </a:r>
            <a:r>
              <a:rPr lang="tr-TR" sz="3600" b="1" dirty="0" smtClean="0"/>
              <a:t>of </a:t>
            </a:r>
            <a:r>
              <a:rPr lang="tr-TR" sz="3600" b="1" dirty="0" smtClean="0"/>
              <a:t>V</a:t>
            </a:r>
            <a:r>
              <a:rPr lang="en-US" sz="3600" b="1" dirty="0" err="1" smtClean="0"/>
              <a:t>ertical</a:t>
            </a:r>
            <a:r>
              <a:rPr lang="tr-TR" sz="3600" b="1" dirty="0" smtClean="0"/>
              <a:t> T</a:t>
            </a:r>
            <a:r>
              <a:rPr lang="en-US" sz="3600" b="1" dirty="0" err="1" smtClean="0"/>
              <a:t>ransmission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14340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</a:t>
            </a:r>
            <a:r>
              <a:rPr lang="en-US" sz="2400" dirty="0" err="1" smtClean="0"/>
              <a:t>nsuring</a:t>
            </a:r>
            <a:r>
              <a:rPr lang="en-US" sz="2400" dirty="0" smtClean="0"/>
              <a:t> hospital</a:t>
            </a:r>
            <a:r>
              <a:rPr lang="tr-TR" sz="2400" dirty="0" smtClean="0"/>
              <a:t> </a:t>
            </a:r>
            <a:r>
              <a:rPr lang="en-US" sz="2400" dirty="0" smtClean="0"/>
              <a:t>delivery</a:t>
            </a:r>
            <a:r>
              <a:rPr lang="tr-TR" sz="2400" dirty="0" smtClean="0"/>
              <a:t>  </a:t>
            </a:r>
            <a:r>
              <a:rPr lang="tr-TR" sz="2400" dirty="0" smtClean="0"/>
              <a:t>                                                                       (</a:t>
            </a:r>
            <a:r>
              <a:rPr lang="tr-TR" sz="2400" dirty="0" err="1" smtClean="0"/>
              <a:t>The</a:t>
            </a:r>
            <a:r>
              <a:rPr lang="tr-TR" sz="2400" dirty="0" smtClean="0"/>
              <a:t> rate ; Western Türkiye &gt; </a:t>
            </a:r>
            <a:r>
              <a:rPr lang="tr-TR" sz="2400" dirty="0" err="1" smtClean="0"/>
              <a:t>Eastern</a:t>
            </a:r>
            <a:r>
              <a:rPr lang="tr-TR" sz="2400" dirty="0" smtClean="0"/>
              <a:t> </a:t>
            </a:r>
            <a:r>
              <a:rPr lang="tr-TR" sz="2400" dirty="0" smtClean="0"/>
              <a:t>Türkiye)</a:t>
            </a:r>
          </a:p>
          <a:p>
            <a:endParaRPr lang="tr-TR" sz="2400" dirty="0" smtClean="0"/>
          </a:p>
          <a:p>
            <a:r>
              <a:rPr lang="tr-TR" sz="2400" dirty="0" smtClean="0"/>
              <a:t>R</a:t>
            </a:r>
            <a:r>
              <a:rPr lang="en-US" sz="2400" dirty="0" err="1" smtClean="0"/>
              <a:t>igorous</a:t>
            </a:r>
            <a:r>
              <a:rPr lang="en-US" sz="2400" dirty="0" smtClean="0"/>
              <a:t> prenatal counseling </a:t>
            </a:r>
            <a:r>
              <a:rPr lang="tr-TR" sz="2400" b="1" dirty="0" smtClean="0"/>
              <a:t/>
            </a:r>
            <a:br>
              <a:rPr lang="tr-TR" sz="2400" b="1" dirty="0" smtClean="0"/>
            </a:br>
            <a:endParaRPr lang="tr-TR" sz="2400" dirty="0" smtClean="0"/>
          </a:p>
          <a:p>
            <a:r>
              <a:rPr lang="tr-TR" sz="2400" dirty="0" smtClean="0"/>
              <a:t>S</a:t>
            </a:r>
            <a:r>
              <a:rPr lang="en-US" sz="2400" dirty="0" err="1" smtClean="0"/>
              <a:t>tandard</a:t>
            </a:r>
            <a:r>
              <a:rPr lang="en-US" sz="2400" dirty="0" smtClean="0"/>
              <a:t> </a:t>
            </a:r>
            <a:r>
              <a:rPr lang="en-US" sz="2400" dirty="0" smtClean="0"/>
              <a:t>management </a:t>
            </a:r>
            <a:r>
              <a:rPr lang="en-US" sz="2400" dirty="0" smtClean="0"/>
              <a:t>protocols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en-US" sz="2400" dirty="0" smtClean="0"/>
              <a:t>HBV </a:t>
            </a:r>
            <a:r>
              <a:rPr lang="en-US" sz="2400" dirty="0" smtClean="0"/>
              <a:t>vaccine and immunoglobulin</a:t>
            </a:r>
            <a:r>
              <a:rPr lang="tr-TR" sz="2400" dirty="0" smtClean="0"/>
              <a:t> </a:t>
            </a:r>
            <a:r>
              <a:rPr lang="en-US" sz="2400" dirty="0" smtClean="0"/>
              <a:t> to high-risk 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  </a:t>
            </a:r>
            <a:r>
              <a:rPr lang="en-US" sz="2400" dirty="0" smtClean="0"/>
              <a:t>babies at the time of </a:t>
            </a:r>
            <a:r>
              <a:rPr lang="en-US" sz="2400" dirty="0" smtClean="0"/>
              <a:t>birth</a:t>
            </a:r>
            <a:r>
              <a:rPr lang="tr-TR" sz="2400" dirty="0" smtClean="0"/>
              <a:t> ( 92-98%)</a:t>
            </a:r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Strategies of Turkish Hepatitis Prevention and Control Program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Raising awareness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90000"/>
                  </a:schemeClr>
                </a:solidFill>
              </a:rPr>
              <a:t>screening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9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surveillance programs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Reducing viral transmission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  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Providing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safe blood products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Prevention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of viral hepatitis </a:t>
            </a:r>
            <a:r>
              <a:rPr lang="en-US" sz="2600" dirty="0" err="1" smtClean="0">
                <a:solidFill>
                  <a:schemeClr val="bg2">
                    <a:lumMod val="90000"/>
                  </a:schemeClr>
                </a:solidFill>
              </a:rPr>
              <a:t>transmisson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among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people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who inject or use drugs 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Prevention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of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healthcare-associated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transmission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Control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of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vertical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err="1" smtClean="0">
                <a:solidFill>
                  <a:schemeClr val="bg2">
                    <a:lumMod val="90000"/>
                  </a:schemeClr>
                </a:solidFill>
              </a:rPr>
              <a:t>transmission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/>
              <a:t>Increasing immunization </a:t>
            </a:r>
            <a:endParaRPr lang="tr-TR" dirty="0" smtClean="0"/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 access to treatment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Vaccination</a:t>
            </a:r>
            <a:r>
              <a:rPr lang="tr-TR" sz="3200" b="1" dirty="0" smtClean="0"/>
              <a:t> in Türkiye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N</a:t>
            </a:r>
            <a:r>
              <a:rPr lang="en-US" dirty="0" err="1" smtClean="0"/>
              <a:t>ational</a:t>
            </a:r>
            <a:r>
              <a:rPr lang="en-US" dirty="0" smtClean="0"/>
              <a:t> </a:t>
            </a:r>
            <a:r>
              <a:rPr lang="en-US" dirty="0" err="1" smtClean="0"/>
              <a:t>immuni</a:t>
            </a:r>
            <a:r>
              <a:rPr lang="tr-TR" dirty="0" smtClean="0"/>
              <a:t>z</a:t>
            </a:r>
            <a:r>
              <a:rPr lang="en-US" dirty="0" err="1" smtClean="0"/>
              <a:t>ation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r>
              <a:rPr lang="tr-TR" dirty="0" smtClean="0"/>
              <a:t> ; 1998</a:t>
            </a:r>
          </a:p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dose</a:t>
            </a:r>
            <a:r>
              <a:rPr lang="tr-TR" dirty="0" smtClean="0"/>
              <a:t>;                                                                                                                     -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tr-TR" dirty="0" err="1" smtClean="0"/>
              <a:t>month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birth</a:t>
            </a:r>
            <a:r>
              <a:rPr lang="tr-TR" dirty="0" smtClean="0"/>
              <a:t> 1998-2002  </a:t>
            </a:r>
          </a:p>
          <a:p>
            <a:pPr>
              <a:buNone/>
            </a:pPr>
            <a:r>
              <a:rPr lang="tr-TR" dirty="0" smtClean="0"/>
              <a:t>     - At </a:t>
            </a:r>
            <a:r>
              <a:rPr lang="tr-TR" dirty="0" err="1" smtClean="0"/>
              <a:t>birth</a:t>
            </a:r>
            <a:r>
              <a:rPr lang="tr-TR" dirty="0" smtClean="0"/>
              <a:t> since 2003 </a:t>
            </a:r>
          </a:p>
          <a:p>
            <a:r>
              <a:rPr lang="tr-TR" dirty="0" err="1" smtClean="0"/>
              <a:t>Complete</a:t>
            </a:r>
            <a:r>
              <a:rPr lang="tr-TR" dirty="0" smtClean="0"/>
              <a:t> </a:t>
            </a:r>
            <a:r>
              <a:rPr lang="tr-TR" dirty="0" err="1" smtClean="0"/>
              <a:t>dose</a:t>
            </a:r>
            <a:r>
              <a:rPr lang="tr-TR" dirty="0" smtClean="0"/>
              <a:t>; </a:t>
            </a:r>
          </a:p>
          <a:p>
            <a:pPr>
              <a:buNone/>
            </a:pPr>
            <a:r>
              <a:rPr lang="tr-TR" dirty="0" smtClean="0"/>
              <a:t>     - At </a:t>
            </a:r>
            <a:r>
              <a:rPr lang="tr-TR" dirty="0" err="1" smtClean="0"/>
              <a:t>birth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-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month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- </a:t>
            </a:r>
            <a:r>
              <a:rPr lang="tr-TR" dirty="0" err="1" smtClean="0"/>
              <a:t>Sixth</a:t>
            </a:r>
            <a:r>
              <a:rPr lang="tr-TR" dirty="0" smtClean="0"/>
              <a:t> </a:t>
            </a:r>
            <a:r>
              <a:rPr lang="tr-TR" dirty="0" err="1" smtClean="0"/>
              <a:t>month</a:t>
            </a:r>
            <a:endParaRPr lang="tr-TR" dirty="0" smtClean="0"/>
          </a:p>
          <a:p>
            <a:r>
              <a:rPr lang="tr-TR" dirty="0" err="1" smtClean="0"/>
              <a:t>Catch</a:t>
            </a:r>
            <a:r>
              <a:rPr lang="tr-TR" dirty="0" smtClean="0"/>
              <a:t>-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vaccination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-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;  </a:t>
            </a:r>
            <a:r>
              <a:rPr lang="tr-TR" dirty="0" err="1" smtClean="0"/>
              <a:t>between</a:t>
            </a:r>
            <a:r>
              <a:rPr lang="tr-TR" dirty="0" smtClean="0"/>
              <a:t> 2005 </a:t>
            </a:r>
            <a:r>
              <a:rPr lang="tr-TR" dirty="0" err="1" smtClean="0"/>
              <a:t>and</a:t>
            </a:r>
            <a:r>
              <a:rPr lang="tr-TR" dirty="0" smtClean="0"/>
              <a:t> 2009</a:t>
            </a:r>
          </a:p>
          <a:p>
            <a:pPr>
              <a:buNone/>
            </a:pPr>
            <a:r>
              <a:rPr lang="tr-TR" dirty="0" smtClean="0"/>
              <a:t>     - </a:t>
            </a:r>
            <a:r>
              <a:rPr lang="tr-TR" dirty="0" err="1" smtClean="0"/>
              <a:t>High</a:t>
            </a:r>
            <a:r>
              <a:rPr lang="tr-TR" dirty="0" smtClean="0"/>
              <a:t> risk </a:t>
            </a:r>
            <a:r>
              <a:rPr lang="tr-TR" dirty="0" err="1" smtClean="0"/>
              <a:t>adults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Vaccination</a:t>
            </a:r>
            <a:r>
              <a:rPr lang="tr-TR" sz="3200" b="1" dirty="0" smtClean="0"/>
              <a:t> in </a:t>
            </a:r>
            <a:r>
              <a:rPr lang="tr-TR" sz="3200" b="1" dirty="0" err="1" smtClean="0"/>
              <a:t>Turkey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Vaccination is the most efficacious way to prevent HBV </a:t>
            </a:r>
            <a:endParaRPr lang="tr-TR" sz="2800" dirty="0" smtClean="0"/>
          </a:p>
          <a:p>
            <a:r>
              <a:rPr lang="en-US" sz="2800" dirty="0" smtClean="0"/>
              <a:t>Turkey’s vaccination rate has increased from 64% in 1994 to 98% in </a:t>
            </a:r>
            <a:r>
              <a:rPr lang="en-US" sz="2800" dirty="0" smtClean="0"/>
              <a:t>2016.</a:t>
            </a:r>
            <a:endParaRPr lang="tr-TR" sz="2800" dirty="0" smtClean="0"/>
          </a:p>
          <a:p>
            <a:r>
              <a:rPr lang="tr-TR" sz="2800" dirty="0" smtClean="0"/>
              <a:t>C</a:t>
            </a:r>
            <a:r>
              <a:rPr lang="en-US" sz="2800" dirty="0" err="1" smtClean="0"/>
              <a:t>atch</a:t>
            </a:r>
            <a:r>
              <a:rPr lang="en-US" sz="2800" dirty="0" smtClean="0"/>
              <a:t>-up vaccination was administered to those who were in first or middle school</a:t>
            </a:r>
            <a:r>
              <a:rPr lang="tr-TR" sz="2800" dirty="0" smtClean="0"/>
              <a:t> </a:t>
            </a:r>
            <a:r>
              <a:rPr lang="tr-TR" sz="2800" dirty="0" err="1" smtClean="0"/>
              <a:t>between</a:t>
            </a:r>
            <a:r>
              <a:rPr lang="tr-TR" sz="2800" dirty="0" smtClean="0"/>
              <a:t> 2005 </a:t>
            </a:r>
            <a:r>
              <a:rPr lang="tr-TR" sz="2800" dirty="0" err="1" smtClean="0"/>
              <a:t>and</a:t>
            </a:r>
            <a:r>
              <a:rPr lang="tr-TR" sz="2800" dirty="0" smtClean="0"/>
              <a:t> 2009</a:t>
            </a:r>
          </a:p>
          <a:p>
            <a:r>
              <a:rPr lang="tr-TR" sz="2800" dirty="0" smtClean="0"/>
              <a:t>T</a:t>
            </a:r>
            <a:r>
              <a:rPr lang="en-US" sz="2800" dirty="0" err="1" smtClean="0"/>
              <a:t>heoretically</a:t>
            </a:r>
            <a:r>
              <a:rPr lang="en-US" sz="2800" dirty="0" smtClean="0"/>
              <a:t>, most people born in 1991 or later have completed their</a:t>
            </a:r>
            <a:r>
              <a:rPr lang="tr-TR" sz="2800" dirty="0" smtClean="0"/>
              <a:t> </a:t>
            </a:r>
            <a:r>
              <a:rPr lang="tr-TR" sz="2800" dirty="0" err="1" smtClean="0"/>
              <a:t>primary</a:t>
            </a:r>
            <a:r>
              <a:rPr lang="tr-TR" sz="2800" dirty="0" smtClean="0"/>
              <a:t> </a:t>
            </a:r>
            <a:r>
              <a:rPr lang="tr-TR" sz="2800" dirty="0" err="1" smtClean="0"/>
              <a:t>vaccination</a:t>
            </a:r>
            <a:r>
              <a:rPr lang="tr-TR" sz="2800" dirty="0" smtClean="0"/>
              <a:t>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14282" y="6143644"/>
            <a:ext cx="8898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Turkish Viral Hepatitis Prevention and Control Program(2018-2023</a:t>
            </a:r>
            <a:r>
              <a:rPr lang="tr-TR" dirty="0" smtClean="0"/>
              <a:t>. </a:t>
            </a:r>
            <a:r>
              <a:rPr lang="en-US" dirty="0" smtClean="0"/>
              <a:t>Ministry of Health Ed. No,</a:t>
            </a:r>
            <a:endParaRPr lang="tr-TR" dirty="0" smtClean="0"/>
          </a:p>
          <a:p>
            <a:r>
              <a:rPr lang="en-US" dirty="0" smtClean="0"/>
              <a:t> Ankara</a:t>
            </a:r>
            <a:r>
              <a:rPr lang="tr-TR" dirty="0" smtClean="0"/>
              <a:t>, 2019, www.</a:t>
            </a:r>
            <a:r>
              <a:rPr lang="tr-TR" dirty="0" err="1" smtClean="0"/>
              <a:t>hsgm</a:t>
            </a:r>
            <a:r>
              <a:rPr lang="tr-TR" dirty="0" smtClean="0"/>
              <a:t>.</a:t>
            </a:r>
            <a:r>
              <a:rPr lang="tr-TR" dirty="0" err="1" smtClean="0"/>
              <a:t>saglik</a:t>
            </a:r>
            <a:r>
              <a:rPr lang="tr-TR" dirty="0" smtClean="0"/>
              <a:t>.gov.tr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Hepatitis</a:t>
            </a:r>
            <a:r>
              <a:rPr lang="tr-TR" sz="3200" b="1" dirty="0" smtClean="0"/>
              <a:t> B </a:t>
            </a:r>
            <a:r>
              <a:rPr lang="tr-TR" sz="3200" b="1" dirty="0" err="1" smtClean="0"/>
              <a:t>Vaccine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Infants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Vaccination</a:t>
            </a:r>
            <a:r>
              <a:rPr lang="tr-TR" dirty="0" smtClean="0"/>
              <a:t> of </a:t>
            </a:r>
            <a:r>
              <a:rPr lang="tr-TR" dirty="0" err="1" smtClean="0"/>
              <a:t>newborn</a:t>
            </a:r>
            <a:r>
              <a:rPr lang="tr-TR" dirty="0" smtClean="0"/>
              <a:t>: </a:t>
            </a:r>
            <a:r>
              <a:rPr lang="en-US" dirty="0" smtClean="0"/>
              <a:t>in the first 24 hours</a:t>
            </a:r>
            <a:endParaRPr lang="tr-TR" dirty="0" smtClean="0"/>
          </a:p>
          <a:p>
            <a:r>
              <a:rPr lang="en-US" dirty="0" err="1" smtClean="0"/>
              <a:t>HBsAg</a:t>
            </a:r>
            <a:r>
              <a:rPr lang="en-US" dirty="0" smtClean="0"/>
              <a:t>-positive mothers</a:t>
            </a:r>
            <a:r>
              <a:rPr lang="tr-TR" dirty="0" smtClean="0"/>
              <a:t>:  V</a:t>
            </a:r>
            <a:r>
              <a:rPr lang="en-US" dirty="0" err="1" smtClean="0"/>
              <a:t>accine</a:t>
            </a:r>
            <a:r>
              <a:rPr lang="en-US" dirty="0" smtClean="0"/>
              <a:t> </a:t>
            </a:r>
            <a:r>
              <a:rPr lang="tr-TR" dirty="0" smtClean="0"/>
              <a:t>+ </a:t>
            </a:r>
            <a:r>
              <a:rPr lang="en-US" dirty="0" smtClean="0"/>
              <a:t>BHIG </a:t>
            </a:r>
            <a:r>
              <a:rPr lang="tr-TR" dirty="0" smtClean="0"/>
              <a:t> </a:t>
            </a:r>
            <a:r>
              <a:rPr lang="en-US" dirty="0" smtClean="0"/>
              <a:t>0.5 within the 12 hours </a:t>
            </a:r>
            <a:endParaRPr lang="tr-TR" dirty="0" smtClean="0"/>
          </a:p>
          <a:p>
            <a:r>
              <a:rPr lang="tr-TR" dirty="0" smtClean="0"/>
              <a:t>M</a:t>
            </a:r>
            <a:r>
              <a:rPr lang="en-US" dirty="0" smtClean="0"/>
              <a:t>other</a:t>
            </a:r>
            <a:r>
              <a:rPr lang="tr-TR" dirty="0" smtClean="0"/>
              <a:t> (</a:t>
            </a:r>
            <a:r>
              <a:rPr lang="en-US" dirty="0" err="1" smtClean="0"/>
              <a:t>HBsAg</a:t>
            </a:r>
            <a:r>
              <a:rPr lang="en-US" dirty="0" smtClean="0"/>
              <a:t> </a:t>
            </a:r>
            <a:r>
              <a:rPr lang="tr-TR" dirty="0" smtClean="0"/>
              <a:t>-)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newborns </a:t>
            </a:r>
            <a:r>
              <a:rPr lang="en-US" dirty="0" err="1" smtClean="0"/>
              <a:t>weig</a:t>
            </a:r>
            <a:r>
              <a:rPr lang="tr-TR" dirty="0" smtClean="0"/>
              <a:t>t &lt;</a:t>
            </a:r>
            <a:r>
              <a:rPr lang="en-US" dirty="0" smtClean="0"/>
              <a:t>2.000 </a:t>
            </a:r>
            <a:r>
              <a:rPr lang="tr-TR" dirty="0" smtClean="0"/>
              <a:t> g</a:t>
            </a:r>
            <a:r>
              <a:rPr lang="en-US" dirty="0" smtClean="0"/>
              <a:t>,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  </a:t>
            </a:r>
            <a:r>
              <a:rPr lang="en-US" dirty="0" smtClean="0"/>
              <a:t>the first dose of vaccine </a:t>
            </a:r>
            <a:r>
              <a:rPr lang="tr-TR" dirty="0" smtClean="0"/>
              <a:t>: </a:t>
            </a:r>
            <a:r>
              <a:rPr lang="en-US" dirty="0" smtClean="0"/>
              <a:t>1-month of age</a:t>
            </a:r>
            <a:endParaRPr lang="tr-TR" dirty="0" smtClean="0"/>
          </a:p>
          <a:p>
            <a:r>
              <a:rPr lang="tr-TR" dirty="0" err="1" smtClean="0"/>
              <a:t>Mother</a:t>
            </a:r>
            <a:r>
              <a:rPr lang="tr-TR" dirty="0" smtClean="0"/>
              <a:t>  (</a:t>
            </a:r>
            <a:r>
              <a:rPr lang="en-US" dirty="0" err="1" smtClean="0"/>
              <a:t>HBsAg</a:t>
            </a:r>
            <a:r>
              <a:rPr lang="tr-TR" dirty="0" smtClean="0"/>
              <a:t> +):  V</a:t>
            </a:r>
            <a:r>
              <a:rPr lang="en-US" dirty="0" err="1" smtClean="0"/>
              <a:t>accine</a:t>
            </a:r>
            <a:r>
              <a:rPr lang="en-US" dirty="0" smtClean="0"/>
              <a:t> and </a:t>
            </a:r>
            <a:r>
              <a:rPr lang="tr-TR" dirty="0" smtClean="0"/>
              <a:t>+ </a:t>
            </a:r>
            <a:r>
              <a:rPr lang="en-US" dirty="0" smtClean="0"/>
              <a:t>BHIG </a:t>
            </a:r>
            <a:r>
              <a:rPr lang="tr-TR" dirty="0" smtClean="0"/>
              <a:t> </a:t>
            </a:r>
            <a:r>
              <a:rPr lang="en-US" dirty="0" smtClean="0"/>
              <a:t>0.5 within the 12 hours </a:t>
            </a:r>
            <a:endParaRPr lang="tr-TR" dirty="0" smtClean="0"/>
          </a:p>
          <a:p>
            <a:r>
              <a:rPr lang="tr-TR" dirty="0" smtClean="0"/>
              <a:t>M</a:t>
            </a:r>
            <a:r>
              <a:rPr lang="en-US" dirty="0" smtClean="0"/>
              <a:t>other</a:t>
            </a:r>
            <a:r>
              <a:rPr lang="tr-TR" dirty="0" smtClean="0"/>
              <a:t> (</a:t>
            </a:r>
            <a:r>
              <a:rPr lang="en-US" dirty="0" err="1" smtClean="0"/>
              <a:t>HBsAg</a:t>
            </a:r>
            <a:r>
              <a:rPr lang="en-US" dirty="0" smtClean="0"/>
              <a:t> </a:t>
            </a:r>
            <a:r>
              <a:rPr lang="tr-TR" dirty="0" smtClean="0"/>
              <a:t>-) : No </a:t>
            </a:r>
            <a:r>
              <a:rPr lang="tr-TR" dirty="0" err="1" smtClean="0"/>
              <a:t>testing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Infants</a:t>
            </a:r>
            <a:endParaRPr lang="tr-TR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357158" y="6286520"/>
            <a:ext cx="484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Arısoy</a:t>
            </a:r>
            <a:r>
              <a:rPr lang="tr-TR" dirty="0" smtClean="0"/>
              <a:t> ES et al. J Pediatr </a:t>
            </a:r>
            <a:r>
              <a:rPr lang="tr-TR" dirty="0" err="1" smtClean="0"/>
              <a:t>Inf</a:t>
            </a:r>
            <a:r>
              <a:rPr lang="tr-TR" dirty="0" smtClean="0"/>
              <a:t> 2020;14(3):e160-e174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Vaccination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Status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Among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Healthcare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Students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Public health activities to control HBV infection have</a:t>
            </a:r>
            <a:r>
              <a:rPr lang="tr-TR" sz="2800" dirty="0" smtClean="0"/>
              <a:t> </a:t>
            </a:r>
            <a:r>
              <a:rPr lang="en-US" sz="2800" dirty="0" smtClean="0"/>
              <a:t>increased in the last three decades.</a:t>
            </a:r>
            <a:r>
              <a:rPr lang="tr-TR" sz="2800" dirty="0" smtClean="0"/>
              <a:t> 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HBV </a:t>
            </a:r>
            <a:r>
              <a:rPr lang="tr-TR" sz="2800" dirty="0" err="1" smtClean="0"/>
              <a:t>vaccination</a:t>
            </a:r>
            <a:r>
              <a:rPr lang="tr-TR" sz="2800" dirty="0" smtClean="0"/>
              <a:t> rate </a:t>
            </a:r>
            <a:r>
              <a:rPr lang="en-US" sz="2800" dirty="0" smtClean="0"/>
              <a:t>among university students in the healthcare was high, but</a:t>
            </a:r>
            <a:r>
              <a:rPr lang="tr-TR" sz="2800" dirty="0" smtClean="0"/>
              <a:t> </a:t>
            </a:r>
            <a:r>
              <a:rPr lang="en-US" sz="2800" dirty="0" smtClean="0"/>
              <a:t>lower than the country targets</a:t>
            </a:r>
            <a:r>
              <a:rPr lang="tr-TR" sz="2800" dirty="0" smtClean="0"/>
              <a:t>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S</a:t>
            </a:r>
            <a:r>
              <a:rPr lang="en-US" sz="2800" dirty="0" err="1" smtClean="0"/>
              <a:t>usceptible</a:t>
            </a:r>
            <a:r>
              <a:rPr lang="tr-TR" sz="2800" dirty="0" smtClean="0"/>
              <a:t> </a:t>
            </a:r>
            <a:r>
              <a:rPr lang="en-US" sz="2800" dirty="0" smtClean="0"/>
              <a:t>students should be vaccinated against HBV.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571472" y="6357958"/>
            <a:ext cx="671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Aciksoz</a:t>
            </a:r>
            <a:r>
              <a:rPr lang="tr-TR" dirty="0" smtClean="0"/>
              <a:t> A et al. Hum </a:t>
            </a:r>
            <a:r>
              <a:rPr lang="tr-TR" dirty="0" err="1" smtClean="0"/>
              <a:t>Vac</a:t>
            </a:r>
            <a:r>
              <a:rPr lang="tr-TR" dirty="0" smtClean="0"/>
              <a:t> &amp; </a:t>
            </a:r>
            <a:r>
              <a:rPr lang="tr-TR" dirty="0" err="1" smtClean="0"/>
              <a:t>Immun</a:t>
            </a:r>
            <a:r>
              <a:rPr lang="tr-TR" dirty="0" smtClean="0"/>
              <a:t>. 2021, VOL. 17, NO. 11, 4595–4602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H</a:t>
            </a:r>
            <a:r>
              <a:rPr lang="en-US" sz="3200" b="1" dirty="0" smtClean="0"/>
              <a:t>B vaccination</a:t>
            </a:r>
            <a:r>
              <a:rPr lang="tr-TR" sz="3200" b="1" dirty="0" smtClean="0"/>
              <a:t>;</a:t>
            </a:r>
            <a:r>
              <a:rPr lang="en-US" sz="3200" b="1" dirty="0" smtClean="0"/>
              <a:t> </a:t>
            </a:r>
            <a:r>
              <a:rPr lang="tr-TR" sz="3200" b="1" dirty="0" smtClean="0"/>
              <a:t>F</a:t>
            </a:r>
            <a:r>
              <a:rPr lang="en-US" sz="3200" b="1" dirty="0" err="1" smtClean="0"/>
              <a:t>ree</a:t>
            </a:r>
            <a:r>
              <a:rPr lang="en-US" sz="3200" b="1" dirty="0" smtClean="0"/>
              <a:t> of </a:t>
            </a:r>
            <a:r>
              <a:rPr lang="tr-TR" sz="3200" b="1" dirty="0" smtClean="0"/>
              <a:t>C</a:t>
            </a:r>
            <a:r>
              <a:rPr lang="en-US" sz="3200" b="1" dirty="0" err="1" smtClean="0"/>
              <a:t>harge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Children</a:t>
            </a:r>
            <a:endParaRPr lang="tr-TR" dirty="0" smtClean="0"/>
          </a:p>
          <a:p>
            <a:r>
              <a:rPr lang="tr-TR" dirty="0" err="1" smtClean="0"/>
              <a:t>Hemodialysis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, </a:t>
            </a:r>
            <a:r>
              <a:rPr lang="tr-TR" dirty="0" err="1" smtClean="0"/>
              <a:t>solid</a:t>
            </a:r>
            <a:r>
              <a:rPr lang="tr-TR" dirty="0" smtClean="0"/>
              <a:t> organ </a:t>
            </a:r>
            <a:r>
              <a:rPr lang="tr-TR" dirty="0" err="1" smtClean="0"/>
              <a:t>or</a:t>
            </a:r>
            <a:r>
              <a:rPr lang="tr-TR" dirty="0" smtClean="0"/>
              <a:t> bone </a:t>
            </a:r>
            <a:r>
              <a:rPr lang="tr-TR" dirty="0" err="1" smtClean="0"/>
              <a:t>marrow</a:t>
            </a:r>
            <a:r>
              <a:rPr lang="tr-TR" dirty="0" smtClean="0"/>
              <a:t> </a:t>
            </a:r>
            <a:r>
              <a:rPr lang="tr-TR" dirty="0" err="1" smtClean="0"/>
              <a:t>transplantation</a:t>
            </a:r>
            <a:r>
              <a:rPr lang="tr-TR" dirty="0" smtClean="0"/>
              <a:t> </a:t>
            </a:r>
            <a:r>
              <a:rPr lang="tr-TR" dirty="0" err="1" smtClean="0"/>
              <a:t>candidates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recipients</a:t>
            </a:r>
            <a:r>
              <a:rPr lang="tr-TR" dirty="0" smtClean="0"/>
              <a:t>,</a:t>
            </a:r>
          </a:p>
          <a:p>
            <a:r>
              <a:rPr lang="tr-TR" dirty="0" smtClean="0"/>
              <a:t>I</a:t>
            </a:r>
            <a:r>
              <a:rPr lang="en-US" dirty="0" err="1" smtClean="0"/>
              <a:t>ntravenous</a:t>
            </a:r>
            <a:r>
              <a:rPr lang="en-US" dirty="0" smtClean="0"/>
              <a:t> drug users,</a:t>
            </a:r>
          </a:p>
          <a:p>
            <a:r>
              <a:rPr lang="tr-TR" dirty="0" smtClean="0"/>
              <a:t>P</a:t>
            </a:r>
            <a:r>
              <a:rPr lang="en-US" dirty="0" err="1" smtClean="0"/>
              <a:t>eople</a:t>
            </a:r>
            <a:r>
              <a:rPr lang="en-US" dirty="0" smtClean="0"/>
              <a:t> who live with HBV carriers</a:t>
            </a:r>
            <a:endParaRPr lang="tr-TR" dirty="0" smtClean="0"/>
          </a:p>
          <a:p>
            <a:r>
              <a:rPr lang="tr-TR" dirty="0" smtClean="0"/>
              <a:t>M</a:t>
            </a:r>
            <a:r>
              <a:rPr lang="en-US" dirty="0" err="1" smtClean="0"/>
              <a:t>ultiple</a:t>
            </a:r>
            <a:r>
              <a:rPr lang="en-US" dirty="0" smtClean="0"/>
              <a:t> sexual partners </a:t>
            </a:r>
          </a:p>
          <a:p>
            <a:r>
              <a:rPr lang="tr-TR" dirty="0" smtClean="0"/>
              <a:t>S</a:t>
            </a:r>
            <a:r>
              <a:rPr lang="en-US" dirty="0" smtClean="0"/>
              <a:t>ex workers, </a:t>
            </a:r>
            <a:r>
              <a:rPr lang="tr-TR" dirty="0" smtClean="0"/>
              <a:t>b</a:t>
            </a:r>
            <a:r>
              <a:rPr lang="en-US" dirty="0" err="1" smtClean="0"/>
              <a:t>isexual</a:t>
            </a:r>
            <a:r>
              <a:rPr lang="en-US" dirty="0" smtClean="0"/>
              <a:t> men</a:t>
            </a:r>
            <a:endParaRPr lang="tr-TR" dirty="0" smtClean="0"/>
          </a:p>
          <a:p>
            <a:r>
              <a:rPr lang="en-US" dirty="0" smtClean="0"/>
              <a:t>People who have chronic liver disease </a:t>
            </a:r>
            <a:endParaRPr lang="tr-TR" dirty="0" smtClean="0"/>
          </a:p>
          <a:p>
            <a:r>
              <a:rPr lang="en-US" dirty="0" smtClean="0"/>
              <a:t>People who work in prison or detention centers and prisoners</a:t>
            </a:r>
            <a:endParaRPr lang="tr-TR" dirty="0" smtClean="0"/>
          </a:p>
          <a:p>
            <a:r>
              <a:rPr lang="tr-TR" dirty="0" err="1" smtClean="0"/>
              <a:t>Health</a:t>
            </a:r>
            <a:r>
              <a:rPr lang="tr-TR" dirty="0" smtClean="0"/>
              <a:t>-</a:t>
            </a:r>
            <a:r>
              <a:rPr lang="tr-TR" dirty="0" err="1" smtClean="0"/>
              <a:t>care</a:t>
            </a:r>
            <a:r>
              <a:rPr lang="tr-TR" dirty="0" smtClean="0"/>
              <a:t> </a:t>
            </a:r>
            <a:r>
              <a:rPr lang="tr-TR" dirty="0" err="1" smtClean="0"/>
              <a:t>staff</a:t>
            </a:r>
            <a:endParaRPr lang="tr-TR" dirty="0" smtClean="0"/>
          </a:p>
          <a:p>
            <a:r>
              <a:rPr lang="tr-TR" dirty="0" err="1" smtClean="0"/>
              <a:t>Barbers</a:t>
            </a:r>
            <a:r>
              <a:rPr lang="tr-TR" dirty="0" smtClean="0"/>
              <a:t>, </a:t>
            </a:r>
            <a:r>
              <a:rPr lang="tr-TR" dirty="0" err="1" smtClean="0"/>
              <a:t>manicurists</a:t>
            </a:r>
            <a:r>
              <a:rPr lang="tr-TR" dirty="0" smtClean="0"/>
              <a:t>, </a:t>
            </a:r>
            <a:r>
              <a:rPr lang="tr-TR" dirty="0" err="1" smtClean="0"/>
              <a:t>tattooist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14282" y="6143644"/>
            <a:ext cx="8898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Turkish Viral Hepatitis Prevention and Control Program(2018-2023</a:t>
            </a:r>
            <a:r>
              <a:rPr lang="tr-TR" dirty="0" smtClean="0"/>
              <a:t>. </a:t>
            </a:r>
            <a:r>
              <a:rPr lang="en-US" dirty="0" smtClean="0"/>
              <a:t>Ministry of Health Ed. No,</a:t>
            </a:r>
            <a:endParaRPr lang="tr-TR" dirty="0" smtClean="0"/>
          </a:p>
          <a:p>
            <a:r>
              <a:rPr lang="en-US" dirty="0" smtClean="0"/>
              <a:t> Ankara</a:t>
            </a:r>
            <a:r>
              <a:rPr lang="tr-TR" dirty="0" smtClean="0"/>
              <a:t>, 2019, www.</a:t>
            </a:r>
            <a:r>
              <a:rPr lang="tr-TR" dirty="0" err="1" smtClean="0"/>
              <a:t>hsgm</a:t>
            </a:r>
            <a:r>
              <a:rPr lang="tr-TR" dirty="0" smtClean="0"/>
              <a:t>.</a:t>
            </a:r>
            <a:r>
              <a:rPr lang="tr-TR" dirty="0" err="1" smtClean="0"/>
              <a:t>saglik</a:t>
            </a:r>
            <a:r>
              <a:rPr lang="tr-TR" dirty="0" smtClean="0"/>
              <a:t>.gov.tr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Changing</a:t>
            </a:r>
            <a:r>
              <a:rPr lang="tr-TR" sz="3200" b="1" dirty="0" smtClean="0"/>
              <a:t> of </a:t>
            </a:r>
            <a:r>
              <a:rPr lang="tr-TR" sz="3200" b="1" dirty="0" err="1" smtClean="0"/>
              <a:t>HBsAg</a:t>
            </a:r>
            <a:r>
              <a:rPr lang="tr-TR" sz="3200" b="1" dirty="0" smtClean="0"/>
              <a:t>-</a:t>
            </a:r>
            <a:r>
              <a:rPr lang="tr-TR" sz="3200" b="1" dirty="0" err="1" smtClean="0"/>
              <a:t>Positivity</a:t>
            </a:r>
            <a:r>
              <a:rPr lang="tr-TR" sz="3200" b="1" dirty="0" smtClean="0"/>
              <a:t> </a:t>
            </a:r>
            <a:r>
              <a:rPr lang="tr-TR" sz="3200" b="1" dirty="0" smtClean="0"/>
              <a:t>in </a:t>
            </a:r>
            <a:r>
              <a:rPr lang="tr-TR" sz="3200" b="1" dirty="0" err="1" smtClean="0"/>
              <a:t>Adukts</a:t>
            </a:r>
            <a:r>
              <a:rPr lang="tr-TR" sz="3200" b="1" dirty="0" smtClean="0"/>
              <a:t>                </a:t>
            </a:r>
            <a:r>
              <a:rPr lang="tr-TR" sz="3200" b="1" dirty="0" err="1" smtClean="0"/>
              <a:t>According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to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Year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Intervals</a:t>
            </a:r>
            <a:r>
              <a:rPr lang="tr-TR" sz="3200" b="1" dirty="0" smtClean="0"/>
              <a:t> in </a:t>
            </a:r>
            <a:r>
              <a:rPr lang="tr-TR" sz="3200" b="1" dirty="0" err="1" smtClean="0"/>
              <a:t>Istanbul</a:t>
            </a:r>
            <a:endParaRPr lang="tr-TR" sz="32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186634" cy="42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317"/>
                <a:gridCol w="3593317"/>
              </a:tblGrid>
              <a:tr h="106442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20-</a:t>
                      </a:r>
                      <a:r>
                        <a:rPr lang="tr-TR" sz="2800" dirty="0" err="1" smtClean="0"/>
                        <a:t>year</a:t>
                      </a:r>
                      <a:r>
                        <a:rPr lang="tr-TR" sz="2800" baseline="0" dirty="0" smtClean="0"/>
                        <a:t> </a:t>
                      </a:r>
                      <a:r>
                        <a:rPr lang="tr-TR" sz="2800" baseline="0" dirty="0" err="1" smtClean="0"/>
                        <a:t>period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HBsAg</a:t>
                      </a:r>
                      <a:r>
                        <a:rPr lang="en-US" sz="2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-positivity rate</a:t>
                      </a:r>
                      <a:endParaRPr lang="tr-TR" sz="2800" b="0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N= </a:t>
                      </a:r>
                      <a:r>
                        <a:rPr lang="tr-TR" sz="2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20.001</a:t>
                      </a:r>
                      <a:endParaRPr lang="tr-T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64423"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1995-2002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5.3%</a:t>
                      </a:r>
                      <a:endParaRPr lang="tr-TR" sz="2800" dirty="0"/>
                    </a:p>
                  </a:txBody>
                  <a:tcPr/>
                </a:tc>
              </a:tr>
              <a:tr h="1064423"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2003-2009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4.8%</a:t>
                      </a:r>
                      <a:endParaRPr lang="tr-TR" sz="2800" dirty="0"/>
                    </a:p>
                  </a:txBody>
                  <a:tcPr/>
                </a:tc>
              </a:tr>
              <a:tr h="1064423"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2010-2015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3.1%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357158" y="6072206"/>
            <a:ext cx="47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Furuncuoğlu</a:t>
            </a:r>
            <a:r>
              <a:rPr lang="tr-TR" dirty="0" smtClean="0"/>
              <a:t> Y et al.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Hepat</a:t>
            </a:r>
            <a:r>
              <a:rPr lang="tr-TR" dirty="0" smtClean="0"/>
              <a:t> J. 2016;22:88-91.</a:t>
            </a:r>
            <a:endParaRPr lang="tr-TR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Acute Hepatitis B Incidence Based On Years and Age Groups</a:t>
            </a:r>
            <a:r>
              <a:rPr lang="en-US" dirty="0" smtClean="0"/>
              <a:t>,</a:t>
            </a:r>
            <a:r>
              <a:rPr lang="tr-TR" sz="3600" b="1" dirty="0" smtClean="0"/>
              <a:t>Türkiye, 1990-2017</a:t>
            </a:r>
            <a:endParaRPr lang="tr-TR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4" y="1285860"/>
            <a:ext cx="8786842" cy="41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71406" y="6068817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Turkish Viral Hepatitis Prevention and Control Program(2018-2023</a:t>
            </a:r>
            <a:r>
              <a:rPr lang="tr-TR" dirty="0" smtClean="0"/>
              <a:t>. </a:t>
            </a:r>
            <a:r>
              <a:rPr lang="en-US" dirty="0" smtClean="0"/>
              <a:t>Ministry of Health Ed. No, Ankara</a:t>
            </a:r>
            <a:r>
              <a:rPr lang="tr-TR" dirty="0" smtClean="0"/>
              <a:t>, 2019, www.</a:t>
            </a:r>
            <a:r>
              <a:rPr lang="tr-TR" dirty="0" err="1" smtClean="0"/>
              <a:t>hsgm</a:t>
            </a:r>
            <a:r>
              <a:rPr lang="tr-TR" dirty="0" smtClean="0"/>
              <a:t>.</a:t>
            </a:r>
            <a:r>
              <a:rPr lang="tr-TR" dirty="0" err="1" smtClean="0"/>
              <a:t>saglik</a:t>
            </a:r>
            <a:r>
              <a:rPr lang="tr-TR" dirty="0" smtClean="0"/>
              <a:t>.gov.tr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6357950" y="1785926"/>
            <a:ext cx="252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(One Hundred Thousand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85720" y="5429264"/>
            <a:ext cx="777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</a:t>
            </a:r>
            <a:r>
              <a:rPr lang="tr-TR" sz="2400" dirty="0" err="1" smtClean="0"/>
              <a:t>ürkiye</a:t>
            </a:r>
            <a:r>
              <a:rPr lang="en-US" sz="2400" dirty="0" smtClean="0"/>
              <a:t>, acute hepatitis B incidence is gradually decreasing</a:t>
            </a:r>
            <a:endParaRPr lang="tr-TR" sz="2400" dirty="0" smtClean="0"/>
          </a:p>
        </p:txBody>
      </p:sp>
      <p:sp>
        <p:nvSpPr>
          <p:cNvPr id="8" name="7 Dikdörtgen"/>
          <p:cNvSpPr/>
          <p:nvPr/>
        </p:nvSpPr>
        <p:spPr>
          <a:xfrm>
            <a:off x="214314" y="5500702"/>
            <a:ext cx="8786842" cy="428628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Strategies of Turkish Hepatitis Prevention and Control Program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Raising awareness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90000"/>
                  </a:schemeClr>
                </a:solidFill>
              </a:rPr>
              <a:t>screening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9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surveillance programs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Reducing viral transmission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Providing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safe blood products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Prevention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of viral hepatitis </a:t>
            </a:r>
            <a:r>
              <a:rPr lang="en-US" sz="2600" dirty="0" err="1" smtClean="0">
                <a:solidFill>
                  <a:schemeClr val="bg2">
                    <a:lumMod val="90000"/>
                  </a:schemeClr>
                </a:solidFill>
              </a:rPr>
              <a:t>transmisson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among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people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who inject or use drugs 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   -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Prevention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of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healthcare-associated</a:t>
            </a:r>
            <a:r>
              <a:rPr lang="tr-TR" sz="2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90000"/>
                  </a:schemeClr>
                </a:solidFill>
              </a:rPr>
              <a:t>transmission</a:t>
            </a:r>
            <a:endParaRPr lang="tr-TR" sz="26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Increasing immunization </a:t>
            </a:r>
            <a:endParaRPr lang="tr-TR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/>
              <a:t>Increasing access to treatment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Epidemiologic </a:t>
            </a:r>
            <a:r>
              <a:rPr lang="tr-TR" sz="3200" b="1" dirty="0" smtClean="0"/>
              <a:t>F</a:t>
            </a:r>
            <a:r>
              <a:rPr lang="en-US" sz="3200" b="1" dirty="0" err="1" smtClean="0"/>
              <a:t>eatures</a:t>
            </a:r>
            <a:r>
              <a:rPr lang="en-US" sz="3200" b="1" dirty="0" smtClean="0"/>
              <a:t> of </a:t>
            </a:r>
            <a:r>
              <a:rPr lang="tr-TR" sz="3200" b="1" dirty="0" smtClean="0"/>
              <a:t>HBV </a:t>
            </a:r>
            <a:br>
              <a:rPr lang="tr-TR" sz="3200" b="1" dirty="0" smtClean="0"/>
            </a:br>
            <a:r>
              <a:rPr lang="tr-TR" sz="3200" b="1" dirty="0" smtClean="0"/>
              <a:t>I</a:t>
            </a:r>
            <a:r>
              <a:rPr lang="en-US" sz="3200" b="1" dirty="0" err="1" smtClean="0"/>
              <a:t>nfection</a:t>
            </a:r>
            <a:r>
              <a:rPr lang="en-US" sz="3200" b="1" dirty="0" smtClean="0"/>
              <a:t> in T</a:t>
            </a:r>
            <a:r>
              <a:rPr lang="tr-TR" sz="3200" b="1" dirty="0" err="1" smtClean="0"/>
              <a:t>ürkiye</a:t>
            </a:r>
            <a:endParaRPr lang="tr-TR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08" y="1603132"/>
            <a:ext cx="8539196" cy="45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357158" y="6215082"/>
            <a:ext cx="511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Akarca et al.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Hepatitis</a:t>
            </a:r>
            <a:r>
              <a:rPr lang="tr-TR" dirty="0" smtClean="0"/>
              <a:t> </a:t>
            </a:r>
            <a:r>
              <a:rPr lang="tr-TR" dirty="0" err="1" smtClean="0"/>
              <a:t>Journal</a:t>
            </a:r>
            <a:r>
              <a:rPr lang="tr-TR" dirty="0" smtClean="0"/>
              <a:t> 2022;28(2):47-54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Current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Trends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Traetment</a:t>
            </a:r>
            <a:r>
              <a:rPr lang="tr-TR" sz="3200" b="1" dirty="0" smtClean="0"/>
              <a:t> of HBV 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Once daily oral ETV, TDF and TAF can suppress HBV DNA profoundly but have no direct action on </a:t>
            </a:r>
            <a:r>
              <a:rPr lang="en-US" sz="2800" dirty="0" err="1" smtClean="0"/>
              <a:t>cccDNA</a:t>
            </a:r>
            <a:r>
              <a:rPr lang="en-US" sz="2800" dirty="0" smtClean="0"/>
              <a:t> of the HBV-infected </a:t>
            </a:r>
            <a:r>
              <a:rPr lang="en-US" sz="2800" dirty="0" err="1" smtClean="0"/>
              <a:t>hepatocytes</a:t>
            </a:r>
            <a:endParaRPr lang="tr-TR" sz="2800" dirty="0" smtClean="0"/>
          </a:p>
          <a:p>
            <a:r>
              <a:rPr lang="tr-TR" sz="2800" dirty="0" err="1" smtClean="0"/>
              <a:t>In</a:t>
            </a:r>
            <a:r>
              <a:rPr lang="tr-TR" sz="2800" dirty="0" smtClean="0"/>
              <a:t> HBV-</a:t>
            </a:r>
            <a:r>
              <a:rPr lang="tr-TR" sz="2800" dirty="0" err="1" smtClean="0"/>
              <a:t>infected</a:t>
            </a:r>
            <a:r>
              <a:rPr lang="tr-TR" sz="2800" dirty="0" smtClean="0"/>
              <a:t> </a:t>
            </a:r>
            <a:r>
              <a:rPr lang="tr-TR" sz="2800" dirty="0" err="1" smtClean="0"/>
              <a:t>patients</a:t>
            </a:r>
            <a:r>
              <a:rPr lang="tr-TR" sz="2800" dirty="0" smtClean="0"/>
              <a:t> </a:t>
            </a:r>
            <a:r>
              <a:rPr lang="en-US" sz="2800" dirty="0" smtClean="0"/>
              <a:t>with </a:t>
            </a:r>
            <a:r>
              <a:rPr lang="en-US" sz="2800" dirty="0" smtClean="0"/>
              <a:t>certain </a:t>
            </a:r>
            <a:r>
              <a:rPr lang="en-US" sz="2800" dirty="0" err="1" smtClean="0"/>
              <a:t>charecteristics</a:t>
            </a:r>
            <a:r>
              <a:rPr lang="en-US" sz="2800" dirty="0" smtClean="0"/>
              <a:t>, treatment should be started </a:t>
            </a:r>
            <a:r>
              <a:rPr lang="en-US" sz="2800" dirty="0" smtClean="0"/>
              <a:t>without</a:t>
            </a:r>
            <a:r>
              <a:rPr lang="tr-TR" sz="2800" dirty="0" smtClean="0"/>
              <a:t> </a:t>
            </a:r>
            <a:r>
              <a:rPr lang="tr-TR" sz="2800" dirty="0" err="1" smtClean="0"/>
              <a:t>liver</a:t>
            </a:r>
            <a:r>
              <a:rPr lang="tr-TR" sz="2800" dirty="0" smtClean="0"/>
              <a:t> </a:t>
            </a:r>
            <a:r>
              <a:rPr lang="tr-TR" sz="2800" dirty="0" err="1" smtClean="0"/>
              <a:t>biopsy</a:t>
            </a:r>
            <a:endParaRPr lang="tr-TR" sz="2800" dirty="0" smtClean="0"/>
          </a:p>
          <a:p>
            <a:r>
              <a:rPr lang="en-US" sz="2800" dirty="0" smtClean="0"/>
              <a:t>The long-term goal of antiviral therapy has partly achieved by effectively reducing the incidence of HCC development </a:t>
            </a:r>
            <a:endParaRPr lang="tr-TR" sz="2800" dirty="0" smtClean="0"/>
          </a:p>
          <a:p>
            <a:r>
              <a:rPr lang="tr-TR" sz="2800" dirty="0" smtClean="0"/>
              <a:t>E</a:t>
            </a:r>
            <a:r>
              <a:rPr lang="en-US" sz="2800" dirty="0" err="1" smtClean="0"/>
              <a:t>xisting</a:t>
            </a:r>
            <a:r>
              <a:rPr lang="en-US" sz="2800" dirty="0" smtClean="0"/>
              <a:t> antiviral therapy is still far from satisfactory now that new strategies and/or new drugs are emerging. </a:t>
            </a:r>
            <a:endParaRPr lang="tr-TR" sz="2800" dirty="0" smtClean="0"/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Future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Trends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HBV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incidence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- W</a:t>
            </a:r>
            <a:r>
              <a:rPr lang="en-US" dirty="0" err="1" smtClean="0"/>
              <a:t>idespread</a:t>
            </a:r>
            <a:r>
              <a:rPr lang="en-US" dirty="0" smtClean="0"/>
              <a:t> </a:t>
            </a:r>
            <a:r>
              <a:rPr lang="en-US" dirty="0" smtClean="0"/>
              <a:t>vaccine use in</a:t>
            </a:r>
            <a:r>
              <a:rPr lang="tr-TR" dirty="0" smtClean="0"/>
              <a:t> </a:t>
            </a:r>
            <a:r>
              <a:rPr lang="en-US" dirty="0" smtClean="0"/>
              <a:t>high-risk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en-US" dirty="0" smtClean="0"/>
              <a:t> </a:t>
            </a:r>
            <a:r>
              <a:rPr lang="tr-TR" dirty="0" smtClean="0"/>
              <a:t>   </a:t>
            </a:r>
            <a:r>
              <a:rPr lang="en-US" dirty="0" smtClean="0"/>
              <a:t>groups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-</a:t>
            </a:r>
            <a:r>
              <a:rPr lang="en-US" dirty="0" smtClean="0"/>
              <a:t> </a:t>
            </a:r>
            <a:r>
              <a:rPr lang="tr-TR" dirty="0" smtClean="0"/>
              <a:t>H</a:t>
            </a:r>
            <a:r>
              <a:rPr lang="en-US" dirty="0" err="1" smtClean="0"/>
              <a:t>igh</a:t>
            </a:r>
            <a:r>
              <a:rPr lang="en-US" dirty="0" smtClean="0"/>
              <a:t>-risk behavior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- </a:t>
            </a:r>
            <a:r>
              <a:rPr lang="tr-TR" dirty="0" smtClean="0"/>
              <a:t>E</a:t>
            </a:r>
            <a:r>
              <a:rPr lang="en-US" dirty="0" err="1" smtClean="0"/>
              <a:t>ffectiveness</a:t>
            </a:r>
            <a:r>
              <a:rPr lang="en-US" dirty="0" smtClean="0"/>
              <a:t> </a:t>
            </a:r>
            <a:r>
              <a:rPr lang="en-US" dirty="0" smtClean="0"/>
              <a:t>of antiviral</a:t>
            </a:r>
            <a:r>
              <a:rPr lang="tr-TR" dirty="0" smtClean="0"/>
              <a:t> </a:t>
            </a:r>
            <a:r>
              <a:rPr lang="tr-TR" dirty="0" err="1" smtClean="0"/>
              <a:t>drugs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Development</a:t>
            </a:r>
            <a:r>
              <a:rPr lang="tr-TR" dirty="0" smtClean="0"/>
              <a:t> of </a:t>
            </a:r>
            <a:r>
              <a:rPr lang="tr-TR" dirty="0" err="1" smtClean="0"/>
              <a:t>liver</a:t>
            </a:r>
            <a:r>
              <a:rPr lang="tr-TR" dirty="0" smtClean="0"/>
              <a:t> </a:t>
            </a:r>
            <a:r>
              <a:rPr lang="tr-TR" dirty="0" err="1" smtClean="0"/>
              <a:t>cirrhosis</a:t>
            </a:r>
            <a:r>
              <a:rPr lang="tr-TR" dirty="0" smtClean="0"/>
              <a:t> an </a:t>
            </a:r>
            <a:r>
              <a:rPr lang="tr-TR" dirty="0" smtClean="0"/>
              <a:t>HCC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R</a:t>
            </a:r>
            <a:r>
              <a:rPr lang="en-US" dirty="0" err="1" smtClean="0"/>
              <a:t>equiring</a:t>
            </a:r>
            <a:r>
              <a:rPr lang="en-US" dirty="0" smtClean="0"/>
              <a:t> liver transplant for</a:t>
            </a:r>
            <a:r>
              <a:rPr lang="tr-TR" dirty="0" smtClean="0"/>
              <a:t> </a:t>
            </a:r>
            <a:r>
              <a:rPr lang="en-US" dirty="0" smtClean="0"/>
              <a:t>advanced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</a:t>
            </a:r>
            <a:r>
              <a:rPr lang="en-US" dirty="0" smtClean="0"/>
              <a:t>hepatitis B </a:t>
            </a:r>
            <a:endParaRPr lang="tr-TR" dirty="0" smtClean="0"/>
          </a:p>
        </p:txBody>
      </p:sp>
      <p:sp>
        <p:nvSpPr>
          <p:cNvPr id="7" name="6 Sağ Ok"/>
          <p:cNvSpPr/>
          <p:nvPr/>
        </p:nvSpPr>
        <p:spPr>
          <a:xfrm rot="5400000" flipV="1">
            <a:off x="3266594" y="1630436"/>
            <a:ext cx="431604" cy="32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 rot="3399207" flipV="1">
            <a:off x="2820282" y="5434335"/>
            <a:ext cx="431604" cy="143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 rot="3399207" flipV="1">
            <a:off x="3963291" y="3148319"/>
            <a:ext cx="431604" cy="143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 rot="18551760" flipV="1">
            <a:off x="2263005" y="2640747"/>
            <a:ext cx="431604" cy="145659"/>
          </a:xfrm>
          <a:prstGeom prst="rightArrow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 rot="3399207" flipV="1">
            <a:off x="6677934" y="4423361"/>
            <a:ext cx="431604" cy="143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8551760" flipV="1">
            <a:off x="5834906" y="3569440"/>
            <a:ext cx="431604" cy="145659"/>
          </a:xfrm>
          <a:prstGeom prst="rightArrow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Conclusion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Turkish Viral Hepatitis Prevention and Control Program </a:t>
            </a:r>
            <a:r>
              <a:rPr lang="en-US" sz="2400" dirty="0" smtClean="0"/>
              <a:t>were</a:t>
            </a:r>
            <a:r>
              <a:rPr lang="tr-TR" sz="2400" dirty="0" smtClean="0"/>
              <a:t> </a:t>
            </a:r>
            <a:r>
              <a:rPr lang="en-US" sz="2400" dirty="0" smtClean="0"/>
              <a:t>announced </a:t>
            </a:r>
            <a:r>
              <a:rPr lang="en-US" sz="2400" dirty="0" smtClean="0"/>
              <a:t>by The Ministry of Health </a:t>
            </a:r>
            <a:r>
              <a:rPr lang="tr-TR" sz="2400" dirty="0" smtClean="0"/>
              <a:t>in </a:t>
            </a:r>
            <a:r>
              <a:rPr lang="en-US" sz="2400" dirty="0" smtClean="0"/>
              <a:t>2018</a:t>
            </a:r>
            <a:endParaRPr lang="tr-TR" sz="2400" dirty="0" smtClean="0"/>
          </a:p>
          <a:p>
            <a:r>
              <a:rPr lang="en-US" sz="2400" dirty="0" smtClean="0"/>
              <a:t>After evaluation of the </a:t>
            </a:r>
            <a:r>
              <a:rPr lang="en-US" sz="2400" dirty="0" smtClean="0"/>
              <a:t>current</a:t>
            </a:r>
            <a:r>
              <a:rPr lang="tr-TR" sz="2400" dirty="0" smtClean="0"/>
              <a:t> </a:t>
            </a:r>
            <a:r>
              <a:rPr lang="en-US" sz="2400" dirty="0" smtClean="0"/>
              <a:t>status </a:t>
            </a:r>
            <a:r>
              <a:rPr lang="en-US" sz="2400" dirty="0" smtClean="0"/>
              <a:t>in 2020, the “National Hepatitis B Elimination Roadmap</a:t>
            </a:r>
            <a:r>
              <a:rPr lang="en-US" sz="2400" dirty="0" smtClean="0"/>
              <a:t>” </a:t>
            </a:r>
            <a:r>
              <a:rPr lang="en-US" sz="2400" dirty="0" smtClean="0"/>
              <a:t>was created in cooperation </a:t>
            </a:r>
            <a:r>
              <a:rPr lang="en-US" sz="2400" dirty="0" smtClean="0"/>
              <a:t>wit</a:t>
            </a:r>
            <a:r>
              <a:rPr lang="tr-TR" sz="2400" dirty="0" smtClean="0"/>
              <a:t>h </a:t>
            </a:r>
            <a:r>
              <a:rPr lang="tr-TR" sz="2400" dirty="0" smtClean="0"/>
              <a:t>H</a:t>
            </a:r>
            <a:r>
              <a:rPr lang="tr-TR" sz="2400" dirty="0" smtClean="0"/>
              <a:t>epatology </a:t>
            </a:r>
            <a:r>
              <a:rPr lang="tr-TR" sz="2400" dirty="0" err="1" smtClean="0"/>
              <a:t>Associations</a:t>
            </a:r>
            <a:r>
              <a:rPr lang="tr-TR" sz="2400" dirty="0" smtClean="0"/>
              <a:t> in 2022.</a:t>
            </a:r>
          </a:p>
          <a:p>
            <a:r>
              <a:rPr lang="tr-TR" sz="2400" dirty="0" smtClean="0"/>
              <a:t>N</a:t>
            </a:r>
            <a:r>
              <a:rPr lang="en-US" sz="2400" dirty="0" err="1" smtClean="0"/>
              <a:t>ational</a:t>
            </a:r>
            <a:r>
              <a:rPr lang="en-US" sz="2400" dirty="0" smtClean="0"/>
              <a:t> </a:t>
            </a:r>
            <a:r>
              <a:rPr lang="en-US" sz="2400" dirty="0" err="1" smtClean="0"/>
              <a:t>immunisation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programme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</a:t>
            </a:r>
            <a:r>
              <a:rPr lang="tr-TR" sz="2400" dirty="0" err="1" smtClean="0"/>
              <a:t>started</a:t>
            </a:r>
            <a:r>
              <a:rPr lang="tr-TR" sz="2400" dirty="0" smtClean="0"/>
              <a:t> in1998</a:t>
            </a:r>
            <a:endParaRPr lang="tr-TR" sz="2400" dirty="0" smtClean="0"/>
          </a:p>
          <a:p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actual </a:t>
            </a:r>
            <a:r>
              <a:rPr lang="en-US" sz="2400" dirty="0" smtClean="0"/>
              <a:t>rate of three doses of HBV vaccination in infants is 98</a:t>
            </a:r>
            <a:r>
              <a:rPr lang="en-US" sz="2400" dirty="0" smtClean="0"/>
              <a:t>%</a:t>
            </a:r>
            <a:endParaRPr lang="tr-TR" sz="2400" dirty="0" smtClean="0"/>
          </a:p>
          <a:p>
            <a:r>
              <a:rPr lang="tr-TR" sz="2400" dirty="0" err="1" smtClean="0"/>
              <a:t>Vaccination</a:t>
            </a:r>
            <a:r>
              <a:rPr lang="tr-TR" sz="2400" dirty="0" smtClean="0"/>
              <a:t> is </a:t>
            </a:r>
            <a:r>
              <a:rPr lang="tr-TR" sz="2400" dirty="0" err="1" smtClean="0"/>
              <a:t>free</a:t>
            </a:r>
            <a:r>
              <a:rPr lang="tr-TR" sz="2400" dirty="0" smtClean="0"/>
              <a:t> of </a:t>
            </a:r>
            <a:r>
              <a:rPr lang="tr-TR" sz="2400" dirty="0" err="1" smtClean="0"/>
              <a:t>charge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new</a:t>
            </a:r>
            <a:r>
              <a:rPr lang="tr-TR" sz="2400" dirty="0" smtClean="0"/>
              <a:t> </a:t>
            </a:r>
            <a:r>
              <a:rPr lang="tr-TR" sz="2400" dirty="0" err="1" smtClean="0"/>
              <a:t>born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high</a:t>
            </a:r>
            <a:r>
              <a:rPr lang="tr-TR" sz="2400" dirty="0" smtClean="0"/>
              <a:t> risk </a:t>
            </a:r>
            <a:r>
              <a:rPr lang="tr-TR" sz="2400" dirty="0" err="1" smtClean="0"/>
              <a:t>groups</a:t>
            </a:r>
            <a:r>
              <a:rPr lang="tr-TR" sz="2400" dirty="0" smtClean="0"/>
              <a:t> </a:t>
            </a:r>
          </a:p>
          <a:p>
            <a:r>
              <a:rPr lang="tr-TR" sz="2400" dirty="0" err="1" smtClean="0"/>
              <a:t>Also</a:t>
            </a:r>
            <a:r>
              <a:rPr lang="tr-TR" sz="2400" dirty="0" smtClean="0"/>
              <a:t>, </a:t>
            </a:r>
            <a:r>
              <a:rPr lang="tr-TR" sz="2400" dirty="0" err="1" smtClean="0"/>
              <a:t>goverment</a:t>
            </a:r>
            <a:r>
              <a:rPr lang="tr-TR" sz="2400" dirty="0" smtClean="0"/>
              <a:t> </a:t>
            </a:r>
            <a:r>
              <a:rPr lang="tr-TR" sz="2400" dirty="0" err="1" smtClean="0"/>
              <a:t>covers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treatment</a:t>
            </a:r>
            <a:r>
              <a:rPr lang="tr-TR" sz="2400" dirty="0" smtClean="0"/>
              <a:t> of </a:t>
            </a:r>
            <a:r>
              <a:rPr lang="tr-TR" sz="2400" dirty="0" err="1" smtClean="0"/>
              <a:t>hepatiits</a:t>
            </a:r>
            <a:r>
              <a:rPr lang="tr-TR" sz="2400" dirty="0" smtClean="0"/>
              <a:t> B </a:t>
            </a:r>
            <a:r>
              <a:rPr lang="tr-TR" sz="2400" dirty="0" err="1" smtClean="0"/>
              <a:t>infection</a:t>
            </a:r>
            <a:endParaRPr lang="tr-T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929190" y="3000372"/>
            <a:ext cx="375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Thank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you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for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your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attention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612683" cy="329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1414"/>
            <a:ext cx="454041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63" y="71438"/>
            <a:ext cx="448159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357562"/>
            <a:ext cx="4429123" cy="329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4857752" y="3643314"/>
            <a:ext cx="385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chemeClr val="bg1"/>
                </a:solidFill>
              </a:rPr>
              <a:t>Thank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you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for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your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attention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692219" y="285728"/>
            <a:ext cx="2165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APASL 2026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520" y="3357562"/>
            <a:ext cx="1962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3357562"/>
            <a:ext cx="21336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734072"/>
            <a:ext cx="2038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5715016"/>
            <a:ext cx="21145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(WHO-2016) </a:t>
            </a:r>
            <a:r>
              <a:rPr lang="tr-TR" sz="3200" b="1" dirty="0" smtClean="0"/>
              <a:t>T</a:t>
            </a:r>
            <a:r>
              <a:rPr lang="en-US" sz="3200" b="1" dirty="0" err="1" smtClean="0"/>
              <a:t>argets</a:t>
            </a:r>
            <a:r>
              <a:rPr lang="en-US" sz="3200" b="1" dirty="0" smtClean="0"/>
              <a:t> </a:t>
            </a:r>
            <a:r>
              <a:rPr lang="en-US" sz="3200" b="1" dirty="0" smtClean="0"/>
              <a:t>to </a:t>
            </a:r>
            <a:r>
              <a:rPr lang="tr-TR" sz="3200" b="1" dirty="0" smtClean="0"/>
              <a:t>E</a:t>
            </a:r>
            <a:r>
              <a:rPr lang="en-US" sz="3200" b="1" dirty="0" err="1" smtClean="0"/>
              <a:t>liminate</a:t>
            </a:r>
            <a:r>
              <a:rPr lang="en-US" sz="3200" b="1" dirty="0" smtClean="0"/>
              <a:t> </a:t>
            </a:r>
            <a:r>
              <a:rPr lang="tr-TR" sz="3200" b="1" dirty="0" smtClean="0"/>
              <a:t>V</a:t>
            </a:r>
            <a:r>
              <a:rPr lang="en-US" sz="3200" b="1" dirty="0" err="1" smtClean="0"/>
              <a:t>iral</a:t>
            </a:r>
            <a:r>
              <a:rPr lang="en-US" sz="3200" b="1" dirty="0" smtClean="0"/>
              <a:t> </a:t>
            </a:r>
            <a:r>
              <a:rPr lang="tr-TR" sz="3200" b="1" dirty="0" smtClean="0"/>
              <a:t>H</a:t>
            </a:r>
            <a:r>
              <a:rPr lang="en-US" sz="3200" b="1" dirty="0" err="1" smtClean="0"/>
              <a:t>epatitis</a:t>
            </a:r>
            <a:r>
              <a:rPr lang="en-US" sz="3200" b="1" dirty="0" smtClean="0"/>
              <a:t> </a:t>
            </a:r>
            <a:r>
              <a:rPr lang="en-US" sz="3200" b="1" dirty="0" smtClean="0"/>
              <a:t>as a </a:t>
            </a:r>
            <a:r>
              <a:rPr lang="tr-TR" sz="3200" b="1" dirty="0" smtClean="0"/>
              <a:t>P</a:t>
            </a:r>
            <a:r>
              <a:rPr lang="en-US" sz="3200" b="1" dirty="0" err="1" smtClean="0"/>
              <a:t>ublic</a:t>
            </a:r>
            <a:r>
              <a:rPr lang="en-US" sz="3200" b="1" dirty="0" smtClean="0"/>
              <a:t> </a:t>
            </a:r>
            <a:r>
              <a:rPr lang="tr-TR" sz="3200" b="1" dirty="0" smtClean="0"/>
              <a:t>H</a:t>
            </a:r>
            <a:r>
              <a:rPr lang="en-US" sz="3200" b="1" dirty="0" err="1" smtClean="0"/>
              <a:t>ealth</a:t>
            </a:r>
            <a:r>
              <a:rPr lang="en-US" sz="3200" b="1" dirty="0" smtClean="0"/>
              <a:t> </a:t>
            </a:r>
            <a:r>
              <a:rPr lang="tr-TR" sz="3200" b="1" dirty="0" smtClean="0"/>
              <a:t>R</a:t>
            </a:r>
            <a:r>
              <a:rPr lang="en-US" sz="3200" b="1" dirty="0" err="1" smtClean="0"/>
              <a:t>isk</a:t>
            </a:r>
            <a:r>
              <a:rPr lang="en-US" sz="3200" b="1" dirty="0" smtClean="0"/>
              <a:t> </a:t>
            </a:r>
            <a:r>
              <a:rPr lang="en-US" sz="3200" b="1" dirty="0" smtClean="0"/>
              <a:t>by </a:t>
            </a:r>
            <a:r>
              <a:rPr lang="en-US" sz="3200" b="1" dirty="0" smtClean="0"/>
              <a:t>2030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R</a:t>
            </a:r>
            <a:r>
              <a:rPr lang="tr-TR" sz="2800" dirty="0" err="1" smtClean="0"/>
              <a:t>eduction</a:t>
            </a:r>
            <a:r>
              <a:rPr lang="tr-TR" sz="2800" dirty="0" smtClean="0"/>
              <a:t> </a:t>
            </a:r>
            <a:r>
              <a:rPr lang="tr-TR" sz="2800" dirty="0" smtClean="0"/>
              <a:t>in </a:t>
            </a:r>
            <a:r>
              <a:rPr lang="tr-TR" sz="2800" dirty="0" err="1" smtClean="0"/>
              <a:t>the</a:t>
            </a:r>
            <a:r>
              <a:rPr lang="tr-TR" sz="2800" dirty="0" smtClean="0"/>
              <a:t> risk of </a:t>
            </a:r>
            <a:r>
              <a:rPr lang="tr-TR" sz="2800" dirty="0" err="1" smtClean="0"/>
              <a:t>new</a:t>
            </a:r>
            <a:r>
              <a:rPr lang="tr-TR" sz="2800" dirty="0" smtClean="0"/>
              <a:t> </a:t>
            </a:r>
            <a:r>
              <a:rPr lang="tr-TR" sz="2800" dirty="0" err="1" smtClean="0"/>
              <a:t>infections</a:t>
            </a:r>
            <a:r>
              <a:rPr lang="tr-TR" sz="2800" dirty="0" smtClean="0"/>
              <a:t> ; 90%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Reduction</a:t>
            </a:r>
            <a:r>
              <a:rPr lang="tr-TR" sz="2800" dirty="0" smtClean="0"/>
              <a:t> </a:t>
            </a:r>
            <a:r>
              <a:rPr lang="tr-TR" sz="2800" dirty="0" smtClean="0"/>
              <a:t>in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number</a:t>
            </a:r>
            <a:r>
              <a:rPr lang="tr-TR" sz="2800" dirty="0" smtClean="0"/>
              <a:t> of </a:t>
            </a:r>
            <a:r>
              <a:rPr lang="tr-TR" sz="2800" dirty="0" err="1" smtClean="0"/>
              <a:t>hepatitis</a:t>
            </a:r>
            <a:r>
              <a:rPr lang="tr-TR" sz="2800" dirty="0" smtClean="0"/>
              <a:t> </a:t>
            </a:r>
            <a:r>
              <a:rPr lang="tr-TR" sz="2800" dirty="0" err="1" smtClean="0"/>
              <a:t>patients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can be </a:t>
            </a:r>
            <a:r>
              <a:rPr lang="tr-TR" sz="2800" dirty="0" err="1" smtClean="0"/>
              <a:t>treated</a:t>
            </a:r>
            <a:r>
              <a:rPr lang="tr-TR" sz="2800" dirty="0" smtClean="0"/>
              <a:t>; </a:t>
            </a:r>
            <a:r>
              <a:rPr lang="tr-TR" sz="2800" dirty="0" smtClean="0"/>
              <a:t>80% 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R</a:t>
            </a:r>
            <a:r>
              <a:rPr lang="tr-TR" sz="2800" dirty="0" err="1" smtClean="0"/>
              <a:t>eduction</a:t>
            </a:r>
            <a:r>
              <a:rPr lang="tr-TR" sz="2800" dirty="0" smtClean="0"/>
              <a:t> </a:t>
            </a:r>
            <a:r>
              <a:rPr lang="tr-TR" sz="2800" dirty="0" smtClean="0"/>
              <a:t>in </a:t>
            </a:r>
            <a:r>
              <a:rPr lang="tr-TR" sz="2800" dirty="0" err="1" smtClean="0"/>
              <a:t>hepatitis</a:t>
            </a:r>
            <a:r>
              <a:rPr lang="tr-TR" sz="2800" dirty="0" smtClean="0"/>
              <a:t>-</a:t>
            </a:r>
            <a:r>
              <a:rPr lang="tr-TR" sz="2800" dirty="0" err="1" smtClean="0"/>
              <a:t>related</a:t>
            </a:r>
            <a:r>
              <a:rPr lang="tr-TR" sz="2800" dirty="0" smtClean="0"/>
              <a:t> </a:t>
            </a:r>
            <a:r>
              <a:rPr lang="tr-TR" sz="2800" dirty="0" err="1" smtClean="0"/>
              <a:t>mortality</a:t>
            </a:r>
            <a:r>
              <a:rPr lang="tr-TR" sz="2800" dirty="0" smtClean="0"/>
              <a:t>; 65%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reach</a:t>
            </a:r>
            <a:r>
              <a:rPr lang="tr-TR" sz="2800" dirty="0" smtClean="0"/>
              <a:t> </a:t>
            </a:r>
            <a:r>
              <a:rPr lang="tr-TR" sz="2800" dirty="0" err="1" smtClean="0"/>
              <a:t>u</a:t>
            </a:r>
            <a:r>
              <a:rPr lang="tr-TR" sz="2800" dirty="0" err="1" smtClean="0"/>
              <a:t>ndiagnosed</a:t>
            </a:r>
            <a:r>
              <a:rPr lang="tr-TR" sz="2800" dirty="0" smtClean="0"/>
              <a:t> </a:t>
            </a:r>
            <a:r>
              <a:rPr lang="tr-TR" sz="2800" dirty="0" err="1" smtClean="0"/>
              <a:t>patients</a:t>
            </a:r>
            <a:r>
              <a:rPr lang="tr-TR" sz="2800" dirty="0" smtClean="0"/>
              <a:t> (</a:t>
            </a:r>
            <a:r>
              <a:rPr lang="tr-TR" sz="2800" dirty="0" err="1" smtClean="0"/>
              <a:t>elligible</a:t>
            </a:r>
            <a:r>
              <a:rPr lang="tr-TR" sz="2800" dirty="0" smtClean="0"/>
              <a:t> </a:t>
            </a:r>
            <a:r>
              <a:rPr lang="tr-TR" sz="2800" dirty="0" err="1" smtClean="0"/>
              <a:t>treatable</a:t>
            </a:r>
            <a:r>
              <a:rPr lang="tr-TR" sz="2800" dirty="0" smtClean="0"/>
              <a:t>) </a:t>
            </a:r>
            <a:r>
              <a:rPr lang="tr-TR" sz="2800" dirty="0" smtClean="0"/>
              <a:t>88%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Development</a:t>
            </a:r>
            <a:r>
              <a:rPr lang="tr-TR" sz="3200" b="1" dirty="0" smtClean="0"/>
              <a:t> of </a:t>
            </a:r>
            <a:r>
              <a:rPr lang="tr-TR" sz="3200" b="1" dirty="0" err="1" smtClean="0"/>
              <a:t>Strategy</a:t>
            </a:r>
            <a:r>
              <a:rPr lang="tr-TR" sz="3200" b="1" dirty="0" smtClean="0"/>
              <a:t> in Türkiye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</a:t>
            </a:r>
            <a:r>
              <a:rPr lang="en-US" sz="2800" dirty="0" err="1" smtClean="0"/>
              <a:t>eclaration</a:t>
            </a:r>
            <a:r>
              <a:rPr lang="en-US" sz="2800" dirty="0" smtClean="0"/>
              <a:t> </a:t>
            </a:r>
            <a:r>
              <a:rPr lang="en-US" sz="2800" dirty="0" smtClean="0"/>
              <a:t>Global Health Sector Strategy on </a:t>
            </a:r>
            <a:r>
              <a:rPr lang="en-US" sz="2800" dirty="0" smtClean="0"/>
              <a:t>Viral</a:t>
            </a:r>
            <a:r>
              <a:rPr lang="tr-TR" sz="2800" dirty="0" smtClean="0"/>
              <a:t> </a:t>
            </a:r>
            <a:r>
              <a:rPr lang="en-US" sz="2800" dirty="0" smtClean="0"/>
              <a:t>Hepatitis </a:t>
            </a:r>
            <a:r>
              <a:rPr lang="en-US" sz="2800" dirty="0" smtClean="0"/>
              <a:t>by the </a:t>
            </a:r>
            <a:r>
              <a:rPr lang="en-US" sz="2800" dirty="0" smtClean="0"/>
              <a:t>W</a:t>
            </a:r>
            <a:r>
              <a:rPr lang="tr-TR" sz="2800" dirty="0" smtClean="0"/>
              <a:t>HO </a:t>
            </a:r>
            <a:r>
              <a:rPr lang="en-US" sz="2800" dirty="0" smtClean="0"/>
              <a:t>in 2016</a:t>
            </a:r>
            <a:endParaRPr lang="tr-TR" sz="2800" dirty="0" smtClean="0"/>
          </a:p>
          <a:p>
            <a:r>
              <a:rPr lang="en-US" sz="2800" dirty="0" smtClean="0"/>
              <a:t>Turkish</a:t>
            </a:r>
            <a:r>
              <a:rPr lang="tr-TR" sz="2800" dirty="0" smtClean="0"/>
              <a:t> </a:t>
            </a:r>
            <a:r>
              <a:rPr lang="tr-TR" sz="2800" dirty="0" err="1" smtClean="0"/>
              <a:t>Goverment</a:t>
            </a:r>
            <a:r>
              <a:rPr lang="tr-TR" sz="2800" dirty="0" smtClean="0"/>
              <a:t> ;                                               N</a:t>
            </a:r>
            <a:r>
              <a:rPr lang="en-US" sz="2800" dirty="0" err="1" smtClean="0"/>
              <a:t>ational</a:t>
            </a:r>
            <a:r>
              <a:rPr lang="en-US" sz="2800" dirty="0" smtClean="0"/>
              <a:t> </a:t>
            </a:r>
            <a:r>
              <a:rPr lang="en-US" sz="2800" dirty="0" smtClean="0"/>
              <a:t>strategy </a:t>
            </a:r>
            <a:r>
              <a:rPr lang="tr-TR" sz="2800" dirty="0" err="1" smtClean="0"/>
              <a:t>prevention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control</a:t>
            </a:r>
            <a:r>
              <a:rPr lang="tr-TR" sz="2800" dirty="0" smtClean="0"/>
              <a:t> program </a:t>
            </a:r>
            <a:r>
              <a:rPr lang="en-US" sz="2800" dirty="0" smtClean="0"/>
              <a:t>covering </a:t>
            </a:r>
            <a:r>
              <a:rPr lang="en-US" sz="2800" dirty="0" smtClean="0"/>
              <a:t>2018-2023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reach</a:t>
            </a:r>
            <a:r>
              <a:rPr lang="tr-TR" sz="2800" dirty="0" smtClean="0"/>
              <a:t> </a:t>
            </a:r>
            <a:r>
              <a:rPr lang="tr-TR" sz="2800" dirty="0" err="1" smtClean="0"/>
              <a:t>goals</a:t>
            </a:r>
            <a:r>
              <a:rPr lang="tr-TR" sz="2800" dirty="0" smtClean="0"/>
              <a:t> 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2030</a:t>
            </a:r>
          </a:p>
          <a:p>
            <a:r>
              <a:rPr lang="tr-TR" sz="2800" dirty="0" smtClean="0"/>
              <a:t>R</a:t>
            </a:r>
            <a:r>
              <a:rPr lang="en-US" sz="2800" dirty="0" err="1" smtClean="0"/>
              <a:t>oad</a:t>
            </a:r>
            <a:r>
              <a:rPr lang="en-US" sz="2800" dirty="0" smtClean="0"/>
              <a:t> </a:t>
            </a:r>
            <a:r>
              <a:rPr lang="en-US" sz="2800" dirty="0" smtClean="0"/>
              <a:t>maps </a:t>
            </a:r>
            <a:r>
              <a:rPr lang="tr-TR" sz="2800" dirty="0" err="1" smtClean="0"/>
              <a:t>projects</a:t>
            </a:r>
            <a:r>
              <a:rPr lang="tr-TR" sz="2800" dirty="0" smtClean="0"/>
              <a:t> </a:t>
            </a:r>
            <a:r>
              <a:rPr lang="tr-TR" sz="2800" dirty="0" err="1" smtClean="0"/>
              <a:t>were</a:t>
            </a:r>
            <a:r>
              <a:rPr lang="tr-TR" sz="2800" dirty="0" smtClean="0"/>
              <a:t> </a:t>
            </a:r>
            <a:r>
              <a:rPr lang="tr-TR" sz="2800" dirty="0" err="1" smtClean="0"/>
              <a:t>carried</a:t>
            </a:r>
            <a:r>
              <a:rPr lang="tr-TR" sz="2800" dirty="0" smtClean="0"/>
              <a:t> </a:t>
            </a:r>
            <a:r>
              <a:rPr lang="tr-TR" sz="2800" dirty="0" err="1" smtClean="0"/>
              <a:t>out</a:t>
            </a:r>
            <a:r>
              <a:rPr lang="tr-TR" sz="2800" dirty="0" smtClean="0"/>
              <a:t> </a:t>
            </a:r>
            <a:r>
              <a:rPr lang="en-US" sz="2800" dirty="0" smtClean="0"/>
              <a:t>for </a:t>
            </a:r>
            <a:r>
              <a:rPr lang="tr-TR" sz="2800" dirty="0" err="1" smtClean="0"/>
              <a:t>prevention</a:t>
            </a:r>
            <a:r>
              <a:rPr lang="tr-TR" sz="2800" dirty="0" smtClean="0"/>
              <a:t> of </a:t>
            </a:r>
            <a:r>
              <a:rPr lang="en-US" sz="2800" dirty="0" smtClean="0"/>
              <a:t>hepatitis B</a:t>
            </a:r>
            <a:r>
              <a:rPr lang="tr-TR" sz="2800" dirty="0" smtClean="0"/>
              <a:t>, </a:t>
            </a:r>
            <a:r>
              <a:rPr lang="tr-TR" sz="2800" dirty="0" err="1" smtClean="0"/>
              <a:t>together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hepatitis</a:t>
            </a:r>
            <a:r>
              <a:rPr lang="tr-TR" sz="2800" dirty="0" smtClean="0"/>
              <a:t> </a:t>
            </a:r>
            <a:r>
              <a:rPr lang="tr-TR" sz="2800" dirty="0" err="1" smtClean="0"/>
              <a:t>associations</a:t>
            </a:r>
            <a:r>
              <a:rPr lang="tr-T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aims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Turkish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Viral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Hepatitis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Prevention</a:t>
            </a:r>
            <a:r>
              <a:rPr lang="tr-TR" sz="3600" b="1" dirty="0" smtClean="0"/>
              <a:t> </a:t>
            </a:r>
            <a:r>
              <a:rPr lang="tr-TR" sz="3600" b="1" dirty="0" smtClean="0"/>
              <a:t>                                 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Control</a:t>
            </a:r>
            <a:r>
              <a:rPr lang="tr-TR" sz="3600" b="1" dirty="0" smtClean="0"/>
              <a:t> Program </a:t>
            </a:r>
            <a:r>
              <a:rPr lang="tr-TR" sz="3600" b="1" err="1" smtClean="0"/>
              <a:t>for</a:t>
            </a:r>
            <a:r>
              <a:rPr lang="tr-TR" sz="3600" b="1" smtClean="0"/>
              <a:t> HBV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37147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 smtClean="0"/>
              <a:t>T</a:t>
            </a:r>
            <a:r>
              <a:rPr lang="en-US" sz="2400" dirty="0" smtClean="0"/>
              <a:t>o raise awareness throughout Turkish society, 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  </a:t>
            </a:r>
            <a:r>
              <a:rPr lang="en-US" sz="2400" dirty="0" smtClean="0"/>
              <a:t>particularly</a:t>
            </a:r>
            <a:r>
              <a:rPr lang="tr-TR" sz="2400" dirty="0" smtClean="0"/>
              <a:t>  </a:t>
            </a:r>
            <a:r>
              <a:rPr lang="en-US" sz="2400" dirty="0" smtClean="0"/>
              <a:t>among those groups who are most at </a:t>
            </a:r>
            <a:r>
              <a:rPr lang="en-US" sz="2400" dirty="0" smtClean="0"/>
              <a:t>risk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 I</a:t>
            </a:r>
            <a:r>
              <a:rPr lang="en-US" sz="2400" dirty="0" err="1" smtClean="0"/>
              <a:t>ntention</a:t>
            </a:r>
            <a:r>
              <a:rPr lang="en-US" sz="2400" dirty="0" smtClean="0"/>
              <a:t> of preventing disease </a:t>
            </a:r>
            <a:r>
              <a:rPr lang="en-US" sz="2400" dirty="0" smtClean="0"/>
              <a:t>transmission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Vaccination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 </a:t>
            </a:r>
            <a:r>
              <a:rPr lang="en-US" sz="2400" dirty="0" smtClean="0"/>
              <a:t>Early diagnoses 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A</a:t>
            </a:r>
            <a:r>
              <a:rPr lang="en-US" sz="2400" dirty="0" err="1" smtClean="0"/>
              <a:t>ppropriate</a:t>
            </a:r>
            <a:r>
              <a:rPr lang="en-US" sz="2400" dirty="0" smtClean="0"/>
              <a:t> guidance for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treatment plans,</a:t>
            </a:r>
            <a:r>
              <a:rPr lang="tr-TR" sz="2400" dirty="0" smtClean="0"/>
              <a:t>  </a:t>
            </a:r>
            <a:r>
              <a:rPr lang="tr-TR" sz="2400" dirty="0" smtClean="0"/>
              <a:t>t</a:t>
            </a:r>
            <a:r>
              <a:rPr lang="en-US" sz="2400" dirty="0" smtClean="0"/>
              <a:t>o </a:t>
            </a:r>
            <a:r>
              <a:rPr lang="en-US" sz="2400" dirty="0" smtClean="0"/>
              <a:t>the </a:t>
            </a:r>
            <a:r>
              <a:rPr lang="tr-TR" sz="2400" dirty="0" smtClean="0"/>
              <a:t>p</a:t>
            </a:r>
            <a:r>
              <a:rPr lang="en-US" sz="2400" dirty="0" err="1" smtClean="0"/>
              <a:t>revention</a:t>
            </a:r>
            <a:r>
              <a:rPr lang="en-US" sz="2400" dirty="0" smtClean="0"/>
              <a:t> </a:t>
            </a:r>
            <a:r>
              <a:rPr lang="en-US" sz="2400" dirty="0" smtClean="0"/>
              <a:t>of cirrhosis and liver </a:t>
            </a:r>
            <a:r>
              <a:rPr lang="en-US" sz="2400" dirty="0" smtClean="0"/>
              <a:t>cancer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reduce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negative</a:t>
            </a:r>
            <a:r>
              <a:rPr lang="tr-TR" sz="2400" dirty="0" smtClean="0"/>
              <a:t> </a:t>
            </a:r>
            <a:r>
              <a:rPr lang="tr-TR" sz="2400" dirty="0" err="1" smtClean="0"/>
              <a:t>socio</a:t>
            </a:r>
            <a:r>
              <a:rPr lang="tr-TR" sz="2400" dirty="0" smtClean="0"/>
              <a:t>-</a:t>
            </a:r>
            <a:r>
              <a:rPr lang="tr-TR" sz="2400" dirty="0" err="1" smtClean="0"/>
              <a:t>economic</a:t>
            </a:r>
            <a:r>
              <a:rPr lang="tr-TR" sz="2400" dirty="0" smtClean="0"/>
              <a:t> </a:t>
            </a:r>
            <a:r>
              <a:rPr lang="tr-TR" sz="2400" dirty="0" err="1" smtClean="0"/>
              <a:t>impact</a:t>
            </a:r>
            <a:r>
              <a:rPr lang="tr-TR" sz="2400" dirty="0" smtClean="0"/>
              <a:t> of </a:t>
            </a:r>
            <a:r>
              <a:rPr lang="tr-TR" sz="2400" dirty="0" smtClean="0"/>
              <a:t>HBV</a:t>
            </a:r>
            <a:endParaRPr lang="tr-TR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94471" y="5214950"/>
            <a:ext cx="90495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Meşe EA, ..Akarca U,..</a:t>
            </a:r>
            <a:r>
              <a:rPr lang="tr-TR" b="1" dirty="0" err="1" smtClean="0"/>
              <a:t>Dokmeci</a:t>
            </a:r>
            <a:r>
              <a:rPr lang="tr-TR" b="1" dirty="0" smtClean="0"/>
              <a:t> AK</a:t>
            </a:r>
            <a:r>
              <a:rPr lang="tr-TR" dirty="0" smtClean="0"/>
              <a:t>, et al.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hepatitis</a:t>
            </a:r>
            <a:r>
              <a:rPr lang="tr-TR" dirty="0" smtClean="0"/>
              <a:t> </a:t>
            </a:r>
            <a:r>
              <a:rPr lang="tr-TR" dirty="0" err="1" smtClean="0"/>
              <a:t>prevention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program</a:t>
            </a:r>
          </a:p>
          <a:p>
            <a:r>
              <a:rPr lang="tr-TR" dirty="0" smtClean="0"/>
              <a:t> (2018-2023). </a:t>
            </a:r>
            <a:r>
              <a:rPr lang="tr-TR" dirty="0" smtClean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dosyahastane.saglik.gov.tr/Eklenti/62428,viral-hematit-onlemepdf.pdf?0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Turkish Viral Hepatitis Prevention and Control Program(2018-2023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en-US" dirty="0" smtClean="0"/>
              <a:t>Ministry </a:t>
            </a:r>
            <a:r>
              <a:rPr lang="en-US" dirty="0" smtClean="0"/>
              <a:t>of Health Ed. No, Ankara</a:t>
            </a:r>
            <a:r>
              <a:rPr lang="tr-TR" dirty="0" smtClean="0"/>
              <a:t>, 2019, </a:t>
            </a:r>
            <a:r>
              <a:rPr lang="tr-TR" dirty="0" smtClean="0"/>
              <a:t>www.</a:t>
            </a:r>
            <a:r>
              <a:rPr lang="tr-TR" dirty="0" err="1" smtClean="0"/>
              <a:t>hsgm</a:t>
            </a:r>
            <a:r>
              <a:rPr lang="tr-TR" dirty="0" smtClean="0"/>
              <a:t>.</a:t>
            </a:r>
            <a:r>
              <a:rPr lang="tr-TR" dirty="0" err="1" smtClean="0"/>
              <a:t>saglik</a:t>
            </a:r>
            <a:r>
              <a:rPr lang="tr-TR" dirty="0" smtClean="0"/>
              <a:t>.gov.tr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Report</a:t>
            </a:r>
            <a:r>
              <a:rPr lang="tr-TR" sz="3200" b="1" dirty="0" smtClean="0"/>
              <a:t> of </a:t>
            </a:r>
            <a:r>
              <a:rPr lang="tr-TR" sz="3200" b="1" dirty="0" err="1" smtClean="0"/>
              <a:t>Coalition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Global </a:t>
            </a:r>
            <a:r>
              <a:rPr lang="tr-TR" sz="3200" b="1" dirty="0" err="1" smtClean="0"/>
              <a:t>Hepatitis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Elimination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Türkiye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471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Persons </a:t>
            </a:r>
            <a:r>
              <a:rPr lang="en-US" sz="2800" dirty="0" smtClean="0"/>
              <a:t>living with HBV diagnosed </a:t>
            </a:r>
            <a:r>
              <a:rPr lang="tr-TR" sz="2800" dirty="0" smtClean="0"/>
              <a:t>;</a:t>
            </a:r>
            <a:r>
              <a:rPr lang="en-US" sz="2800" dirty="0" smtClean="0"/>
              <a:t>14.24</a:t>
            </a:r>
            <a:r>
              <a:rPr lang="tr-TR" sz="2800" dirty="0" smtClean="0"/>
              <a:t> </a:t>
            </a:r>
            <a:r>
              <a:rPr lang="en-US" sz="2800" dirty="0" smtClean="0"/>
              <a:t>(%)</a:t>
            </a:r>
            <a:endParaRPr lang="tr-TR" sz="2800" dirty="0" smtClean="0"/>
          </a:p>
          <a:p>
            <a:r>
              <a:rPr lang="tr-TR" sz="2800" dirty="0" smtClean="0"/>
              <a:t>D</a:t>
            </a:r>
            <a:r>
              <a:rPr lang="en-US" sz="2800" dirty="0" err="1" smtClean="0"/>
              <a:t>iagnosed</a:t>
            </a:r>
            <a:r>
              <a:rPr lang="en-US" sz="2800" dirty="0" smtClean="0"/>
              <a:t> </a:t>
            </a:r>
            <a:r>
              <a:rPr lang="en-US" sz="2800" dirty="0" smtClean="0"/>
              <a:t>persons receiving appropriate HBV </a:t>
            </a:r>
            <a:r>
              <a:rPr lang="en-US" sz="2800" dirty="0" smtClean="0"/>
              <a:t>treatment</a:t>
            </a:r>
            <a:r>
              <a:rPr lang="tr-TR" sz="2800" dirty="0" smtClean="0"/>
              <a:t> </a:t>
            </a:r>
            <a:r>
              <a:rPr lang="tr-TR" sz="2800" dirty="0" smtClean="0"/>
              <a:t>; </a:t>
            </a:r>
            <a:r>
              <a:rPr lang="tr-TR" sz="2800" dirty="0" smtClean="0"/>
              <a:t>28.33</a:t>
            </a:r>
            <a:r>
              <a:rPr lang="en-US" sz="2800" dirty="0" smtClean="0"/>
              <a:t> (%)</a:t>
            </a:r>
            <a:endParaRPr lang="en-US" sz="2800" dirty="0" smtClean="0"/>
          </a:p>
          <a:p>
            <a:r>
              <a:rPr lang="tr-TR" sz="2800" dirty="0" err="1" smtClean="0"/>
              <a:t>HepB</a:t>
            </a:r>
            <a:r>
              <a:rPr lang="tr-TR" sz="2800" dirty="0" smtClean="0"/>
              <a:t> </a:t>
            </a:r>
            <a:r>
              <a:rPr lang="tr-TR" sz="2800" dirty="0" err="1" smtClean="0"/>
              <a:t>Newborn</a:t>
            </a:r>
            <a:r>
              <a:rPr lang="tr-TR" sz="2800" dirty="0" smtClean="0"/>
              <a:t> </a:t>
            </a:r>
            <a:r>
              <a:rPr lang="tr-TR" sz="2800" dirty="0" err="1" smtClean="0"/>
              <a:t>Vaccination</a:t>
            </a:r>
            <a:r>
              <a:rPr lang="tr-TR" sz="2800" dirty="0" smtClean="0"/>
              <a:t>                                </a:t>
            </a:r>
            <a:r>
              <a:rPr lang="en-US" sz="2800" dirty="0" smtClean="0"/>
              <a:t>Coverage of </a:t>
            </a:r>
            <a:r>
              <a:rPr lang="en-US" sz="2800" dirty="0" err="1" smtClean="0"/>
              <a:t>HepB</a:t>
            </a:r>
            <a:r>
              <a:rPr lang="en-US" sz="2800" dirty="0" smtClean="0"/>
              <a:t> birth </a:t>
            </a:r>
            <a:r>
              <a:rPr lang="en-US" sz="2800" dirty="0" smtClean="0"/>
              <a:t>dose</a:t>
            </a:r>
            <a:r>
              <a:rPr lang="tr-TR" sz="2800" dirty="0" smtClean="0"/>
              <a:t> ;</a:t>
            </a:r>
            <a:r>
              <a:rPr lang="en-US" sz="2800" dirty="0" smtClean="0"/>
              <a:t> </a:t>
            </a:r>
            <a:r>
              <a:rPr lang="en-US" sz="2800" dirty="0" smtClean="0"/>
              <a:t>99</a:t>
            </a:r>
            <a:r>
              <a:rPr lang="tr-TR" sz="2800" dirty="0" smtClean="0"/>
              <a:t> </a:t>
            </a:r>
            <a:r>
              <a:rPr lang="en-US" sz="2800" dirty="0" smtClean="0"/>
              <a:t>(%)</a:t>
            </a:r>
            <a:endParaRPr lang="tr-TR" sz="2800" dirty="0" smtClean="0"/>
          </a:p>
          <a:p>
            <a:r>
              <a:rPr lang="en-US" sz="2800" dirty="0" smtClean="0"/>
              <a:t>HBV-related death rate </a:t>
            </a:r>
            <a:r>
              <a:rPr lang="tr-TR" sz="2800" dirty="0" smtClean="0"/>
              <a:t>; </a:t>
            </a:r>
            <a:r>
              <a:rPr lang="en-US" sz="2800" dirty="0" smtClean="0"/>
              <a:t>(</a:t>
            </a:r>
            <a:r>
              <a:rPr lang="en-US" sz="2800" dirty="0" smtClean="0"/>
              <a:t>per 100,000)</a:t>
            </a:r>
            <a:r>
              <a:rPr lang="tr-TR" sz="2800" dirty="0" smtClean="0"/>
              <a:t> </a:t>
            </a:r>
            <a:r>
              <a:rPr lang="en-US" sz="2800" dirty="0" smtClean="0"/>
              <a:t>6.28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56873" y="6215082"/>
            <a:ext cx="794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hlinkClick r:id="rId3"/>
              </a:rPr>
              <a:t>https://www.globalhep.org/data-profiles/countries/turkey</a:t>
            </a:r>
            <a:r>
              <a:rPr lang="tr-TR" dirty="0" smtClean="0"/>
              <a:t>, 2022 , </a:t>
            </a:r>
            <a:r>
              <a:rPr lang="tr-TR" dirty="0" err="1" smtClean="0"/>
              <a:t>Survey</a:t>
            </a:r>
            <a:r>
              <a:rPr lang="tr-TR" dirty="0" smtClean="0"/>
              <a:t>/</a:t>
            </a:r>
            <a:r>
              <a:rPr lang="tr-TR" dirty="0" err="1" smtClean="0"/>
              <a:t>reported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Turkish Viral Hepatitis Prevention and Control Program </a:t>
            </a:r>
            <a:r>
              <a:rPr lang="tr-TR" sz="3200" b="1" dirty="0" err="1" smtClean="0"/>
              <a:t>evaluation</a:t>
            </a:r>
            <a:r>
              <a:rPr lang="tr-TR" sz="3200" b="1" dirty="0" smtClean="0"/>
              <a:t> </a:t>
            </a:r>
            <a:r>
              <a:rPr lang="tr-TR" sz="3200" b="1" dirty="0" smtClean="0"/>
              <a:t>in </a:t>
            </a:r>
            <a:r>
              <a:rPr lang="tr-TR" sz="3200" b="1" dirty="0" smtClean="0"/>
              <a:t>2021</a:t>
            </a:r>
            <a:endParaRPr lang="tr-TR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07257"/>
            <a:ext cx="6357982" cy="50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214414" y="6417254"/>
            <a:ext cx="511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Akarca et al.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Hepatitis</a:t>
            </a:r>
            <a:r>
              <a:rPr lang="tr-TR" dirty="0" smtClean="0"/>
              <a:t> </a:t>
            </a:r>
            <a:r>
              <a:rPr lang="tr-TR" dirty="0" err="1" smtClean="0"/>
              <a:t>Journal</a:t>
            </a:r>
            <a:r>
              <a:rPr lang="tr-TR" dirty="0" smtClean="0"/>
              <a:t> 2022;28(2):</a:t>
            </a:r>
            <a:r>
              <a:rPr lang="tr-TR" dirty="0" smtClean="0"/>
              <a:t>47-54</a:t>
            </a:r>
            <a:endParaRPr lang="tr-TR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1928794" y="2357430"/>
            <a:ext cx="115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(</a:t>
            </a:r>
            <a:r>
              <a:rPr lang="tr-TR" b="1" dirty="0" err="1" smtClean="0"/>
              <a:t>Activites</a:t>
            </a:r>
            <a:r>
              <a:rPr lang="tr-TR" b="1" dirty="0" smtClean="0"/>
              <a:t>)</a:t>
            </a:r>
            <a:endParaRPr lang="tr-TR" dirty="0"/>
          </a:p>
        </p:txBody>
      </p:sp>
      <p:cxnSp>
        <p:nvCxnSpPr>
          <p:cNvPr id="8" name="7 Düz Ok Bağlayıcısı"/>
          <p:cNvCxnSpPr/>
          <p:nvPr/>
        </p:nvCxnSpPr>
        <p:spPr>
          <a:xfrm rot="5400000">
            <a:off x="3586162" y="2714620"/>
            <a:ext cx="271458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rot="5400000">
            <a:off x="4762504" y="2666992"/>
            <a:ext cx="47624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10800000" flipV="1">
            <a:off x="3000364" y="2643182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Contribution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to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Turkish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National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Action</a:t>
            </a:r>
            <a:r>
              <a:rPr lang="tr-TR" sz="3200" b="1" dirty="0" smtClean="0"/>
              <a:t> Plan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en-US" sz="3200" b="1" dirty="0" smtClean="0"/>
              <a:t>Viral Hepatitis Prevention and Control</a:t>
            </a:r>
            <a:r>
              <a:rPr lang="tr-TR" sz="3200" b="1" dirty="0" smtClean="0"/>
              <a:t> Program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38333"/>
            <a:ext cx="6000792" cy="377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349807"/>
            <a:ext cx="3071834" cy="122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4286248" y="5618165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National Hepatitis B </a:t>
            </a:r>
            <a:endParaRPr lang="tr-TR" sz="2800" dirty="0" smtClean="0"/>
          </a:p>
          <a:p>
            <a:r>
              <a:rPr lang="en-US" sz="2800" dirty="0" smtClean="0"/>
              <a:t>Elimination Roadmap</a:t>
            </a:r>
            <a:r>
              <a:rPr lang="tr-TR" sz="2800" dirty="0" smtClean="0"/>
              <a:t>   </a:t>
            </a:r>
            <a:r>
              <a:rPr lang="tr-TR" sz="2400" b="1" dirty="0" smtClean="0">
                <a:solidFill>
                  <a:srgbClr val="FF0000"/>
                </a:solidFill>
              </a:rPr>
              <a:t>2022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40872</TotalTime>
  <Words>1969</Words>
  <Application>Microsoft Office PowerPoint</Application>
  <PresentationFormat>Ekran Gösterisi (4:3)</PresentationFormat>
  <Paragraphs>282</Paragraphs>
  <Slides>33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Slayt 1</vt:lpstr>
      <vt:lpstr>Slayt 2</vt:lpstr>
      <vt:lpstr>Epidemiologic Features of HBV  Infection in Türkiye</vt:lpstr>
      <vt:lpstr>(WHO-2016) Targets to Eliminate Viral Hepatitis as a Public Health Risk by 2030</vt:lpstr>
      <vt:lpstr>Development of Strategy in Türkiye</vt:lpstr>
      <vt:lpstr> The aims of Turkish Viral Hepatitis Prevention                                   and Control Program for HBV </vt:lpstr>
      <vt:lpstr>Report of Coalition for Global Hepatitis Elimination for Türkiye</vt:lpstr>
      <vt:lpstr>Turkish Viral Hepatitis Prevention and Control Program evaluation in 2021</vt:lpstr>
      <vt:lpstr>Contribution to Turkish National Action Plan for Viral Hepatitis Prevention and Control Program </vt:lpstr>
      <vt:lpstr>National Hepatitis B Elimination Roadmap  (The project process consisted of five stages)</vt:lpstr>
      <vt:lpstr>Recommendations for Progress of the Program (2022)</vt:lpstr>
      <vt:lpstr>Basic Factors of Turkish National Hepatitis B Elimination Roadmap</vt:lpstr>
      <vt:lpstr>Public Awareness of  HB Infection in Türkiye</vt:lpstr>
      <vt:lpstr>Activities for Training and Raising Awareness to Prevent HBV Infection</vt:lpstr>
      <vt:lpstr>Strategies of Turkish Hepatitis Prevention and Control Program</vt:lpstr>
      <vt:lpstr>Strategies for Screening and Surveillance                  in Türkiye (1)</vt:lpstr>
      <vt:lpstr>Strategies for Screening and Surveillance                  in Türkiye (2)</vt:lpstr>
      <vt:lpstr>Regional Differenses in Türkiye  Regarding with Notification</vt:lpstr>
      <vt:lpstr>Strategies of Turkish Hepatitis Prevention and Control Program</vt:lpstr>
      <vt:lpstr>        90% of cases of chronic hepatitis B infection transmitted during the perinatal period  Control of Vertical Transmission  </vt:lpstr>
      <vt:lpstr>Strategies of Turkish Hepatitis Prevention and Control Program</vt:lpstr>
      <vt:lpstr>Vaccination in Türkiye</vt:lpstr>
      <vt:lpstr>Vaccination in Turkey</vt:lpstr>
      <vt:lpstr>Hepatitis B Vaccine for Infants</vt:lpstr>
      <vt:lpstr>Vaccination Status Among Healthcare Students</vt:lpstr>
      <vt:lpstr>HB vaccination; Free of Charge</vt:lpstr>
      <vt:lpstr>Changing of HBsAg-Positivity in Adukts                According to Year Intervals in Istanbul</vt:lpstr>
      <vt:lpstr>Acute Hepatitis B Incidence Based On Years and Age Groups,Türkiye, 1990-2017</vt:lpstr>
      <vt:lpstr>Strategies of Turkish Hepatitis Prevention and Control Program</vt:lpstr>
      <vt:lpstr>Current Trends for the Traetment of HBV </vt:lpstr>
      <vt:lpstr>Future Trends for HBV</vt:lpstr>
      <vt:lpstr>Conclusion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akdokmeci@hotmail.com</dc:creator>
  <cp:lastModifiedBy>akdokmeci@hotmail.com</cp:lastModifiedBy>
  <cp:revision>31</cp:revision>
  <dcterms:created xsi:type="dcterms:W3CDTF">2025-02-13T14:22:29Z</dcterms:created>
  <dcterms:modified xsi:type="dcterms:W3CDTF">2025-06-04T19:28:04Z</dcterms:modified>
</cp:coreProperties>
</file>