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477" y="1065173"/>
            <a:ext cx="9068886" cy="49848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2937" y="432561"/>
            <a:ext cx="11006124" cy="73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9176" y="1684401"/>
            <a:ext cx="11254105" cy="3578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cdc.europa.eu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ce.org.uk/guidance/ph43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6529" y="1985899"/>
            <a:ext cx="8298180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4400" spc="-315" b="0">
                <a:solidFill>
                  <a:srgbClr val="006FC0"/>
                </a:solidFill>
                <a:latin typeface="Trebuchet MS"/>
                <a:cs typeface="Trebuchet MS"/>
              </a:rPr>
              <a:t>Test</a:t>
            </a:r>
            <a:r>
              <a:rPr dirty="0" sz="4400" spc="-465" b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4400" spc="-175" b="0">
                <a:solidFill>
                  <a:srgbClr val="006FC0"/>
                </a:solidFill>
                <a:latin typeface="Trebuchet MS"/>
                <a:cs typeface="Trebuchet MS"/>
              </a:rPr>
              <a:t>and</a:t>
            </a:r>
            <a:r>
              <a:rPr dirty="0" sz="4400" spc="-465" b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4400" spc="-350" b="0">
                <a:solidFill>
                  <a:srgbClr val="006FC0"/>
                </a:solidFill>
                <a:latin typeface="Trebuchet MS"/>
                <a:cs typeface="Trebuchet MS"/>
              </a:rPr>
              <a:t>treat</a:t>
            </a:r>
            <a:r>
              <a:rPr dirty="0" sz="4400" spc="-465" b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4400" spc="-260" b="0">
                <a:solidFill>
                  <a:srgbClr val="006FC0"/>
                </a:solidFill>
                <a:latin typeface="Trebuchet MS"/>
                <a:cs typeface="Trebuchet MS"/>
              </a:rPr>
              <a:t>early</a:t>
            </a:r>
            <a:r>
              <a:rPr dirty="0" sz="4400" spc="-495" b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4400" spc="-285" b="0">
                <a:solidFill>
                  <a:srgbClr val="006FC0"/>
                </a:solidFill>
                <a:latin typeface="Trebuchet MS"/>
                <a:cs typeface="Trebuchet MS"/>
              </a:rPr>
              <a:t>to</a:t>
            </a:r>
            <a:r>
              <a:rPr dirty="0" sz="4400" spc="-465" b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4400" spc="-290" b="0">
                <a:solidFill>
                  <a:srgbClr val="006FC0"/>
                </a:solidFill>
                <a:latin typeface="Trebuchet MS"/>
                <a:cs typeface="Trebuchet MS"/>
              </a:rPr>
              <a:t>prevent</a:t>
            </a:r>
            <a:r>
              <a:rPr dirty="0" sz="4400" spc="-465" b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4400" spc="-75" b="0">
                <a:solidFill>
                  <a:srgbClr val="006FC0"/>
                </a:solidFill>
                <a:latin typeface="Trebuchet MS"/>
                <a:cs typeface="Trebuchet MS"/>
              </a:rPr>
              <a:t>cancer</a:t>
            </a:r>
            <a:endParaRPr sz="4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4400" spc="-180">
                <a:solidFill>
                  <a:srgbClr val="006FC0"/>
                </a:solidFill>
              </a:rPr>
              <a:t>Hepatitis</a:t>
            </a:r>
            <a:r>
              <a:rPr dirty="0" sz="4400" spc="-480">
                <a:solidFill>
                  <a:srgbClr val="006FC0"/>
                </a:solidFill>
              </a:rPr>
              <a:t> </a:t>
            </a:r>
            <a:r>
              <a:rPr dirty="0" sz="4400">
                <a:solidFill>
                  <a:srgbClr val="006FC0"/>
                </a:solidFill>
              </a:rPr>
              <a:t>B</a:t>
            </a:r>
            <a:r>
              <a:rPr dirty="0" sz="4400" spc="-445">
                <a:solidFill>
                  <a:srgbClr val="006FC0"/>
                </a:solidFill>
              </a:rPr>
              <a:t> </a:t>
            </a:r>
            <a:r>
              <a:rPr dirty="0" sz="4400" spc="-200">
                <a:solidFill>
                  <a:srgbClr val="006FC0"/>
                </a:solidFill>
              </a:rPr>
              <a:t>and</a:t>
            </a:r>
            <a:r>
              <a:rPr dirty="0" sz="4400" spc="-445">
                <a:solidFill>
                  <a:srgbClr val="006FC0"/>
                </a:solidFill>
              </a:rPr>
              <a:t> </a:t>
            </a:r>
            <a:r>
              <a:rPr dirty="0" sz="4400" spc="-180">
                <a:solidFill>
                  <a:srgbClr val="006FC0"/>
                </a:solidFill>
              </a:rPr>
              <a:t>Hepatitis</a:t>
            </a:r>
            <a:r>
              <a:rPr dirty="0" sz="4400" spc="-475">
                <a:solidFill>
                  <a:srgbClr val="006FC0"/>
                </a:solidFill>
              </a:rPr>
              <a:t> </a:t>
            </a:r>
            <a:r>
              <a:rPr dirty="0" sz="4400" spc="215">
                <a:solidFill>
                  <a:srgbClr val="006FC0"/>
                </a:solidFill>
              </a:rPr>
              <a:t>C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1966341" y="4921128"/>
            <a:ext cx="8255000" cy="158496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675"/>
              </a:spcBef>
            </a:pPr>
            <a:r>
              <a:rPr dirty="0" sz="2800" spc="-10" b="1">
                <a:latin typeface="Trebuchet MS"/>
                <a:cs typeface="Trebuchet MS"/>
              </a:rPr>
              <a:t>Francesco</a:t>
            </a:r>
            <a:r>
              <a:rPr dirty="0" sz="2800" spc="-195" b="1">
                <a:latin typeface="Trebuchet MS"/>
                <a:cs typeface="Trebuchet MS"/>
              </a:rPr>
              <a:t> </a:t>
            </a:r>
            <a:r>
              <a:rPr dirty="0" sz="2800" spc="-10" b="1">
                <a:latin typeface="Trebuchet MS"/>
                <a:cs typeface="Trebuchet MS"/>
              </a:rPr>
              <a:t>Negro</a:t>
            </a:r>
            <a:endParaRPr sz="2800">
              <a:latin typeface="Trebuchet MS"/>
              <a:cs typeface="Trebuchet MS"/>
            </a:endParaRPr>
          </a:p>
          <a:p>
            <a:pPr algn="ctr" marL="3175">
              <a:lnSpc>
                <a:spcPct val="100000"/>
              </a:lnSpc>
              <a:spcBef>
                <a:spcPts val="420"/>
              </a:spcBef>
            </a:pPr>
            <a:r>
              <a:rPr dirty="0" sz="2000" spc="-55" i="1">
                <a:latin typeface="Trebuchet MS"/>
                <a:cs typeface="Trebuchet MS"/>
              </a:rPr>
              <a:t>Emeritus</a:t>
            </a:r>
            <a:r>
              <a:rPr dirty="0" sz="2000" spc="-145" i="1">
                <a:latin typeface="Trebuchet MS"/>
                <a:cs typeface="Trebuchet MS"/>
              </a:rPr>
              <a:t> </a:t>
            </a:r>
            <a:r>
              <a:rPr dirty="0" sz="2000" spc="-10" i="1">
                <a:latin typeface="Trebuchet MS"/>
                <a:cs typeface="Trebuchet MS"/>
              </a:rPr>
              <a:t>Professor</a:t>
            </a:r>
            <a:endParaRPr sz="2000">
              <a:latin typeface="Trebuchet MS"/>
              <a:cs typeface="Trebuchet MS"/>
            </a:endParaRPr>
          </a:p>
          <a:p>
            <a:pPr algn="ctr" marL="12700" marR="5080">
              <a:lnSpc>
                <a:spcPct val="114999"/>
              </a:lnSpc>
            </a:pPr>
            <a:r>
              <a:rPr dirty="0" sz="2000" spc="-65" i="1">
                <a:latin typeface="Trebuchet MS"/>
                <a:cs typeface="Trebuchet MS"/>
              </a:rPr>
              <a:t>Formerly</a:t>
            </a:r>
            <a:r>
              <a:rPr dirty="0" sz="2000" spc="-195" i="1">
                <a:latin typeface="Trebuchet MS"/>
                <a:cs typeface="Trebuchet MS"/>
              </a:rPr>
              <a:t> </a:t>
            </a:r>
            <a:r>
              <a:rPr dirty="0" sz="2000" spc="-110" i="1">
                <a:latin typeface="Trebuchet MS"/>
                <a:cs typeface="Trebuchet MS"/>
              </a:rPr>
              <a:t>at</a:t>
            </a:r>
            <a:r>
              <a:rPr dirty="0" sz="2000" spc="-160" i="1">
                <a:latin typeface="Trebuchet MS"/>
                <a:cs typeface="Trebuchet MS"/>
              </a:rPr>
              <a:t> </a:t>
            </a:r>
            <a:r>
              <a:rPr dirty="0" sz="2000" spc="-90" i="1">
                <a:latin typeface="Trebuchet MS"/>
                <a:cs typeface="Trebuchet MS"/>
              </a:rPr>
              <a:t>the</a:t>
            </a:r>
            <a:r>
              <a:rPr dirty="0" sz="2000" spc="-170" i="1">
                <a:latin typeface="Trebuchet MS"/>
                <a:cs typeface="Trebuchet MS"/>
              </a:rPr>
              <a:t> </a:t>
            </a:r>
            <a:r>
              <a:rPr dirty="0" sz="2000" spc="-35" i="1">
                <a:latin typeface="Trebuchet MS"/>
                <a:cs typeface="Trebuchet MS"/>
              </a:rPr>
              <a:t>Departments</a:t>
            </a:r>
            <a:r>
              <a:rPr dirty="0" sz="2000" spc="-170" i="1">
                <a:latin typeface="Trebuchet MS"/>
                <a:cs typeface="Trebuchet MS"/>
              </a:rPr>
              <a:t> </a:t>
            </a:r>
            <a:r>
              <a:rPr dirty="0" sz="2000" spc="-114" i="1">
                <a:latin typeface="Trebuchet MS"/>
                <a:cs typeface="Trebuchet MS"/>
              </a:rPr>
              <a:t>of</a:t>
            </a:r>
            <a:r>
              <a:rPr dirty="0" sz="2000" spc="-160" i="1">
                <a:latin typeface="Trebuchet MS"/>
                <a:cs typeface="Trebuchet MS"/>
              </a:rPr>
              <a:t> </a:t>
            </a:r>
            <a:r>
              <a:rPr dirty="0" sz="2000" spc="-25" i="1">
                <a:latin typeface="Trebuchet MS"/>
                <a:cs typeface="Trebuchet MS"/>
              </a:rPr>
              <a:t>Medicine</a:t>
            </a:r>
            <a:r>
              <a:rPr dirty="0" sz="2000" spc="-180" i="1">
                <a:latin typeface="Trebuchet MS"/>
                <a:cs typeface="Trebuchet MS"/>
              </a:rPr>
              <a:t> </a:t>
            </a:r>
            <a:r>
              <a:rPr dirty="0" sz="2000" i="1">
                <a:latin typeface="Trebuchet MS"/>
                <a:cs typeface="Trebuchet MS"/>
              </a:rPr>
              <a:t>and</a:t>
            </a:r>
            <a:r>
              <a:rPr dirty="0" sz="2000" spc="-155" i="1">
                <a:latin typeface="Trebuchet MS"/>
                <a:cs typeface="Trebuchet MS"/>
              </a:rPr>
              <a:t> </a:t>
            </a:r>
            <a:r>
              <a:rPr dirty="0" sz="2000" spc="-114" i="1">
                <a:latin typeface="Trebuchet MS"/>
                <a:cs typeface="Trebuchet MS"/>
              </a:rPr>
              <a:t>of</a:t>
            </a:r>
            <a:r>
              <a:rPr dirty="0" sz="2000" spc="-160" i="1">
                <a:latin typeface="Trebuchet MS"/>
                <a:cs typeface="Trebuchet MS"/>
              </a:rPr>
              <a:t> </a:t>
            </a:r>
            <a:r>
              <a:rPr dirty="0" sz="2000" spc="-55" i="1">
                <a:latin typeface="Trebuchet MS"/>
                <a:cs typeface="Trebuchet MS"/>
              </a:rPr>
              <a:t>Pathology</a:t>
            </a:r>
            <a:r>
              <a:rPr dirty="0" sz="2000" spc="-165" i="1">
                <a:latin typeface="Trebuchet MS"/>
                <a:cs typeface="Trebuchet MS"/>
              </a:rPr>
              <a:t> </a:t>
            </a:r>
            <a:r>
              <a:rPr dirty="0" sz="2000" i="1">
                <a:latin typeface="Trebuchet MS"/>
                <a:cs typeface="Trebuchet MS"/>
              </a:rPr>
              <a:t>and</a:t>
            </a:r>
            <a:r>
              <a:rPr dirty="0" sz="2000" spc="-155" i="1">
                <a:latin typeface="Trebuchet MS"/>
                <a:cs typeface="Trebuchet MS"/>
              </a:rPr>
              <a:t> </a:t>
            </a:r>
            <a:r>
              <a:rPr dirty="0" sz="2000" spc="-10" i="1">
                <a:latin typeface="Trebuchet MS"/>
                <a:cs typeface="Trebuchet MS"/>
              </a:rPr>
              <a:t>Immunology </a:t>
            </a:r>
            <a:r>
              <a:rPr dirty="0" sz="2000" spc="-45" i="1">
                <a:latin typeface="Trebuchet MS"/>
                <a:cs typeface="Trebuchet MS"/>
              </a:rPr>
              <a:t>Faculty</a:t>
            </a:r>
            <a:r>
              <a:rPr dirty="0" sz="2000" spc="-155" i="1">
                <a:latin typeface="Trebuchet MS"/>
                <a:cs typeface="Trebuchet MS"/>
              </a:rPr>
              <a:t> </a:t>
            </a:r>
            <a:r>
              <a:rPr dirty="0" sz="2000" spc="-114" i="1">
                <a:latin typeface="Trebuchet MS"/>
                <a:cs typeface="Trebuchet MS"/>
              </a:rPr>
              <a:t>of</a:t>
            </a:r>
            <a:r>
              <a:rPr dirty="0" sz="2000" spc="-155" i="1">
                <a:latin typeface="Trebuchet MS"/>
                <a:cs typeface="Trebuchet MS"/>
              </a:rPr>
              <a:t> </a:t>
            </a:r>
            <a:r>
              <a:rPr dirty="0" sz="2000" spc="-55" i="1">
                <a:latin typeface="Trebuchet MS"/>
                <a:cs typeface="Trebuchet MS"/>
              </a:rPr>
              <a:t>Medicine,</a:t>
            </a:r>
            <a:r>
              <a:rPr dirty="0" sz="2000" spc="-175" i="1">
                <a:latin typeface="Trebuchet MS"/>
                <a:cs typeface="Trebuchet MS"/>
              </a:rPr>
              <a:t> </a:t>
            </a:r>
            <a:r>
              <a:rPr dirty="0" sz="2000" spc="-70" i="1">
                <a:latin typeface="Trebuchet MS"/>
                <a:cs typeface="Trebuchet MS"/>
              </a:rPr>
              <a:t>University</a:t>
            </a:r>
            <a:r>
              <a:rPr dirty="0" sz="2000" spc="-190" i="1">
                <a:latin typeface="Trebuchet MS"/>
                <a:cs typeface="Trebuchet MS"/>
              </a:rPr>
              <a:t> </a:t>
            </a:r>
            <a:r>
              <a:rPr dirty="0" sz="2000" spc="-114" i="1">
                <a:latin typeface="Trebuchet MS"/>
                <a:cs typeface="Trebuchet MS"/>
              </a:rPr>
              <a:t>of</a:t>
            </a:r>
            <a:r>
              <a:rPr dirty="0" sz="2000" spc="-155" i="1">
                <a:latin typeface="Trebuchet MS"/>
                <a:cs typeface="Trebuchet MS"/>
              </a:rPr>
              <a:t> </a:t>
            </a:r>
            <a:r>
              <a:rPr dirty="0" sz="2000" spc="-40" i="1">
                <a:latin typeface="Trebuchet MS"/>
                <a:cs typeface="Trebuchet MS"/>
              </a:rPr>
              <a:t>Geneva,</a:t>
            </a:r>
            <a:r>
              <a:rPr dirty="0" sz="2000" spc="-175" i="1">
                <a:latin typeface="Trebuchet MS"/>
                <a:cs typeface="Trebuchet MS"/>
              </a:rPr>
              <a:t> </a:t>
            </a:r>
            <a:r>
              <a:rPr dirty="0" sz="2000" spc="-10" i="1">
                <a:latin typeface="Trebuchet MS"/>
                <a:cs typeface="Trebuchet MS"/>
              </a:rPr>
              <a:t>Switzerland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316604" y="284225"/>
            <a:ext cx="55594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Trebuchet MS"/>
                <a:cs typeface="Trebuchet MS"/>
              </a:rPr>
              <a:t>APASL</a:t>
            </a:r>
            <a:r>
              <a:rPr dirty="0" sz="2800" spc="-21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STC</a:t>
            </a:r>
            <a:r>
              <a:rPr dirty="0" sz="2800" spc="-250">
                <a:latin typeface="Trebuchet MS"/>
                <a:cs typeface="Trebuchet MS"/>
              </a:rPr>
              <a:t> </a:t>
            </a:r>
            <a:r>
              <a:rPr dirty="0" sz="2800" spc="254">
                <a:latin typeface="Trebuchet MS"/>
                <a:cs typeface="Trebuchet MS"/>
              </a:rPr>
              <a:t>–</a:t>
            </a:r>
            <a:r>
              <a:rPr dirty="0" sz="2800" spc="-240">
                <a:latin typeface="Trebuchet MS"/>
                <a:cs typeface="Trebuchet MS"/>
              </a:rPr>
              <a:t> </a:t>
            </a:r>
            <a:r>
              <a:rPr dirty="0" sz="2800" spc="-95">
                <a:latin typeface="Trebuchet MS"/>
                <a:cs typeface="Trebuchet MS"/>
              </a:rPr>
              <a:t>Tashkent</a:t>
            </a:r>
            <a:r>
              <a:rPr dirty="0" sz="2800" spc="-215">
                <a:latin typeface="Trebuchet MS"/>
                <a:cs typeface="Trebuchet MS"/>
              </a:rPr>
              <a:t> </a:t>
            </a:r>
            <a:r>
              <a:rPr dirty="0" sz="2800" spc="254">
                <a:latin typeface="Trebuchet MS"/>
                <a:cs typeface="Trebuchet MS"/>
              </a:rPr>
              <a:t>–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125">
                <a:latin typeface="Trebuchet MS"/>
                <a:cs typeface="Trebuchet MS"/>
              </a:rPr>
              <a:t>June</a:t>
            </a:r>
            <a:r>
              <a:rPr dirty="0" sz="2800" spc="-240">
                <a:latin typeface="Trebuchet MS"/>
                <a:cs typeface="Trebuchet MS"/>
              </a:rPr>
              <a:t> </a:t>
            </a:r>
            <a:r>
              <a:rPr dirty="0" sz="2800" spc="-105">
                <a:latin typeface="Trebuchet MS"/>
                <a:cs typeface="Trebuchet MS"/>
              </a:rPr>
              <a:t>4,</a:t>
            </a:r>
            <a:r>
              <a:rPr dirty="0" sz="2800" spc="-245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2025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48280">
              <a:lnSpc>
                <a:spcPct val="100000"/>
              </a:lnSpc>
              <a:spcBef>
                <a:spcPts val="100"/>
              </a:spcBef>
            </a:pPr>
            <a:r>
              <a:rPr dirty="0" sz="3600" spc="-130"/>
              <a:t>What</a:t>
            </a:r>
            <a:r>
              <a:rPr dirty="0" sz="3600" spc="-340"/>
              <a:t> </a:t>
            </a:r>
            <a:r>
              <a:rPr dirty="0" sz="3600" spc="-185"/>
              <a:t>about</a:t>
            </a:r>
            <a:r>
              <a:rPr dirty="0" sz="3600" spc="-325"/>
              <a:t> </a:t>
            </a:r>
            <a:r>
              <a:rPr dirty="0" sz="3600" spc="-165"/>
              <a:t>testing</a:t>
            </a:r>
            <a:r>
              <a:rPr dirty="0" sz="3600" spc="-335"/>
              <a:t> </a:t>
            </a:r>
            <a:r>
              <a:rPr dirty="0" sz="3600" spc="-240"/>
              <a:t>for</a:t>
            </a:r>
            <a:r>
              <a:rPr dirty="0" sz="3600" spc="-330"/>
              <a:t> </a:t>
            </a:r>
            <a:r>
              <a:rPr dirty="0" sz="3600" spc="50"/>
              <a:t>HCV?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904239" y="1257046"/>
            <a:ext cx="10221595" cy="41370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52729" marR="17780" indent="-227329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54000" algn="l"/>
              </a:tabLst>
            </a:pPr>
            <a:r>
              <a:rPr dirty="0" sz="2400" spc="-70">
                <a:latin typeface="Trebuchet MS"/>
                <a:cs typeface="Trebuchet MS"/>
              </a:rPr>
              <a:t>International</a:t>
            </a:r>
            <a:r>
              <a:rPr dirty="0" sz="2400" spc="-15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recommendations</a:t>
            </a:r>
            <a:r>
              <a:rPr dirty="0" sz="2400" spc="-145">
                <a:latin typeface="Trebuchet MS"/>
                <a:cs typeface="Trebuchet MS"/>
              </a:rPr>
              <a:t> </a:t>
            </a:r>
            <a:r>
              <a:rPr dirty="0" sz="2400" spc="-50">
                <a:latin typeface="Trebuchet MS"/>
                <a:cs typeface="Trebuchet MS"/>
              </a:rPr>
              <a:t>have</a:t>
            </a:r>
            <a:r>
              <a:rPr dirty="0" sz="2400" spc="-155">
                <a:latin typeface="Trebuchet MS"/>
                <a:cs typeface="Trebuchet MS"/>
              </a:rPr>
              <a:t> </a:t>
            </a:r>
            <a:r>
              <a:rPr dirty="0" sz="2400" spc="-90">
                <a:latin typeface="Trebuchet MS"/>
                <a:cs typeface="Trebuchet MS"/>
              </a:rPr>
              <a:t>traditionally</a:t>
            </a:r>
            <a:r>
              <a:rPr dirty="0" sz="2400" spc="-150">
                <a:latin typeface="Trebuchet MS"/>
                <a:cs typeface="Trebuchet MS"/>
              </a:rPr>
              <a:t> </a:t>
            </a:r>
            <a:r>
              <a:rPr dirty="0" sz="2400" spc="-40">
                <a:latin typeface="Trebuchet MS"/>
                <a:cs typeface="Trebuchet MS"/>
              </a:rPr>
              <a:t>promoted</a:t>
            </a:r>
            <a:r>
              <a:rPr dirty="0" sz="2400" spc="-160">
                <a:latin typeface="Trebuchet MS"/>
                <a:cs typeface="Trebuchet MS"/>
              </a:rPr>
              <a:t> </a:t>
            </a:r>
            <a:r>
              <a:rPr dirty="0" sz="2400" spc="-100">
                <a:latin typeface="Trebuchet MS"/>
                <a:cs typeface="Trebuchet MS"/>
              </a:rPr>
              <a:t>three</a:t>
            </a:r>
            <a:r>
              <a:rPr dirty="0" sz="2400" spc="-17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screening 	strategies:</a:t>
            </a:r>
            <a:endParaRPr sz="2400">
              <a:latin typeface="Trebuchet MS"/>
              <a:cs typeface="Trebuchet MS"/>
            </a:endParaRPr>
          </a:p>
          <a:p>
            <a:pPr lvl="1" marL="724535" indent="-244475">
              <a:lnSpc>
                <a:spcPct val="100000"/>
              </a:lnSpc>
              <a:spcBef>
                <a:spcPts val="185"/>
              </a:spcBef>
              <a:buSzPct val="95833"/>
              <a:buFont typeface="Wingdings"/>
              <a:buChar char=""/>
              <a:tabLst>
                <a:tab pos="724535" algn="l"/>
              </a:tabLst>
            </a:pPr>
            <a:r>
              <a:rPr dirty="0" sz="2400" spc="-10">
                <a:latin typeface="Trebuchet MS"/>
                <a:cs typeface="Trebuchet MS"/>
              </a:rPr>
              <a:t>Risk-based</a:t>
            </a:r>
            <a:r>
              <a:rPr dirty="0" baseline="24305" sz="2400" spc="-15">
                <a:latin typeface="Trebuchet MS"/>
                <a:cs typeface="Trebuchet MS"/>
              </a:rPr>
              <a:t>1,2</a:t>
            </a:r>
            <a:endParaRPr baseline="24305" sz="2400">
              <a:latin typeface="Trebuchet MS"/>
              <a:cs typeface="Trebuchet MS"/>
            </a:endParaRPr>
          </a:p>
          <a:p>
            <a:pPr lvl="2" marL="1168400" indent="-228600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1168400" algn="l"/>
              </a:tabLst>
            </a:pPr>
            <a:r>
              <a:rPr dirty="0" sz="2000" spc="-105">
                <a:latin typeface="Trebuchet MS"/>
                <a:cs typeface="Trebuchet MS"/>
              </a:rPr>
              <a:t>Typically,</a:t>
            </a:r>
            <a:r>
              <a:rPr dirty="0" sz="2000" spc="-19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all</a:t>
            </a:r>
            <a:r>
              <a:rPr dirty="0" sz="2000" spc="-14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those</a:t>
            </a:r>
            <a:r>
              <a:rPr dirty="0" sz="2000" spc="-180">
                <a:latin typeface="Trebuchet MS"/>
                <a:cs typeface="Trebuchet MS"/>
              </a:rPr>
              <a:t> </a:t>
            </a:r>
            <a:r>
              <a:rPr dirty="0" sz="2000" spc="-80">
                <a:latin typeface="Trebuchet MS"/>
                <a:cs typeface="Trebuchet MS"/>
              </a:rPr>
              <a:t>at</a:t>
            </a:r>
            <a:r>
              <a:rPr dirty="0" sz="2000" spc="-170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risk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of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blood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borne</a:t>
            </a:r>
            <a:r>
              <a:rPr dirty="0" sz="2000" spc="-18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infections</a:t>
            </a:r>
            <a:endParaRPr sz="2000">
              <a:latin typeface="Trebuchet MS"/>
              <a:cs typeface="Trebuchet MS"/>
            </a:endParaRPr>
          </a:p>
          <a:p>
            <a:pPr lvl="2" marL="1168400" indent="-2286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1168400" algn="l"/>
              </a:tabLst>
            </a:pPr>
            <a:r>
              <a:rPr dirty="0" sz="2000" spc="-30">
                <a:latin typeface="Trebuchet MS"/>
                <a:cs typeface="Trebuchet MS"/>
              </a:rPr>
              <a:t>High-risk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sexual</a:t>
            </a:r>
            <a:r>
              <a:rPr dirty="0" sz="2000" spc="-14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activities</a:t>
            </a:r>
            <a:endParaRPr sz="2000">
              <a:latin typeface="Trebuchet MS"/>
              <a:cs typeface="Trebuchet MS"/>
            </a:endParaRPr>
          </a:p>
          <a:p>
            <a:pPr lvl="2" marL="1168400" indent="-2286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1168400" algn="l"/>
              </a:tabLst>
            </a:pPr>
            <a:r>
              <a:rPr dirty="0" sz="2000">
                <a:latin typeface="Trebuchet MS"/>
                <a:cs typeface="Trebuchet MS"/>
              </a:rPr>
              <a:t>Newborns</a:t>
            </a:r>
            <a:r>
              <a:rPr dirty="0" sz="2000" spc="-90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of</a:t>
            </a:r>
            <a:r>
              <a:rPr dirty="0" sz="2000" spc="-75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anti-</a:t>
            </a:r>
            <a:r>
              <a:rPr dirty="0" sz="2000">
                <a:latin typeface="Trebuchet MS"/>
                <a:cs typeface="Trebuchet MS"/>
              </a:rPr>
              <a:t>HCV-</a:t>
            </a:r>
            <a:r>
              <a:rPr dirty="0" sz="2000" spc="-50">
                <a:latin typeface="Trebuchet MS"/>
                <a:cs typeface="Trebuchet MS"/>
              </a:rPr>
              <a:t>positive</a:t>
            </a:r>
            <a:r>
              <a:rPr dirty="0" sz="2000" spc="-11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mothers</a:t>
            </a:r>
            <a:endParaRPr sz="2000">
              <a:latin typeface="Trebuchet MS"/>
              <a:cs typeface="Trebuchet MS"/>
            </a:endParaRPr>
          </a:p>
          <a:p>
            <a:pPr lvl="2" marL="1168400" indent="-228600">
              <a:lnSpc>
                <a:spcPct val="100000"/>
              </a:lnSpc>
              <a:spcBef>
                <a:spcPts val="254"/>
              </a:spcBef>
              <a:buFont typeface="Arial MT"/>
              <a:buChar char="•"/>
              <a:tabLst>
                <a:tab pos="1168400" algn="l"/>
              </a:tabLst>
            </a:pPr>
            <a:r>
              <a:rPr dirty="0" sz="2000" spc="-30">
                <a:latin typeface="Trebuchet MS"/>
                <a:cs typeface="Trebuchet MS"/>
              </a:rPr>
              <a:t>People</a:t>
            </a:r>
            <a:r>
              <a:rPr dirty="0" sz="2000" spc="-18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born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0">
                <a:latin typeface="Trebuchet MS"/>
                <a:cs typeface="Trebuchet MS"/>
              </a:rPr>
              <a:t>in</a:t>
            </a:r>
            <a:r>
              <a:rPr dirty="0" sz="2000" spc="-180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HCV</a:t>
            </a:r>
            <a:r>
              <a:rPr dirty="0" sz="2000" spc="-170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endemic</a:t>
            </a:r>
            <a:r>
              <a:rPr dirty="0" sz="2000" spc="-19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countries</a:t>
            </a:r>
            <a:endParaRPr sz="2000">
              <a:latin typeface="Trebuchet MS"/>
              <a:cs typeface="Trebuchet MS"/>
            </a:endParaRPr>
          </a:p>
          <a:p>
            <a:pPr lvl="1" marL="724535" indent="-244475">
              <a:lnSpc>
                <a:spcPct val="100000"/>
              </a:lnSpc>
              <a:spcBef>
                <a:spcPts val="190"/>
              </a:spcBef>
              <a:buSzPct val="95833"/>
              <a:buFont typeface="Wingdings"/>
              <a:buChar char=""/>
              <a:tabLst>
                <a:tab pos="724535" algn="l"/>
              </a:tabLst>
            </a:pPr>
            <a:r>
              <a:rPr dirty="0" sz="2400" spc="-85">
                <a:latin typeface="Trebuchet MS"/>
                <a:cs typeface="Trebuchet MS"/>
              </a:rPr>
              <a:t>Birth</a:t>
            </a:r>
            <a:r>
              <a:rPr dirty="0" sz="2400" spc="-65">
                <a:latin typeface="Trebuchet MS"/>
                <a:cs typeface="Trebuchet MS"/>
              </a:rPr>
              <a:t> </a:t>
            </a:r>
            <a:r>
              <a:rPr dirty="0" sz="2400" spc="-50">
                <a:latin typeface="Trebuchet MS"/>
                <a:cs typeface="Trebuchet MS"/>
              </a:rPr>
              <a:t>cohort-</a:t>
            </a:r>
            <a:r>
              <a:rPr dirty="0" sz="2400">
                <a:latin typeface="Trebuchet MS"/>
                <a:cs typeface="Trebuchet MS"/>
              </a:rPr>
              <a:t>based</a:t>
            </a:r>
            <a:r>
              <a:rPr dirty="0" baseline="24305" sz="2400">
                <a:latin typeface="Trebuchet MS"/>
                <a:cs typeface="Trebuchet MS"/>
              </a:rPr>
              <a:t>3-</a:t>
            </a:r>
            <a:r>
              <a:rPr dirty="0" baseline="24305" sz="2400" spc="-75">
                <a:latin typeface="Trebuchet MS"/>
                <a:cs typeface="Trebuchet MS"/>
              </a:rPr>
              <a:t>6</a:t>
            </a:r>
            <a:endParaRPr baseline="24305" sz="2400">
              <a:latin typeface="Trebuchet MS"/>
              <a:cs typeface="Trebuchet MS"/>
            </a:endParaRPr>
          </a:p>
          <a:p>
            <a:pPr lvl="2" marL="1168400" marR="101600" indent="-228600">
              <a:lnSpc>
                <a:spcPts val="2160"/>
              </a:lnSpc>
              <a:spcBef>
                <a:spcPts val="565"/>
              </a:spcBef>
              <a:buFont typeface="Arial MT"/>
              <a:buChar char="•"/>
              <a:tabLst>
                <a:tab pos="1168400" algn="l"/>
              </a:tabLst>
            </a:pPr>
            <a:r>
              <a:rPr dirty="0" sz="2000">
                <a:latin typeface="Trebuchet MS"/>
                <a:cs typeface="Trebuchet MS"/>
              </a:rPr>
              <a:t>US:</a:t>
            </a:r>
            <a:r>
              <a:rPr dirty="0" sz="2000" spc="-145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baby</a:t>
            </a:r>
            <a:r>
              <a:rPr dirty="0" sz="2000" spc="-170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boomer</a:t>
            </a:r>
            <a:r>
              <a:rPr dirty="0" sz="2000" spc="-250">
                <a:latin typeface="Trebuchet MS"/>
                <a:cs typeface="Trebuchet MS"/>
              </a:rPr>
              <a:t> </a:t>
            </a:r>
            <a:r>
              <a:rPr dirty="0" sz="2000" spc="-90">
                <a:latin typeface="Trebuchet MS"/>
                <a:cs typeface="Trebuchet MS"/>
              </a:rPr>
              <a:t>“birth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cohort”</a:t>
            </a:r>
            <a:r>
              <a:rPr dirty="0" sz="2000" spc="-27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of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individuals</a:t>
            </a:r>
            <a:r>
              <a:rPr dirty="0" sz="2000" spc="-180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born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1945-1965,</a:t>
            </a:r>
            <a:r>
              <a:rPr dirty="0" sz="2000" spc="-185">
                <a:latin typeface="Trebuchet MS"/>
                <a:cs typeface="Trebuchet MS"/>
              </a:rPr>
              <a:t> </a:t>
            </a:r>
            <a:r>
              <a:rPr dirty="0" sz="2000" spc="-50">
                <a:latin typeface="Trebuchet MS"/>
                <a:cs typeface="Trebuchet MS"/>
              </a:rPr>
              <a:t>covering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120">
                <a:latin typeface="Trebuchet MS"/>
                <a:cs typeface="Trebuchet MS"/>
              </a:rPr>
              <a:t>~75%</a:t>
            </a:r>
            <a:r>
              <a:rPr dirty="0" sz="2000" spc="-175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of </a:t>
            </a:r>
            <a:r>
              <a:rPr dirty="0" sz="2000" spc="75">
                <a:latin typeface="Trebuchet MS"/>
                <a:cs typeface="Trebuchet MS"/>
              </a:rPr>
              <a:t>HCV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infections</a:t>
            </a:r>
            <a:r>
              <a:rPr dirty="0" sz="2000" spc="-185">
                <a:latin typeface="Trebuchet MS"/>
                <a:cs typeface="Trebuchet MS"/>
              </a:rPr>
              <a:t> </a:t>
            </a:r>
            <a:r>
              <a:rPr dirty="0" sz="2000" spc="-50">
                <a:latin typeface="Trebuchet MS"/>
                <a:cs typeface="Trebuchet MS"/>
              </a:rPr>
              <a:t>in</a:t>
            </a:r>
            <a:r>
              <a:rPr dirty="0" sz="2000" spc="-170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the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USA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despite</a:t>
            </a:r>
            <a:r>
              <a:rPr dirty="0" sz="2000" spc="-175">
                <a:latin typeface="Trebuchet MS"/>
                <a:cs typeface="Trebuchet MS"/>
              </a:rPr>
              <a:t> </a:t>
            </a:r>
            <a:r>
              <a:rPr dirty="0" sz="2000" spc="-50">
                <a:latin typeface="Trebuchet MS"/>
                <a:cs typeface="Trebuchet MS"/>
              </a:rPr>
              <a:t>representing</a:t>
            </a:r>
            <a:r>
              <a:rPr dirty="0" sz="2000" spc="-185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only</a:t>
            </a:r>
            <a:r>
              <a:rPr dirty="0" sz="2000" spc="-170">
                <a:latin typeface="Trebuchet MS"/>
                <a:cs typeface="Trebuchet MS"/>
              </a:rPr>
              <a:t> </a:t>
            </a:r>
            <a:r>
              <a:rPr dirty="0" sz="2000" spc="160">
                <a:latin typeface="Trebuchet MS"/>
                <a:cs typeface="Trebuchet MS"/>
              </a:rPr>
              <a:t>27%</a:t>
            </a:r>
            <a:r>
              <a:rPr dirty="0" sz="2000" spc="-17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of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the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general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population </a:t>
            </a:r>
            <a:r>
              <a:rPr dirty="0" sz="2000" spc="-65">
                <a:latin typeface="Trebuchet MS"/>
                <a:cs typeface="Trebuchet MS"/>
              </a:rPr>
              <a:t>(irrespective</a:t>
            </a:r>
            <a:r>
              <a:rPr dirty="0" sz="2000" spc="-190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of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symptoms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or</a:t>
            </a:r>
            <a:r>
              <a:rPr dirty="0" sz="2000" spc="-13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risk</a:t>
            </a:r>
            <a:r>
              <a:rPr dirty="0" sz="2000" spc="-14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factors)</a:t>
            </a:r>
            <a:endParaRPr sz="2000">
              <a:latin typeface="Trebuchet MS"/>
              <a:cs typeface="Trebuchet MS"/>
            </a:endParaRPr>
          </a:p>
          <a:p>
            <a:pPr lvl="1" marL="724535" indent="-244475">
              <a:lnSpc>
                <a:spcPct val="100000"/>
              </a:lnSpc>
              <a:spcBef>
                <a:spcPts val="145"/>
              </a:spcBef>
              <a:buSzPct val="95833"/>
              <a:buFont typeface="Wingdings"/>
              <a:buChar char=""/>
              <a:tabLst>
                <a:tab pos="724535" algn="l"/>
              </a:tabLst>
            </a:pPr>
            <a:r>
              <a:rPr dirty="0" sz="2400" spc="-30">
                <a:latin typeface="Trebuchet MS"/>
                <a:cs typeface="Trebuchet MS"/>
              </a:rPr>
              <a:t>Opportunistic</a:t>
            </a:r>
            <a:r>
              <a:rPr dirty="0" sz="2400" spc="-15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screening</a:t>
            </a:r>
            <a:r>
              <a:rPr dirty="0" sz="2400" spc="-140">
                <a:latin typeface="Trebuchet MS"/>
                <a:cs typeface="Trebuchet MS"/>
              </a:rPr>
              <a:t> </a:t>
            </a:r>
            <a:r>
              <a:rPr dirty="0" sz="2400" spc="-170">
                <a:latin typeface="Trebuchet MS"/>
                <a:cs typeface="Trebuchet MS"/>
              </a:rPr>
              <a:t>(e.g.,</a:t>
            </a:r>
            <a:r>
              <a:rPr dirty="0" sz="2400" spc="-155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colonoscopy,</a:t>
            </a:r>
            <a:r>
              <a:rPr dirty="0" sz="2400" spc="-10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ED)</a:t>
            </a:r>
            <a:r>
              <a:rPr dirty="0" baseline="24305" sz="2400" spc="-30">
                <a:latin typeface="Trebuchet MS"/>
                <a:cs typeface="Trebuchet MS"/>
              </a:rPr>
              <a:t>6</a:t>
            </a:r>
            <a:endParaRPr baseline="24305" sz="24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558666" y="6061659"/>
            <a:ext cx="8491855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</a:pPr>
            <a:r>
              <a:rPr dirty="0" sz="1400" spc="-100" b="1">
                <a:solidFill>
                  <a:srgbClr val="A6A6A6"/>
                </a:solidFill>
                <a:latin typeface="Trebuchet MS"/>
                <a:cs typeface="Trebuchet MS"/>
              </a:rPr>
              <a:t>1.</a:t>
            </a:r>
            <a:r>
              <a:rPr dirty="0" sz="1400" spc="-4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45" b="1">
                <a:solidFill>
                  <a:srgbClr val="A6A6A6"/>
                </a:solidFill>
                <a:latin typeface="Trebuchet MS"/>
                <a:cs typeface="Trebuchet MS"/>
              </a:rPr>
              <a:t>https://iris.who.int/;</a:t>
            </a:r>
            <a:r>
              <a:rPr dirty="0" sz="1400" spc="-9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100" b="1">
                <a:solidFill>
                  <a:srgbClr val="A6A6A6"/>
                </a:solidFill>
                <a:latin typeface="Trebuchet MS"/>
                <a:cs typeface="Trebuchet MS"/>
              </a:rPr>
              <a:t>2.</a:t>
            </a:r>
            <a:r>
              <a:rPr dirty="0" sz="1400" spc="-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A6A6A6"/>
                </a:solidFill>
                <a:latin typeface="Trebuchet MS"/>
                <a:cs typeface="Trebuchet MS"/>
              </a:rPr>
              <a:t>https://</a:t>
            </a:r>
            <a:r>
              <a:rPr dirty="0" sz="1400" spc="-10" b="1">
                <a:solidFill>
                  <a:srgbClr val="A6A6A6"/>
                </a:solidFill>
                <a:latin typeface="Trebuchet MS"/>
                <a:cs typeface="Trebuchet MS"/>
                <a:hlinkClick r:id="rId2"/>
              </a:rPr>
              <a:t>www.ecdc.europa.eu/</a:t>
            </a:r>
            <a:endParaRPr sz="1400">
              <a:latin typeface="Trebuchet MS"/>
              <a:cs typeface="Trebuchet MS"/>
            </a:endParaRPr>
          </a:p>
          <a:p>
            <a:pPr algn="r" marR="5715">
              <a:lnSpc>
                <a:spcPct val="100000"/>
              </a:lnSpc>
              <a:spcBef>
                <a:spcPts val="5"/>
              </a:spcBef>
            </a:pPr>
            <a:r>
              <a:rPr dirty="0" sz="1400" spc="-100" b="1">
                <a:solidFill>
                  <a:srgbClr val="A6A6A6"/>
                </a:solidFill>
                <a:latin typeface="Trebuchet MS"/>
                <a:cs typeface="Trebuchet MS"/>
              </a:rPr>
              <a:t>3.</a:t>
            </a:r>
            <a:r>
              <a:rPr dirty="0" sz="1400" spc="-8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Smith</a:t>
            </a:r>
            <a:r>
              <a:rPr dirty="0" sz="14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A6A6A6"/>
                </a:solidFill>
                <a:latin typeface="Trebuchet MS"/>
                <a:cs typeface="Trebuchet MS"/>
              </a:rPr>
              <a:t>BD,</a:t>
            </a:r>
            <a:r>
              <a:rPr dirty="0" sz="1400" spc="-9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70" b="1" i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400" spc="-105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70" b="1" i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400" spc="-90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5" b="1">
                <a:solidFill>
                  <a:srgbClr val="A6A6A6"/>
                </a:solidFill>
                <a:latin typeface="Trebuchet MS"/>
                <a:cs typeface="Trebuchet MS"/>
              </a:rPr>
              <a:t>Ann</a:t>
            </a:r>
            <a:r>
              <a:rPr dirty="0" sz="1400" spc="-114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40" b="1">
                <a:solidFill>
                  <a:srgbClr val="A6A6A6"/>
                </a:solidFill>
                <a:latin typeface="Trebuchet MS"/>
                <a:cs typeface="Trebuchet MS"/>
              </a:rPr>
              <a:t>Intern</a:t>
            </a:r>
            <a:r>
              <a:rPr dirty="0" sz="1400" spc="-10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Med</a:t>
            </a:r>
            <a:r>
              <a:rPr dirty="0" sz="14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85" b="1">
                <a:solidFill>
                  <a:srgbClr val="A6A6A6"/>
                </a:solidFill>
                <a:latin typeface="Trebuchet MS"/>
                <a:cs typeface="Trebuchet MS"/>
              </a:rPr>
              <a:t>2012;157:817–822;</a:t>
            </a:r>
            <a:r>
              <a:rPr dirty="0" sz="1400" spc="-3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100" b="1">
                <a:solidFill>
                  <a:srgbClr val="A6A6A6"/>
                </a:solidFill>
                <a:latin typeface="Trebuchet MS"/>
                <a:cs typeface="Trebuchet MS"/>
              </a:rPr>
              <a:t>4.</a:t>
            </a:r>
            <a:r>
              <a:rPr dirty="0" sz="1400" spc="-7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Smith</a:t>
            </a:r>
            <a:r>
              <a:rPr dirty="0" sz="14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A6A6A6"/>
                </a:solidFill>
                <a:latin typeface="Trebuchet MS"/>
                <a:cs typeface="Trebuchet MS"/>
              </a:rPr>
              <a:t>BD,</a:t>
            </a:r>
            <a:r>
              <a:rPr dirty="0" sz="1400" spc="-8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70" b="1" i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400" spc="-105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70" b="1" i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400" spc="-90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80" b="1">
                <a:solidFill>
                  <a:srgbClr val="A6A6A6"/>
                </a:solidFill>
                <a:latin typeface="Trebuchet MS"/>
                <a:cs typeface="Trebuchet MS"/>
              </a:rPr>
              <a:t>MMWR</a:t>
            </a:r>
            <a:r>
              <a:rPr dirty="0" sz="1400" spc="-11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Recomm</a:t>
            </a:r>
            <a:r>
              <a:rPr dirty="0" sz="14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Rep</a:t>
            </a:r>
            <a:r>
              <a:rPr dirty="0" sz="14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30" b="1">
                <a:solidFill>
                  <a:srgbClr val="A6A6A6"/>
                </a:solidFill>
                <a:latin typeface="Trebuchet MS"/>
                <a:cs typeface="Trebuchet MS"/>
              </a:rPr>
              <a:t>2012;61:1–32</a:t>
            </a:r>
            <a:endParaRPr sz="14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</a:pPr>
            <a:r>
              <a:rPr dirty="0" sz="1400" spc="-95" b="1">
                <a:solidFill>
                  <a:srgbClr val="A6A6A6"/>
                </a:solidFill>
                <a:latin typeface="Trebuchet MS"/>
                <a:cs typeface="Trebuchet MS"/>
              </a:rPr>
              <a:t>5.</a:t>
            </a:r>
            <a:r>
              <a:rPr dirty="0" sz="1400" spc="-9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5" b="1">
                <a:solidFill>
                  <a:srgbClr val="A6A6A6"/>
                </a:solidFill>
                <a:latin typeface="Trebuchet MS"/>
                <a:cs typeface="Trebuchet MS"/>
              </a:rPr>
              <a:t>Moyer</a:t>
            </a:r>
            <a:r>
              <a:rPr dirty="0" sz="1400" spc="-13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60" b="1">
                <a:solidFill>
                  <a:srgbClr val="A6A6A6"/>
                </a:solidFill>
                <a:latin typeface="Trebuchet MS"/>
                <a:cs typeface="Trebuchet MS"/>
              </a:rPr>
              <a:t>VA,</a:t>
            </a:r>
            <a:r>
              <a:rPr dirty="0" sz="1400" spc="-11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70" b="1" i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400" spc="-105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70" b="1" i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400" spc="-114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5" b="1">
                <a:solidFill>
                  <a:srgbClr val="A6A6A6"/>
                </a:solidFill>
                <a:latin typeface="Trebuchet MS"/>
                <a:cs typeface="Trebuchet MS"/>
              </a:rPr>
              <a:t>Ann</a:t>
            </a:r>
            <a:r>
              <a:rPr dirty="0" sz="1400" spc="-11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40" b="1">
                <a:solidFill>
                  <a:srgbClr val="A6A6A6"/>
                </a:solidFill>
                <a:latin typeface="Trebuchet MS"/>
                <a:cs typeface="Trebuchet MS"/>
              </a:rPr>
              <a:t>Intern</a:t>
            </a:r>
            <a:r>
              <a:rPr dirty="0" sz="1400" spc="-11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Med</a:t>
            </a:r>
            <a:r>
              <a:rPr dirty="0" sz="1400" spc="-11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90" b="1">
                <a:solidFill>
                  <a:srgbClr val="A6A6A6"/>
                </a:solidFill>
                <a:latin typeface="Trebuchet MS"/>
                <a:cs typeface="Trebuchet MS"/>
              </a:rPr>
              <a:t>2013;15G:34G–357;</a:t>
            </a:r>
            <a:r>
              <a:rPr dirty="0" sz="1400" spc="-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95" b="1">
                <a:solidFill>
                  <a:srgbClr val="A6A6A6"/>
                </a:solidFill>
                <a:latin typeface="Trebuchet MS"/>
                <a:cs typeface="Trebuchet MS"/>
              </a:rPr>
              <a:t>6.</a:t>
            </a:r>
            <a:r>
              <a:rPr dirty="0" sz="1400" spc="-8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45" b="1">
                <a:solidFill>
                  <a:srgbClr val="A6A6A6"/>
                </a:solidFill>
                <a:latin typeface="Trebuchet MS"/>
                <a:cs typeface="Trebuchet MS"/>
              </a:rPr>
              <a:t>Tsay</a:t>
            </a:r>
            <a:r>
              <a:rPr dirty="0" sz="1400" spc="-11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95" b="1">
                <a:solidFill>
                  <a:srgbClr val="A6A6A6"/>
                </a:solidFill>
                <a:latin typeface="Trebuchet MS"/>
                <a:cs typeface="Trebuchet MS"/>
              </a:rPr>
              <a:t>CJ,</a:t>
            </a:r>
            <a:r>
              <a:rPr dirty="0" sz="14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5" b="1">
                <a:solidFill>
                  <a:srgbClr val="A6A6A6"/>
                </a:solidFill>
                <a:latin typeface="Trebuchet MS"/>
                <a:cs typeface="Trebuchet MS"/>
              </a:rPr>
              <a:t>Lim</a:t>
            </a:r>
            <a:r>
              <a:rPr dirty="0" sz="14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114" b="1">
                <a:solidFill>
                  <a:srgbClr val="A6A6A6"/>
                </a:solidFill>
                <a:latin typeface="Trebuchet MS"/>
                <a:cs typeface="Trebuchet MS"/>
              </a:rPr>
              <a:t>JK.</a:t>
            </a:r>
            <a:r>
              <a:rPr dirty="0" sz="1400" spc="-10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40" b="1">
                <a:solidFill>
                  <a:srgbClr val="A6A6A6"/>
                </a:solidFill>
                <a:latin typeface="Trebuchet MS"/>
                <a:cs typeface="Trebuchet MS"/>
              </a:rPr>
              <a:t>J</a:t>
            </a:r>
            <a:r>
              <a:rPr dirty="0" sz="1400" spc="-114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Clin</a:t>
            </a:r>
            <a:r>
              <a:rPr dirty="0" sz="1400" spc="-11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45" b="1">
                <a:solidFill>
                  <a:srgbClr val="A6A6A6"/>
                </a:solidFill>
                <a:latin typeface="Trebuchet MS"/>
                <a:cs typeface="Trebuchet MS"/>
              </a:rPr>
              <a:t>Transl</a:t>
            </a:r>
            <a:r>
              <a:rPr dirty="0" sz="1400" spc="-12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A6A6A6"/>
                </a:solidFill>
                <a:latin typeface="Trebuchet MS"/>
                <a:cs typeface="Trebuchet MS"/>
              </a:rPr>
              <a:t>Hepatol</a:t>
            </a:r>
            <a:r>
              <a:rPr dirty="0" sz="1400" spc="-11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90" b="1">
                <a:solidFill>
                  <a:srgbClr val="A6A6A6"/>
                </a:solidFill>
                <a:latin typeface="Trebuchet MS"/>
                <a:cs typeface="Trebuchet MS"/>
              </a:rPr>
              <a:t>2020;8:25-</a:t>
            </a:r>
            <a:r>
              <a:rPr dirty="0" sz="1400" spc="-25" b="1">
                <a:solidFill>
                  <a:srgbClr val="A6A6A6"/>
                </a:solidFill>
                <a:latin typeface="Trebuchet MS"/>
                <a:cs typeface="Trebuchet MS"/>
              </a:rPr>
              <a:t>41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776" y="295402"/>
            <a:ext cx="814006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584835">
              <a:lnSpc>
                <a:spcPct val="100000"/>
              </a:lnSpc>
              <a:spcBef>
                <a:spcPts val="95"/>
              </a:spcBef>
            </a:pPr>
            <a:r>
              <a:rPr dirty="0" sz="2800" spc="-120"/>
              <a:t>Hepatitis</a:t>
            </a:r>
            <a:r>
              <a:rPr dirty="0" sz="2800" spc="-265"/>
              <a:t> </a:t>
            </a:r>
            <a:r>
              <a:rPr dirty="0" sz="2800"/>
              <a:t>B</a:t>
            </a:r>
            <a:r>
              <a:rPr dirty="0" sz="2800" spc="-260"/>
              <a:t> </a:t>
            </a:r>
            <a:r>
              <a:rPr dirty="0" sz="2800" spc="-35"/>
              <a:t>Cascade</a:t>
            </a:r>
            <a:r>
              <a:rPr dirty="0" sz="2800" spc="-250"/>
              <a:t> </a:t>
            </a:r>
            <a:r>
              <a:rPr dirty="0" sz="2800" spc="-140"/>
              <a:t>of</a:t>
            </a:r>
            <a:r>
              <a:rPr dirty="0" sz="2800" spc="-265"/>
              <a:t> </a:t>
            </a:r>
            <a:r>
              <a:rPr dirty="0" sz="2800" spc="-155"/>
              <a:t>Care,</a:t>
            </a:r>
            <a:r>
              <a:rPr dirty="0" sz="2800" spc="-240"/>
              <a:t> </a:t>
            </a:r>
            <a:r>
              <a:rPr dirty="0" sz="2800" spc="-185"/>
              <a:t>per</a:t>
            </a:r>
            <a:r>
              <a:rPr dirty="0" sz="2800" spc="-265"/>
              <a:t> </a:t>
            </a:r>
            <a:r>
              <a:rPr dirty="0" sz="2800"/>
              <a:t>WHO</a:t>
            </a:r>
            <a:r>
              <a:rPr dirty="0" sz="2800" spc="-265"/>
              <a:t> </a:t>
            </a:r>
            <a:r>
              <a:rPr dirty="0" sz="2800" spc="-10"/>
              <a:t>Region: </a:t>
            </a:r>
            <a:r>
              <a:rPr dirty="0" sz="2800" spc="-165"/>
              <a:t>Prevalence,</a:t>
            </a:r>
            <a:r>
              <a:rPr dirty="0" sz="2800" spc="-235"/>
              <a:t> </a:t>
            </a:r>
            <a:r>
              <a:rPr dirty="0" sz="2800" spc="-40"/>
              <a:t>Diagnosis</a:t>
            </a:r>
            <a:r>
              <a:rPr dirty="0" sz="2800" spc="-254"/>
              <a:t> </a:t>
            </a:r>
            <a:r>
              <a:rPr dirty="0" sz="2800" spc="-135"/>
              <a:t>and</a:t>
            </a:r>
            <a:r>
              <a:rPr dirty="0" sz="2800" spc="-260"/>
              <a:t> </a:t>
            </a:r>
            <a:r>
              <a:rPr dirty="0" sz="2800" spc="-145"/>
              <a:t>Immunization</a:t>
            </a:r>
            <a:r>
              <a:rPr dirty="0" sz="2800" spc="-225"/>
              <a:t> </a:t>
            </a:r>
            <a:r>
              <a:rPr dirty="0" sz="2800" spc="-75"/>
              <a:t>Rates</a:t>
            </a:r>
            <a:r>
              <a:rPr dirty="0" sz="2800" spc="-260"/>
              <a:t> </a:t>
            </a:r>
            <a:r>
              <a:rPr dirty="0" sz="2800" spc="-65"/>
              <a:t>(2022)</a:t>
            </a:r>
            <a:endParaRPr sz="28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09041" y="1463675"/>
          <a:ext cx="11212195" cy="3411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/>
                <a:gridCol w="1458595"/>
                <a:gridCol w="1528445"/>
                <a:gridCol w="1979929"/>
                <a:gridCol w="1621154"/>
                <a:gridCol w="937895"/>
                <a:gridCol w="1159509"/>
              </a:tblGrid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WHO</a:t>
                      </a:r>
                      <a:r>
                        <a:rPr dirty="0" sz="1800" spc="-1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Region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75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1135" marR="183515" indent="819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Modelled </a:t>
                      </a:r>
                      <a:r>
                        <a:rPr dirty="0" sz="1800" spc="-1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prevalence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42570" marR="236220" indent="130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HBsAg+ </a:t>
                      </a:r>
                      <a:r>
                        <a:rPr dirty="0" sz="1800" spc="-9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population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Diagnosed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75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1770" marR="184150" indent="31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Prevalence </a:t>
                      </a:r>
                      <a:r>
                        <a:rPr dirty="0" sz="1800" spc="-8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800" spc="-16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HBsAg+</a:t>
                      </a:r>
                      <a:r>
                        <a:rPr dirty="0" sz="1800" spc="-16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children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algn="ctr" marL="45720">
                        <a:lnSpc>
                          <a:spcPct val="100000"/>
                        </a:lnSpc>
                      </a:pPr>
                      <a:r>
                        <a:rPr dirty="0" sz="1800" spc="-8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(&lt;5</a:t>
                      </a:r>
                      <a:r>
                        <a:rPr dirty="0" sz="1800" spc="-17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yrs)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79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33045" marR="133985" indent="-88900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800" spc="-1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Timely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birth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dose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64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800" spc="-9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dirty="0" sz="1800" spc="-19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doses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800" spc="-9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&lt;1</a:t>
                      </a:r>
                      <a:r>
                        <a:rPr dirty="0" sz="1800" spc="-17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year</a:t>
                      </a:r>
                      <a:r>
                        <a:rPr dirty="0" sz="1800" spc="-19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age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64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Africa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5·4%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64</a:t>
                      </a:r>
                      <a:r>
                        <a:rPr dirty="0" sz="1800" spc="-1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778</a:t>
                      </a:r>
                      <a:r>
                        <a:rPr dirty="0" sz="18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dirty="0" sz="1800" spc="-1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610</a:t>
                      </a:r>
                      <a:r>
                        <a:rPr dirty="0" sz="18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dirty="0" sz="1800" spc="-1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(4%)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 b="1">
                          <a:latin typeface="Trebuchet MS"/>
                          <a:cs typeface="Trebuchet MS"/>
                        </a:rPr>
                        <a:t>1·7%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5" b="1">
                          <a:latin typeface="Trebuchet MS"/>
                          <a:cs typeface="Trebuchet MS"/>
                        </a:rPr>
                        <a:t>14%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90">
                          <a:latin typeface="Trebuchet MS"/>
                          <a:cs typeface="Trebuchet MS"/>
                        </a:rPr>
                        <a:t>82%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80">
                          <a:latin typeface="Trebuchet MS"/>
                          <a:cs typeface="Trebuchet MS"/>
                        </a:rPr>
                        <a:t>Eastern</a:t>
                      </a:r>
                      <a:r>
                        <a:rPr dirty="0" sz="180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Mediterranean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1·6%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15</a:t>
                      </a:r>
                      <a:r>
                        <a:rPr dirty="0" sz="1800" spc="-1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200</a:t>
                      </a:r>
                      <a:r>
                        <a:rPr dirty="0" sz="18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dirty="0" sz="1800" spc="-1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332</a:t>
                      </a:r>
                      <a:r>
                        <a:rPr dirty="0" sz="18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dirty="0" sz="1800" spc="-1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(15%)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 b="1">
                          <a:latin typeface="Trebuchet MS"/>
                          <a:cs typeface="Trebuchet MS"/>
                        </a:rPr>
                        <a:t>0·4%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5" b="1">
                          <a:latin typeface="Trebuchet MS"/>
                          <a:cs typeface="Trebuchet MS"/>
                        </a:rPr>
                        <a:t>35%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90">
                          <a:latin typeface="Trebuchet MS"/>
                          <a:cs typeface="Trebuchet MS"/>
                        </a:rPr>
                        <a:t>87%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Europe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1·2%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11</a:t>
                      </a:r>
                      <a:r>
                        <a:rPr dirty="0" sz="1800" spc="-1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554</a:t>
                      </a:r>
                      <a:r>
                        <a:rPr dirty="0" sz="18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dirty="0" sz="1800" spc="-1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263</a:t>
                      </a:r>
                      <a:r>
                        <a:rPr dirty="0" sz="18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dirty="0" sz="1800" spc="-1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(20%)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 b="1">
                          <a:latin typeface="Trebuchet MS"/>
                          <a:cs typeface="Trebuchet MS"/>
                        </a:rPr>
                        <a:t>&lt;0·1%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90">
                          <a:latin typeface="Trebuchet MS"/>
                          <a:cs typeface="Trebuchet MS"/>
                        </a:rPr>
                        <a:t>57%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90">
                          <a:latin typeface="Trebuchet MS"/>
                          <a:cs typeface="Trebuchet MS"/>
                        </a:rPr>
                        <a:t>61%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Americas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0·5%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dirty="0" sz="1800" spc="-2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101</a:t>
                      </a:r>
                      <a:r>
                        <a:rPr dirty="0" sz="1800" spc="-1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dirty="0" sz="1800" spc="-1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066</a:t>
                      </a:r>
                      <a:r>
                        <a:rPr dirty="0" sz="18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dirty="0" sz="1800" spc="-1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(21%)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 b="1">
                          <a:latin typeface="Trebuchet MS"/>
                          <a:cs typeface="Trebuchet MS"/>
                        </a:rPr>
                        <a:t>&lt;0·1%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90">
                          <a:latin typeface="Trebuchet MS"/>
                          <a:cs typeface="Trebuchet MS"/>
                        </a:rPr>
                        <a:t>54%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90">
                          <a:latin typeface="Trebuchet MS"/>
                          <a:cs typeface="Trebuchet MS"/>
                        </a:rPr>
                        <a:t>80%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65">
                          <a:latin typeface="Trebuchet MS"/>
                          <a:cs typeface="Trebuchet MS"/>
                        </a:rPr>
                        <a:t>Southeast</a:t>
                      </a:r>
                      <a:r>
                        <a:rPr dirty="0" sz="1800" spc="-1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Asia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3·0%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61</a:t>
                      </a:r>
                      <a:r>
                        <a:rPr dirty="0" sz="1800" spc="-1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361</a:t>
                      </a:r>
                      <a:r>
                        <a:rPr dirty="0" sz="18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dirty="0" sz="1800" spc="-1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678</a:t>
                      </a:r>
                      <a:r>
                        <a:rPr dirty="0" sz="18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dirty="0" sz="1800" spc="-1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(3%)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 b="1">
                          <a:latin typeface="Trebuchet MS"/>
                          <a:cs typeface="Trebuchet MS"/>
                        </a:rPr>
                        <a:t>0·6%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90">
                          <a:latin typeface="Trebuchet MS"/>
                          <a:cs typeface="Trebuchet MS"/>
                        </a:rPr>
                        <a:t>65%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90">
                          <a:latin typeface="Trebuchet MS"/>
                          <a:cs typeface="Trebuchet MS"/>
                        </a:rPr>
                        <a:t>83%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85">
                          <a:latin typeface="Trebuchet MS"/>
                          <a:cs typeface="Trebuchet MS"/>
                        </a:rPr>
                        <a:t>Western</a:t>
                      </a:r>
                      <a:r>
                        <a:rPr dirty="0" sz="1800" spc="-10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Pacific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5·1%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66</a:t>
                      </a:r>
                      <a:r>
                        <a:rPr dirty="0" sz="1800" spc="-1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464</a:t>
                      </a:r>
                      <a:r>
                        <a:rPr dirty="0" sz="18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26</a:t>
                      </a:r>
                      <a:r>
                        <a:rPr dirty="0" sz="1800" spc="-1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062</a:t>
                      </a:r>
                      <a:r>
                        <a:rPr dirty="0" sz="1800" spc="-1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dirty="0" sz="1800" spc="-1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(26%)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 b="1">
                          <a:latin typeface="Trebuchet MS"/>
                          <a:cs typeface="Trebuchet MS"/>
                        </a:rPr>
                        <a:t>0·3%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90">
                          <a:latin typeface="Trebuchet MS"/>
                          <a:cs typeface="Trebuchet MS"/>
                        </a:rPr>
                        <a:t>80%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90">
                          <a:latin typeface="Trebuchet MS"/>
                          <a:cs typeface="Trebuchet MS"/>
                        </a:rPr>
                        <a:t>60%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4632705" y="6484416"/>
            <a:ext cx="739520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60" b="1">
                <a:solidFill>
                  <a:srgbClr val="A6A6A6"/>
                </a:solidFill>
                <a:latin typeface="Trebuchet MS"/>
                <a:cs typeface="Trebuchet MS"/>
              </a:rPr>
              <a:t>Polaris</a:t>
            </a:r>
            <a:r>
              <a:rPr dirty="0" sz="1600" spc="-75" b="1">
                <a:solidFill>
                  <a:srgbClr val="A6A6A6"/>
                </a:solidFill>
                <a:latin typeface="Trebuchet MS"/>
                <a:cs typeface="Trebuchet MS"/>
              </a:rPr>
              <a:t> Observatory</a:t>
            </a:r>
            <a:r>
              <a:rPr dirty="0" sz="1600" spc="-5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75" b="1">
                <a:solidFill>
                  <a:srgbClr val="A6A6A6"/>
                </a:solidFill>
                <a:latin typeface="Trebuchet MS"/>
                <a:cs typeface="Trebuchet MS"/>
              </a:rPr>
              <a:t>Collaborators.</a:t>
            </a:r>
            <a:r>
              <a:rPr dirty="0" sz="1600" spc="-5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90" b="1">
                <a:solidFill>
                  <a:srgbClr val="A6A6A6"/>
                </a:solidFill>
                <a:latin typeface="Trebuchet MS"/>
                <a:cs typeface="Trebuchet MS"/>
              </a:rPr>
              <a:t>Lancet</a:t>
            </a:r>
            <a:r>
              <a:rPr dirty="0" sz="1600" spc="-7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85" b="1">
                <a:solidFill>
                  <a:srgbClr val="A6A6A6"/>
                </a:solidFill>
                <a:latin typeface="Trebuchet MS"/>
                <a:cs typeface="Trebuchet MS"/>
              </a:rPr>
              <a:t>Gastroenterol</a:t>
            </a:r>
            <a:r>
              <a:rPr dirty="0" sz="1600" spc="-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80" b="1">
                <a:solidFill>
                  <a:srgbClr val="A6A6A6"/>
                </a:solidFill>
                <a:latin typeface="Trebuchet MS"/>
                <a:cs typeface="Trebuchet MS"/>
              </a:rPr>
              <a:t>Hepatol</a:t>
            </a:r>
            <a:r>
              <a:rPr dirty="0" sz="1600" spc="-5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105" b="1">
                <a:solidFill>
                  <a:srgbClr val="A6A6A6"/>
                </a:solidFill>
                <a:latin typeface="Trebuchet MS"/>
                <a:cs typeface="Trebuchet MS"/>
              </a:rPr>
              <a:t>2023;8(10):87G-</a:t>
            </a:r>
            <a:r>
              <a:rPr dirty="0" sz="1600" spc="-25" b="1">
                <a:solidFill>
                  <a:srgbClr val="A6A6A6"/>
                </a:solidFill>
                <a:latin typeface="Trebuchet MS"/>
                <a:cs typeface="Trebuchet MS"/>
              </a:rPr>
              <a:t>G07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608064" y="4979796"/>
            <a:ext cx="835660" cy="565785"/>
            <a:chOff x="6608064" y="4979796"/>
            <a:chExt cx="835660" cy="565785"/>
          </a:xfrm>
        </p:grpSpPr>
        <p:sp>
          <p:nvSpPr>
            <p:cNvPr id="6" name="object 6" descr=""/>
            <p:cNvSpPr/>
            <p:nvPr/>
          </p:nvSpPr>
          <p:spPr>
            <a:xfrm>
              <a:off x="6620764" y="4992496"/>
              <a:ext cx="810260" cy="540385"/>
            </a:xfrm>
            <a:custGeom>
              <a:avLst/>
              <a:gdLst/>
              <a:ahLst/>
              <a:cxnLst/>
              <a:rect l="l" t="t" r="r" b="b"/>
              <a:pathLst>
                <a:path w="810259" h="540385">
                  <a:moveTo>
                    <a:pt x="607567" y="0"/>
                  </a:moveTo>
                  <a:lnTo>
                    <a:pt x="202564" y="0"/>
                  </a:lnTo>
                  <a:lnTo>
                    <a:pt x="202564" y="270128"/>
                  </a:lnTo>
                  <a:lnTo>
                    <a:pt x="0" y="270128"/>
                  </a:lnTo>
                  <a:lnTo>
                    <a:pt x="405129" y="540257"/>
                  </a:lnTo>
                  <a:lnTo>
                    <a:pt x="810132" y="270128"/>
                  </a:lnTo>
                  <a:lnTo>
                    <a:pt x="607567" y="270128"/>
                  </a:lnTo>
                  <a:lnTo>
                    <a:pt x="6075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620764" y="4992496"/>
              <a:ext cx="810260" cy="540385"/>
            </a:xfrm>
            <a:custGeom>
              <a:avLst/>
              <a:gdLst/>
              <a:ahLst/>
              <a:cxnLst/>
              <a:rect l="l" t="t" r="r" b="b"/>
              <a:pathLst>
                <a:path w="810259" h="540385">
                  <a:moveTo>
                    <a:pt x="0" y="270128"/>
                  </a:moveTo>
                  <a:lnTo>
                    <a:pt x="202564" y="270128"/>
                  </a:lnTo>
                  <a:lnTo>
                    <a:pt x="202564" y="0"/>
                  </a:lnTo>
                  <a:lnTo>
                    <a:pt x="607567" y="0"/>
                  </a:lnTo>
                  <a:lnTo>
                    <a:pt x="607567" y="270128"/>
                  </a:lnTo>
                  <a:lnTo>
                    <a:pt x="810132" y="270128"/>
                  </a:lnTo>
                  <a:lnTo>
                    <a:pt x="405129" y="540257"/>
                  </a:lnTo>
                  <a:lnTo>
                    <a:pt x="0" y="270128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845809" y="5561482"/>
            <a:ext cx="23348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14" b="1">
                <a:latin typeface="Trebuchet MS"/>
                <a:cs typeface="Trebuchet MS"/>
              </a:rPr>
              <a:t>Globally:</a:t>
            </a:r>
            <a:r>
              <a:rPr dirty="0" sz="2800" spc="-195" b="1">
                <a:latin typeface="Trebuchet MS"/>
                <a:cs typeface="Trebuchet MS"/>
              </a:rPr>
              <a:t> </a:t>
            </a:r>
            <a:r>
              <a:rPr dirty="0" sz="2800" spc="-20" b="1">
                <a:latin typeface="Trebuchet MS"/>
                <a:cs typeface="Trebuchet MS"/>
              </a:rPr>
              <a:t>~14%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7276" y="619505"/>
            <a:ext cx="6995159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41985" marR="5080" indent="-629920">
              <a:lnSpc>
                <a:spcPct val="100000"/>
              </a:lnSpc>
              <a:spcBef>
                <a:spcPts val="95"/>
              </a:spcBef>
            </a:pPr>
            <a:r>
              <a:rPr dirty="0" sz="2800" spc="-120"/>
              <a:t>Hepatitis</a:t>
            </a:r>
            <a:r>
              <a:rPr dirty="0" sz="2800" spc="-270"/>
              <a:t> </a:t>
            </a:r>
            <a:r>
              <a:rPr dirty="0" sz="2800" spc="170"/>
              <a:t>C</a:t>
            </a:r>
            <a:r>
              <a:rPr dirty="0" sz="2800" spc="-254"/>
              <a:t> </a:t>
            </a:r>
            <a:r>
              <a:rPr dirty="0" sz="2800" spc="-35"/>
              <a:t>Cascade</a:t>
            </a:r>
            <a:r>
              <a:rPr dirty="0" sz="2800" spc="-265"/>
              <a:t> </a:t>
            </a:r>
            <a:r>
              <a:rPr dirty="0" sz="2800" spc="-140"/>
              <a:t>of</a:t>
            </a:r>
            <a:r>
              <a:rPr dirty="0" sz="2800" spc="-260"/>
              <a:t> </a:t>
            </a:r>
            <a:r>
              <a:rPr dirty="0" sz="2800" spc="-155"/>
              <a:t>Care,</a:t>
            </a:r>
            <a:r>
              <a:rPr dirty="0" sz="2800" spc="-240"/>
              <a:t> </a:t>
            </a:r>
            <a:r>
              <a:rPr dirty="0" sz="2800" spc="-185"/>
              <a:t>per</a:t>
            </a:r>
            <a:r>
              <a:rPr dirty="0" sz="2800" spc="-265"/>
              <a:t> </a:t>
            </a:r>
            <a:r>
              <a:rPr dirty="0" sz="2800"/>
              <a:t>WHO</a:t>
            </a:r>
            <a:r>
              <a:rPr dirty="0" sz="2800" spc="-270"/>
              <a:t> </a:t>
            </a:r>
            <a:r>
              <a:rPr dirty="0" sz="2800" spc="-110"/>
              <a:t>Region: </a:t>
            </a:r>
            <a:r>
              <a:rPr dirty="0" sz="2800" spc="-145"/>
              <a:t>Prevalence</a:t>
            </a:r>
            <a:r>
              <a:rPr dirty="0" sz="2800" spc="-240"/>
              <a:t> </a:t>
            </a:r>
            <a:r>
              <a:rPr dirty="0" sz="2800" spc="-135"/>
              <a:t>and</a:t>
            </a:r>
            <a:r>
              <a:rPr dirty="0" sz="2800" spc="-254"/>
              <a:t> </a:t>
            </a:r>
            <a:r>
              <a:rPr dirty="0" sz="2800" spc="-55"/>
              <a:t>Diagnosis</a:t>
            </a:r>
            <a:r>
              <a:rPr dirty="0" sz="2800" spc="-220"/>
              <a:t> </a:t>
            </a:r>
            <a:r>
              <a:rPr dirty="0" sz="2800" spc="-120"/>
              <a:t>Rate</a:t>
            </a:r>
            <a:r>
              <a:rPr dirty="0" sz="2800" spc="-245"/>
              <a:t> </a:t>
            </a:r>
            <a:r>
              <a:rPr dirty="0" sz="2800" spc="-10"/>
              <a:t>(2023)</a:t>
            </a:r>
            <a:endParaRPr sz="28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362961" y="1866773"/>
          <a:ext cx="7797165" cy="2769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6885"/>
                <a:gridCol w="2411094"/>
                <a:gridCol w="1586229"/>
                <a:gridCol w="1962150"/>
              </a:tblGrid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WHO</a:t>
                      </a:r>
                      <a:r>
                        <a:rPr dirty="0" sz="2000" spc="-18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Region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Prevalence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00" spc="-9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Anti-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HCV+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Diagnosed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00" spc="-20">
                          <a:latin typeface="Trebuchet MS"/>
                          <a:cs typeface="Trebuchet MS"/>
                        </a:rPr>
                        <a:t>AFRO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00" spc="195">
                          <a:latin typeface="Trebuchet MS"/>
                          <a:cs typeface="Trebuchet MS"/>
                        </a:rPr>
                        <a:t>1%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>
                          <a:latin typeface="Trebuchet MS"/>
                          <a:cs typeface="Trebuchet MS"/>
                        </a:rPr>
                        <a:t>8</a:t>
                      </a:r>
                      <a:r>
                        <a:rPr dirty="0" sz="2000" spc="-20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0">
                          <a:latin typeface="Trebuchet MS"/>
                          <a:cs typeface="Trebuchet MS"/>
                        </a:rPr>
                        <a:t>722</a:t>
                      </a:r>
                      <a:r>
                        <a:rPr dirty="0" sz="2000" spc="-2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641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00" spc="-25" b="1">
                          <a:latin typeface="Trebuchet MS"/>
                          <a:cs typeface="Trebuchet MS"/>
                        </a:rPr>
                        <a:t>G%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00" spc="-20">
                          <a:latin typeface="Trebuchet MS"/>
                          <a:cs typeface="Trebuchet MS"/>
                        </a:rPr>
                        <a:t>EMRO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00" spc="195">
                          <a:latin typeface="Trebuchet MS"/>
                          <a:cs typeface="Trebuchet MS"/>
                        </a:rPr>
                        <a:t>2%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>
                          <a:latin typeface="Trebuchet MS"/>
                          <a:cs typeface="Trebuchet MS"/>
                        </a:rPr>
                        <a:t>12</a:t>
                      </a:r>
                      <a:r>
                        <a:rPr dirty="0" sz="2000" spc="-2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0">
                          <a:latin typeface="Trebuchet MS"/>
                          <a:cs typeface="Trebuchet MS"/>
                        </a:rPr>
                        <a:t>073</a:t>
                      </a:r>
                      <a:r>
                        <a:rPr dirty="0" sz="2000" spc="-2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671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00" spc="-25" b="1">
                          <a:latin typeface="Trebuchet MS"/>
                          <a:cs typeface="Trebuchet MS"/>
                        </a:rPr>
                        <a:t>25%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000" spc="-20">
                          <a:latin typeface="Trebuchet MS"/>
                          <a:cs typeface="Trebuchet MS"/>
                        </a:rPr>
                        <a:t>EURO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000" spc="195">
                          <a:latin typeface="Trebuchet MS"/>
                          <a:cs typeface="Trebuchet MS"/>
                        </a:rPr>
                        <a:t>1%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>
                          <a:latin typeface="Trebuchet MS"/>
                          <a:cs typeface="Trebuchet MS"/>
                        </a:rPr>
                        <a:t>8</a:t>
                      </a:r>
                      <a:r>
                        <a:rPr dirty="0" sz="2000" spc="-20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0">
                          <a:latin typeface="Trebuchet MS"/>
                          <a:cs typeface="Trebuchet MS"/>
                        </a:rPr>
                        <a:t>714</a:t>
                      </a:r>
                      <a:r>
                        <a:rPr dirty="0" sz="2000" spc="-2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800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000" spc="-25" b="1">
                          <a:latin typeface="Trebuchet MS"/>
                          <a:cs typeface="Trebuchet MS"/>
                        </a:rPr>
                        <a:t>24%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00" spc="-10">
                          <a:latin typeface="Trebuchet MS"/>
                          <a:cs typeface="Trebuchet MS"/>
                        </a:rPr>
                        <a:t>SEARO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00" spc="110">
                          <a:latin typeface="Trebuchet MS"/>
                          <a:cs typeface="Trebuchet MS"/>
                        </a:rPr>
                        <a:t>&lt;1%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>
                          <a:latin typeface="Trebuchet MS"/>
                          <a:cs typeface="Trebuchet MS"/>
                        </a:rPr>
                        <a:t>6</a:t>
                      </a:r>
                      <a:r>
                        <a:rPr dirty="0" sz="2000" spc="-20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0">
                          <a:latin typeface="Trebuchet MS"/>
                          <a:cs typeface="Trebuchet MS"/>
                        </a:rPr>
                        <a:t>366</a:t>
                      </a:r>
                      <a:r>
                        <a:rPr dirty="0" sz="2000" spc="-2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606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00" spc="-25" b="1">
                          <a:latin typeface="Trebuchet MS"/>
                          <a:cs typeface="Trebuchet MS"/>
                        </a:rPr>
                        <a:t>G%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000" spc="-20">
                          <a:latin typeface="Trebuchet MS"/>
                          <a:cs typeface="Trebuchet MS"/>
                        </a:rPr>
                        <a:t>PAHO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000" spc="190">
                          <a:latin typeface="Trebuchet MS"/>
                          <a:cs typeface="Trebuchet MS"/>
                        </a:rPr>
                        <a:t>1%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dirty="0" sz="2000" spc="-2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383</a:t>
                      </a:r>
                      <a:r>
                        <a:rPr dirty="0" sz="2000" spc="-2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703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000" spc="-25" b="1">
                          <a:latin typeface="Trebuchet MS"/>
                          <a:cs typeface="Trebuchet MS"/>
                        </a:rPr>
                        <a:t>22%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000" spc="-20">
                          <a:latin typeface="Trebuchet MS"/>
                          <a:cs typeface="Trebuchet MS"/>
                        </a:rPr>
                        <a:t>WPRO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000" spc="110">
                          <a:latin typeface="Trebuchet MS"/>
                          <a:cs typeface="Trebuchet MS"/>
                        </a:rPr>
                        <a:t>&lt;1%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0">
                          <a:latin typeface="Trebuchet MS"/>
                          <a:cs typeface="Trebuchet MS"/>
                        </a:rPr>
                        <a:t>7</a:t>
                      </a:r>
                      <a:r>
                        <a:rPr dirty="0" sz="2000" spc="-20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0">
                          <a:latin typeface="Trebuchet MS"/>
                          <a:cs typeface="Trebuchet MS"/>
                        </a:rPr>
                        <a:t>050</a:t>
                      </a:r>
                      <a:r>
                        <a:rPr dirty="0" sz="2000" spc="-2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173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000" spc="-25" b="1">
                          <a:latin typeface="Trebuchet MS"/>
                          <a:cs typeface="Trebuchet MS"/>
                        </a:rPr>
                        <a:t>40%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7950200" y="6402120"/>
            <a:ext cx="398017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0" b="1">
                <a:solidFill>
                  <a:srgbClr val="A6A6A6"/>
                </a:solidFill>
                <a:latin typeface="Trebuchet MS"/>
                <a:cs typeface="Trebuchet MS"/>
              </a:rPr>
              <a:t>https://cdafound.org/polaris/dashboard/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662416" y="4769992"/>
            <a:ext cx="835660" cy="394970"/>
            <a:chOff x="8662416" y="4769992"/>
            <a:chExt cx="835660" cy="394970"/>
          </a:xfrm>
        </p:grpSpPr>
        <p:sp>
          <p:nvSpPr>
            <p:cNvPr id="6" name="object 6" descr=""/>
            <p:cNvSpPr/>
            <p:nvPr/>
          </p:nvSpPr>
          <p:spPr>
            <a:xfrm>
              <a:off x="8675116" y="4782692"/>
              <a:ext cx="810260" cy="369570"/>
            </a:xfrm>
            <a:custGeom>
              <a:avLst/>
              <a:gdLst/>
              <a:ahLst/>
              <a:cxnLst/>
              <a:rect l="l" t="t" r="r" b="b"/>
              <a:pathLst>
                <a:path w="810259" h="369570">
                  <a:moveTo>
                    <a:pt x="607694" y="0"/>
                  </a:moveTo>
                  <a:lnTo>
                    <a:pt x="202564" y="0"/>
                  </a:lnTo>
                  <a:lnTo>
                    <a:pt x="202564" y="184657"/>
                  </a:lnTo>
                  <a:lnTo>
                    <a:pt x="0" y="184657"/>
                  </a:lnTo>
                  <a:lnTo>
                    <a:pt x="405129" y="369315"/>
                  </a:lnTo>
                  <a:lnTo>
                    <a:pt x="810259" y="184657"/>
                  </a:lnTo>
                  <a:lnTo>
                    <a:pt x="607694" y="184657"/>
                  </a:lnTo>
                  <a:lnTo>
                    <a:pt x="60769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675116" y="4782692"/>
              <a:ext cx="810260" cy="369570"/>
            </a:xfrm>
            <a:custGeom>
              <a:avLst/>
              <a:gdLst/>
              <a:ahLst/>
              <a:cxnLst/>
              <a:rect l="l" t="t" r="r" b="b"/>
              <a:pathLst>
                <a:path w="810259" h="369570">
                  <a:moveTo>
                    <a:pt x="0" y="184657"/>
                  </a:moveTo>
                  <a:lnTo>
                    <a:pt x="202564" y="184657"/>
                  </a:lnTo>
                  <a:lnTo>
                    <a:pt x="202564" y="0"/>
                  </a:lnTo>
                  <a:lnTo>
                    <a:pt x="607694" y="0"/>
                  </a:lnTo>
                  <a:lnTo>
                    <a:pt x="607694" y="184657"/>
                  </a:lnTo>
                  <a:lnTo>
                    <a:pt x="810259" y="184657"/>
                  </a:lnTo>
                  <a:lnTo>
                    <a:pt x="405129" y="369315"/>
                  </a:lnTo>
                  <a:lnTo>
                    <a:pt x="0" y="184657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247635" y="5171058"/>
            <a:ext cx="36283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5" b="1">
                <a:latin typeface="Trebuchet MS"/>
                <a:cs typeface="Trebuchet MS"/>
              </a:rPr>
              <a:t>Global</a:t>
            </a:r>
            <a:r>
              <a:rPr dirty="0" sz="2400" spc="-200" b="1">
                <a:latin typeface="Trebuchet MS"/>
                <a:cs typeface="Trebuchet MS"/>
              </a:rPr>
              <a:t> </a:t>
            </a:r>
            <a:r>
              <a:rPr dirty="0" sz="2400" spc="-65" b="1">
                <a:latin typeface="Trebuchet MS"/>
                <a:cs typeface="Trebuchet MS"/>
              </a:rPr>
              <a:t>diagnosis</a:t>
            </a:r>
            <a:r>
              <a:rPr dirty="0" sz="2400" spc="-210" b="1">
                <a:latin typeface="Trebuchet MS"/>
                <a:cs typeface="Trebuchet MS"/>
              </a:rPr>
              <a:t> </a:t>
            </a:r>
            <a:r>
              <a:rPr dirty="0" sz="2400" spc="-190" b="1">
                <a:latin typeface="Trebuchet MS"/>
                <a:cs typeface="Trebuchet MS"/>
              </a:rPr>
              <a:t>rate:</a:t>
            </a:r>
            <a:r>
              <a:rPr dirty="0" sz="2400" spc="-235" b="1">
                <a:latin typeface="Trebuchet MS"/>
                <a:cs typeface="Trebuchet MS"/>
              </a:rPr>
              <a:t> </a:t>
            </a:r>
            <a:r>
              <a:rPr dirty="0" sz="2400" spc="-20" b="1">
                <a:latin typeface="Trebuchet MS"/>
                <a:cs typeface="Trebuchet MS"/>
              </a:rPr>
              <a:t>~21%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5578" y="286588"/>
            <a:ext cx="101974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Interim</a:t>
            </a:r>
            <a:r>
              <a:rPr dirty="0" spc="-13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progress</a:t>
            </a:r>
            <a:r>
              <a:rPr dirty="0" spc="-114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towards</a:t>
            </a:r>
            <a:r>
              <a:rPr dirty="0" spc="-12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global</a:t>
            </a:r>
            <a:r>
              <a:rPr dirty="0" spc="-12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viral</a:t>
            </a:r>
            <a:r>
              <a:rPr dirty="0" spc="-12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hepatitis</a:t>
            </a:r>
            <a:r>
              <a:rPr dirty="0" spc="-12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targets</a:t>
            </a:r>
            <a:r>
              <a:rPr dirty="0" spc="-114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(2022)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55930" y="4131690"/>
          <a:ext cx="11356340" cy="1953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4180"/>
                <a:gridCol w="1660524"/>
                <a:gridCol w="1734185"/>
                <a:gridCol w="1607819"/>
                <a:gridCol w="1681479"/>
                <a:gridCol w="1618615"/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Indicator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2030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HBV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infections,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py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5" b="1">
                          <a:latin typeface="Calibri"/>
                          <a:cs typeface="Calibri"/>
                        </a:rPr>
                        <a:t>N/A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1,500,000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1,230,000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850,000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170,000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HCV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infections,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py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1,750,000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1,030,000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980,000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670,000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240,000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HBV</a:t>
                      </a:r>
                      <a:r>
                        <a:rPr dirty="0" sz="2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deaths,</a:t>
                      </a:r>
                      <a:r>
                        <a:rPr dirty="0" sz="20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py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904,000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820,000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1,100,000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530,000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310,000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HCV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deaths,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py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390,000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290,000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244,000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170,000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100,000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7448436" y="996714"/>
            <a:ext cx="2008505" cy="3007995"/>
            <a:chOff x="7448436" y="996714"/>
            <a:chExt cx="2008505" cy="300799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48436" y="996714"/>
              <a:ext cx="2008352" cy="272716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082406" y="3708019"/>
              <a:ext cx="735965" cy="283845"/>
            </a:xfrm>
            <a:custGeom>
              <a:avLst/>
              <a:gdLst/>
              <a:ahLst/>
              <a:cxnLst/>
              <a:rect l="l" t="t" r="r" b="b"/>
              <a:pathLst>
                <a:path w="735965" h="283845">
                  <a:moveTo>
                    <a:pt x="551815" y="0"/>
                  </a:moveTo>
                  <a:lnTo>
                    <a:pt x="184023" y="0"/>
                  </a:lnTo>
                  <a:lnTo>
                    <a:pt x="184023" y="141858"/>
                  </a:lnTo>
                  <a:lnTo>
                    <a:pt x="0" y="141858"/>
                  </a:lnTo>
                  <a:lnTo>
                    <a:pt x="367919" y="283717"/>
                  </a:lnTo>
                  <a:lnTo>
                    <a:pt x="735838" y="141858"/>
                  </a:lnTo>
                  <a:lnTo>
                    <a:pt x="551815" y="141858"/>
                  </a:lnTo>
                  <a:lnTo>
                    <a:pt x="551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082406" y="3708019"/>
              <a:ext cx="735965" cy="283845"/>
            </a:xfrm>
            <a:custGeom>
              <a:avLst/>
              <a:gdLst/>
              <a:ahLst/>
              <a:cxnLst/>
              <a:rect l="l" t="t" r="r" b="b"/>
              <a:pathLst>
                <a:path w="735965" h="283845">
                  <a:moveTo>
                    <a:pt x="0" y="141858"/>
                  </a:moveTo>
                  <a:lnTo>
                    <a:pt x="184023" y="141858"/>
                  </a:lnTo>
                  <a:lnTo>
                    <a:pt x="184023" y="0"/>
                  </a:lnTo>
                  <a:lnTo>
                    <a:pt x="551815" y="0"/>
                  </a:lnTo>
                  <a:lnTo>
                    <a:pt x="551815" y="141858"/>
                  </a:lnTo>
                  <a:lnTo>
                    <a:pt x="735838" y="141858"/>
                  </a:lnTo>
                  <a:lnTo>
                    <a:pt x="367919" y="283717"/>
                  </a:lnTo>
                  <a:lnTo>
                    <a:pt x="0" y="14185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4690617" y="3695319"/>
            <a:ext cx="761365" cy="309245"/>
            <a:chOff x="4690617" y="3695319"/>
            <a:chExt cx="761365" cy="309245"/>
          </a:xfrm>
        </p:grpSpPr>
        <p:sp>
          <p:nvSpPr>
            <p:cNvPr id="9" name="object 9" descr=""/>
            <p:cNvSpPr/>
            <p:nvPr/>
          </p:nvSpPr>
          <p:spPr>
            <a:xfrm>
              <a:off x="4703317" y="3708019"/>
              <a:ext cx="735965" cy="283845"/>
            </a:xfrm>
            <a:custGeom>
              <a:avLst/>
              <a:gdLst/>
              <a:ahLst/>
              <a:cxnLst/>
              <a:rect l="l" t="t" r="r" b="b"/>
              <a:pathLst>
                <a:path w="735964" h="283845">
                  <a:moveTo>
                    <a:pt x="551815" y="0"/>
                  </a:moveTo>
                  <a:lnTo>
                    <a:pt x="184023" y="0"/>
                  </a:lnTo>
                  <a:lnTo>
                    <a:pt x="184023" y="141858"/>
                  </a:lnTo>
                  <a:lnTo>
                    <a:pt x="0" y="141858"/>
                  </a:lnTo>
                  <a:lnTo>
                    <a:pt x="367919" y="283717"/>
                  </a:lnTo>
                  <a:lnTo>
                    <a:pt x="735838" y="141858"/>
                  </a:lnTo>
                  <a:lnTo>
                    <a:pt x="551815" y="141858"/>
                  </a:lnTo>
                  <a:lnTo>
                    <a:pt x="551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703317" y="3708019"/>
              <a:ext cx="735965" cy="283845"/>
            </a:xfrm>
            <a:custGeom>
              <a:avLst/>
              <a:gdLst/>
              <a:ahLst/>
              <a:cxnLst/>
              <a:rect l="l" t="t" r="r" b="b"/>
              <a:pathLst>
                <a:path w="735964" h="283845">
                  <a:moveTo>
                    <a:pt x="0" y="141858"/>
                  </a:moveTo>
                  <a:lnTo>
                    <a:pt x="184023" y="141858"/>
                  </a:lnTo>
                  <a:lnTo>
                    <a:pt x="184023" y="0"/>
                  </a:lnTo>
                  <a:lnTo>
                    <a:pt x="551815" y="0"/>
                  </a:lnTo>
                  <a:lnTo>
                    <a:pt x="551815" y="141858"/>
                  </a:lnTo>
                  <a:lnTo>
                    <a:pt x="735838" y="141858"/>
                  </a:lnTo>
                  <a:lnTo>
                    <a:pt x="367919" y="283717"/>
                  </a:lnTo>
                  <a:lnTo>
                    <a:pt x="0" y="14185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5521" y="1043359"/>
            <a:ext cx="1891557" cy="2604407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7282688" y="6443268"/>
            <a:ext cx="46507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A6A6A6"/>
                </a:solidFill>
                <a:latin typeface="Calibri"/>
                <a:cs typeface="Calibri"/>
              </a:rPr>
              <a:t>Global</a:t>
            </a:r>
            <a:r>
              <a:rPr dirty="0" sz="1800" spc="-60" b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A6A6A6"/>
                </a:solidFill>
                <a:latin typeface="Calibri"/>
                <a:cs typeface="Calibri"/>
              </a:rPr>
              <a:t>hepatitis</a:t>
            </a:r>
            <a:r>
              <a:rPr dirty="0" sz="1800" spc="-65" b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A6A6A6"/>
                </a:solidFill>
                <a:latin typeface="Calibri"/>
                <a:cs typeface="Calibri"/>
              </a:rPr>
              <a:t>report</a:t>
            </a:r>
            <a:r>
              <a:rPr dirty="0" sz="1800" spc="-35" b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A6A6A6"/>
                </a:solidFill>
                <a:latin typeface="Calibri"/>
                <a:cs typeface="Calibri"/>
              </a:rPr>
              <a:t>2024.</a:t>
            </a:r>
            <a:r>
              <a:rPr dirty="0" sz="1800" spc="-30" b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A6A6A6"/>
                </a:solidFill>
                <a:latin typeface="Calibri"/>
                <a:cs typeface="Calibri"/>
              </a:rPr>
              <a:t>Geneva:</a:t>
            </a:r>
            <a:r>
              <a:rPr dirty="0" sz="1800" spc="-50" b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A6A6A6"/>
                </a:solidFill>
                <a:latin typeface="Calibri"/>
                <a:cs typeface="Calibri"/>
              </a:rPr>
              <a:t>WHO</a:t>
            </a:r>
            <a:r>
              <a:rPr dirty="0" sz="1800" spc="-20" b="1">
                <a:solidFill>
                  <a:srgbClr val="A6A6A6"/>
                </a:solidFill>
                <a:latin typeface="Calibri"/>
                <a:cs typeface="Calibri"/>
              </a:rPr>
              <a:t> 2024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7717" y="433196"/>
            <a:ext cx="7575550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634489" marR="5080" indent="-1622425">
              <a:lnSpc>
                <a:spcPts val="3890"/>
              </a:lnSpc>
              <a:spcBef>
                <a:spcPts val="585"/>
              </a:spcBef>
            </a:pPr>
            <a:r>
              <a:rPr dirty="0" sz="3600" spc="-180"/>
              <a:t>Viral</a:t>
            </a:r>
            <a:r>
              <a:rPr dirty="0" sz="3600" spc="-355"/>
              <a:t> </a:t>
            </a:r>
            <a:r>
              <a:rPr dirty="0" sz="3600" spc="-195"/>
              <a:t>hepatitis:</a:t>
            </a:r>
            <a:r>
              <a:rPr dirty="0" sz="3600" spc="-325"/>
              <a:t> </a:t>
            </a:r>
            <a:r>
              <a:rPr dirty="0" sz="3600" spc="-195"/>
              <a:t>finding</a:t>
            </a:r>
            <a:r>
              <a:rPr dirty="0" sz="3600" spc="-330"/>
              <a:t> </a:t>
            </a:r>
            <a:r>
              <a:rPr dirty="0" sz="3600" spc="-235"/>
              <a:t>the</a:t>
            </a:r>
            <a:r>
              <a:rPr dirty="0" sz="3600" spc="-345"/>
              <a:t> </a:t>
            </a:r>
            <a:r>
              <a:rPr dirty="0" sz="3600" spc="-80"/>
              <a:t>missing</a:t>
            </a:r>
            <a:r>
              <a:rPr dirty="0" sz="3600" spc="-350"/>
              <a:t> </a:t>
            </a:r>
            <a:r>
              <a:rPr dirty="0" sz="3600" spc="-35"/>
              <a:t>ones </a:t>
            </a:r>
            <a:r>
              <a:rPr dirty="0" sz="3600" spc="-200"/>
              <a:t>to</a:t>
            </a:r>
            <a:r>
              <a:rPr dirty="0" sz="3600" spc="-360"/>
              <a:t> </a:t>
            </a:r>
            <a:r>
              <a:rPr dirty="0" sz="3600" spc="-245"/>
              <a:t>prevent</a:t>
            </a:r>
            <a:r>
              <a:rPr dirty="0" sz="3600" spc="-360"/>
              <a:t> </a:t>
            </a:r>
            <a:r>
              <a:rPr dirty="0" sz="3600" spc="-220"/>
              <a:t>liver</a:t>
            </a:r>
            <a:r>
              <a:rPr dirty="0" sz="3600" spc="-355"/>
              <a:t> </a:t>
            </a:r>
            <a:r>
              <a:rPr dirty="0" sz="3600" spc="-10"/>
              <a:t>cancer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81632"/>
            <a:ext cx="10348595" cy="3300729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241300" marR="433070" indent="-228600">
              <a:lnSpc>
                <a:spcPts val="2810"/>
              </a:lnSpc>
              <a:spcBef>
                <a:spcPts val="45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>
                <a:latin typeface="Trebuchet MS"/>
                <a:cs typeface="Trebuchet MS"/>
              </a:rPr>
              <a:t>Risk-based</a:t>
            </a:r>
            <a:r>
              <a:rPr dirty="0" sz="2600" spc="-180">
                <a:latin typeface="Trebuchet MS"/>
                <a:cs typeface="Trebuchet MS"/>
              </a:rPr>
              <a:t> </a:t>
            </a:r>
            <a:r>
              <a:rPr dirty="0" sz="2600" spc="-55">
                <a:latin typeface="Trebuchet MS"/>
                <a:cs typeface="Trebuchet MS"/>
              </a:rPr>
              <a:t>strategies</a:t>
            </a:r>
            <a:r>
              <a:rPr dirty="0" sz="2600" spc="-200">
                <a:latin typeface="Trebuchet MS"/>
                <a:cs typeface="Trebuchet MS"/>
              </a:rPr>
              <a:t> </a:t>
            </a:r>
            <a:r>
              <a:rPr dirty="0" sz="2600" spc="-45">
                <a:latin typeface="Trebuchet MS"/>
                <a:cs typeface="Trebuchet MS"/>
              </a:rPr>
              <a:t>have</a:t>
            </a:r>
            <a:r>
              <a:rPr dirty="0" sz="2600" spc="-190">
                <a:latin typeface="Trebuchet MS"/>
                <a:cs typeface="Trebuchet MS"/>
              </a:rPr>
              <a:t> </a:t>
            </a:r>
            <a:r>
              <a:rPr dirty="0" sz="2600" spc="-90">
                <a:latin typeface="Trebuchet MS"/>
                <a:cs typeface="Trebuchet MS"/>
              </a:rPr>
              <a:t>failed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-95">
                <a:latin typeface="Trebuchet MS"/>
                <a:cs typeface="Trebuchet MS"/>
              </a:rPr>
              <a:t>to</a:t>
            </a:r>
            <a:r>
              <a:rPr dirty="0" sz="2600" spc="-200">
                <a:latin typeface="Trebuchet MS"/>
                <a:cs typeface="Trebuchet MS"/>
              </a:rPr>
              <a:t> </a:t>
            </a:r>
            <a:r>
              <a:rPr dirty="0" sz="2600" spc="-100">
                <a:latin typeface="Trebuchet MS"/>
                <a:cs typeface="Trebuchet MS"/>
              </a:rPr>
              <a:t>identify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most</a:t>
            </a:r>
            <a:r>
              <a:rPr dirty="0" sz="2600" spc="-225">
                <a:latin typeface="Trebuchet MS"/>
                <a:cs typeface="Trebuchet MS"/>
              </a:rPr>
              <a:t> </a:t>
            </a:r>
            <a:r>
              <a:rPr dirty="0" sz="2600" spc="-20">
                <a:latin typeface="Trebuchet MS"/>
                <a:cs typeface="Trebuchet MS"/>
              </a:rPr>
              <a:t>chronic</a:t>
            </a:r>
            <a:r>
              <a:rPr dirty="0" sz="2600" spc="-200">
                <a:latin typeface="Trebuchet MS"/>
                <a:cs typeface="Trebuchet MS"/>
              </a:rPr>
              <a:t> </a:t>
            </a:r>
            <a:r>
              <a:rPr dirty="0" sz="2600" spc="-60">
                <a:latin typeface="Trebuchet MS"/>
                <a:cs typeface="Trebuchet MS"/>
              </a:rPr>
              <a:t>hepatitis</a:t>
            </a:r>
            <a:r>
              <a:rPr dirty="0" sz="2600" spc="-195">
                <a:latin typeface="Trebuchet MS"/>
                <a:cs typeface="Trebuchet MS"/>
              </a:rPr>
              <a:t> </a:t>
            </a:r>
            <a:r>
              <a:rPr dirty="0" sz="2600" spc="35">
                <a:latin typeface="Trebuchet MS"/>
                <a:cs typeface="Trebuchet MS"/>
              </a:rPr>
              <a:t>B </a:t>
            </a:r>
            <a:r>
              <a:rPr dirty="0" sz="2600">
                <a:latin typeface="Trebuchet MS"/>
                <a:cs typeface="Trebuchet MS"/>
              </a:rPr>
              <a:t>and</a:t>
            </a:r>
            <a:r>
              <a:rPr dirty="0" sz="2600" spc="-220">
                <a:latin typeface="Trebuchet MS"/>
                <a:cs typeface="Trebuchet MS"/>
              </a:rPr>
              <a:t> </a:t>
            </a:r>
            <a:r>
              <a:rPr dirty="0" sz="2600" spc="245">
                <a:latin typeface="Trebuchet MS"/>
                <a:cs typeface="Trebuchet MS"/>
              </a:rPr>
              <a:t>C</a:t>
            </a:r>
            <a:r>
              <a:rPr dirty="0" sz="2600" spc="-229">
                <a:latin typeface="Trebuchet MS"/>
                <a:cs typeface="Trebuchet MS"/>
              </a:rPr>
              <a:t> </a:t>
            </a:r>
            <a:r>
              <a:rPr dirty="0" sz="2600" spc="-75">
                <a:latin typeface="Trebuchet MS"/>
                <a:cs typeface="Trebuchet MS"/>
              </a:rPr>
              <a:t>patients,</a:t>
            </a:r>
            <a:r>
              <a:rPr dirty="0" sz="2600" spc="-225">
                <a:latin typeface="Trebuchet MS"/>
                <a:cs typeface="Trebuchet MS"/>
              </a:rPr>
              <a:t> </a:t>
            </a:r>
            <a:r>
              <a:rPr dirty="0" sz="2600" spc="-65">
                <a:latin typeface="Trebuchet MS"/>
                <a:cs typeface="Trebuchet MS"/>
              </a:rPr>
              <a:t>even</a:t>
            </a:r>
            <a:r>
              <a:rPr dirty="0" sz="2600" spc="-220">
                <a:latin typeface="Trebuchet MS"/>
                <a:cs typeface="Trebuchet MS"/>
              </a:rPr>
              <a:t> </a:t>
            </a:r>
            <a:r>
              <a:rPr dirty="0" sz="2600" spc="-65">
                <a:latin typeface="Trebuchet MS"/>
                <a:cs typeface="Trebuchet MS"/>
              </a:rPr>
              <a:t>in</a:t>
            </a:r>
            <a:r>
              <a:rPr dirty="0" sz="2600" spc="-215">
                <a:latin typeface="Trebuchet MS"/>
                <a:cs typeface="Trebuchet MS"/>
              </a:rPr>
              <a:t> </a:t>
            </a:r>
            <a:r>
              <a:rPr dirty="0" sz="2600" spc="-40">
                <a:latin typeface="Trebuchet MS"/>
                <a:cs typeface="Trebuchet MS"/>
              </a:rPr>
              <a:t>high</a:t>
            </a:r>
            <a:r>
              <a:rPr dirty="0" sz="2600" spc="-22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income</a:t>
            </a:r>
            <a:r>
              <a:rPr dirty="0" sz="2600" spc="-240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countries</a:t>
            </a:r>
            <a:endParaRPr sz="2600">
              <a:latin typeface="Trebuchet MS"/>
              <a:cs typeface="Trebuchet MS"/>
            </a:endParaRPr>
          </a:p>
          <a:p>
            <a:pPr marL="241300" marR="5080" indent="-228600">
              <a:lnSpc>
                <a:spcPts val="2810"/>
              </a:lnSpc>
              <a:spcBef>
                <a:spcPts val="9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55">
                <a:latin typeface="Trebuchet MS"/>
                <a:cs typeface="Trebuchet MS"/>
              </a:rPr>
              <a:t>Most</a:t>
            </a:r>
            <a:r>
              <a:rPr dirty="0" sz="2600" spc="-229">
                <a:latin typeface="Trebuchet MS"/>
                <a:cs typeface="Trebuchet MS"/>
              </a:rPr>
              <a:t> </a:t>
            </a:r>
            <a:r>
              <a:rPr dirty="0" sz="2600" spc="-20">
                <a:latin typeface="Trebuchet MS"/>
                <a:cs typeface="Trebuchet MS"/>
              </a:rPr>
              <a:t>chronic</a:t>
            </a:r>
            <a:r>
              <a:rPr dirty="0" sz="2600" spc="-23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HBV</a:t>
            </a:r>
            <a:r>
              <a:rPr dirty="0" sz="2600" spc="-200">
                <a:latin typeface="Trebuchet MS"/>
                <a:cs typeface="Trebuchet MS"/>
              </a:rPr>
              <a:t> </a:t>
            </a:r>
            <a:r>
              <a:rPr dirty="0" sz="2600" spc="-40">
                <a:latin typeface="Trebuchet MS"/>
                <a:cs typeface="Trebuchet MS"/>
              </a:rPr>
              <a:t>infections</a:t>
            </a:r>
            <a:r>
              <a:rPr dirty="0" sz="2600" spc="-210">
                <a:latin typeface="Trebuchet MS"/>
                <a:cs typeface="Trebuchet MS"/>
              </a:rPr>
              <a:t> </a:t>
            </a:r>
            <a:r>
              <a:rPr dirty="0" sz="2600" spc="-80">
                <a:latin typeface="Trebuchet MS"/>
                <a:cs typeface="Trebuchet MS"/>
              </a:rPr>
              <a:t>are</a:t>
            </a:r>
            <a:r>
              <a:rPr dirty="0" sz="2600" spc="-204">
                <a:latin typeface="Trebuchet MS"/>
                <a:cs typeface="Trebuchet MS"/>
              </a:rPr>
              <a:t> </a:t>
            </a:r>
            <a:r>
              <a:rPr dirty="0" sz="2600" spc="-20">
                <a:latin typeface="Trebuchet MS"/>
                <a:cs typeface="Trebuchet MS"/>
              </a:rPr>
              <a:t>established</a:t>
            </a:r>
            <a:r>
              <a:rPr dirty="0" sz="2600" spc="-190">
                <a:latin typeface="Trebuchet MS"/>
                <a:cs typeface="Trebuchet MS"/>
              </a:rPr>
              <a:t> </a:t>
            </a:r>
            <a:r>
              <a:rPr dirty="0" sz="2600" spc="-105">
                <a:latin typeface="Trebuchet MS"/>
                <a:cs typeface="Trebuchet MS"/>
              </a:rPr>
              <a:t>at</a:t>
            </a:r>
            <a:r>
              <a:rPr dirty="0" sz="2600" spc="-215">
                <a:latin typeface="Trebuchet MS"/>
                <a:cs typeface="Trebuchet MS"/>
              </a:rPr>
              <a:t> </a:t>
            </a:r>
            <a:r>
              <a:rPr dirty="0" sz="2600" spc="-95">
                <a:latin typeface="Trebuchet MS"/>
                <a:cs typeface="Trebuchet MS"/>
              </a:rPr>
              <a:t>birth</a:t>
            </a:r>
            <a:r>
              <a:rPr dirty="0" sz="2600" spc="-225">
                <a:latin typeface="Trebuchet MS"/>
                <a:cs typeface="Trebuchet MS"/>
              </a:rPr>
              <a:t> </a:t>
            </a:r>
            <a:r>
              <a:rPr dirty="0" sz="2600" spc="-70">
                <a:latin typeface="Trebuchet MS"/>
                <a:cs typeface="Trebuchet MS"/>
              </a:rPr>
              <a:t>or</a:t>
            </a:r>
            <a:r>
              <a:rPr dirty="0" sz="2600" spc="-204">
                <a:latin typeface="Trebuchet MS"/>
                <a:cs typeface="Trebuchet MS"/>
              </a:rPr>
              <a:t> </a:t>
            </a:r>
            <a:r>
              <a:rPr dirty="0" sz="2600" spc="-50">
                <a:latin typeface="Trebuchet MS"/>
                <a:cs typeface="Trebuchet MS"/>
              </a:rPr>
              <a:t>during</a:t>
            </a:r>
            <a:r>
              <a:rPr dirty="0" sz="2600" spc="-229">
                <a:latin typeface="Trebuchet MS"/>
                <a:cs typeface="Trebuchet MS"/>
              </a:rPr>
              <a:t> </a:t>
            </a:r>
            <a:r>
              <a:rPr dirty="0" sz="2600" spc="-90">
                <a:latin typeface="Trebuchet MS"/>
                <a:cs typeface="Trebuchet MS"/>
              </a:rPr>
              <a:t>the</a:t>
            </a:r>
            <a:r>
              <a:rPr dirty="0" sz="2600" spc="-210">
                <a:latin typeface="Trebuchet MS"/>
                <a:cs typeface="Trebuchet MS"/>
              </a:rPr>
              <a:t> </a:t>
            </a:r>
            <a:r>
              <a:rPr dirty="0" sz="2600" spc="-105">
                <a:latin typeface="Trebuchet MS"/>
                <a:cs typeface="Trebuchet MS"/>
              </a:rPr>
              <a:t>first</a:t>
            </a:r>
            <a:r>
              <a:rPr dirty="0" sz="2600" spc="-215">
                <a:latin typeface="Trebuchet MS"/>
                <a:cs typeface="Trebuchet MS"/>
              </a:rPr>
              <a:t> </a:t>
            </a:r>
            <a:r>
              <a:rPr dirty="0" sz="2600" spc="-50">
                <a:latin typeface="Trebuchet MS"/>
                <a:cs typeface="Trebuchet MS"/>
              </a:rPr>
              <a:t>5 </a:t>
            </a:r>
            <a:r>
              <a:rPr dirty="0" sz="2600" spc="-40">
                <a:latin typeface="Trebuchet MS"/>
                <a:cs typeface="Trebuchet MS"/>
              </a:rPr>
              <a:t>years</a:t>
            </a:r>
            <a:r>
              <a:rPr dirty="0" sz="2600" spc="-210">
                <a:latin typeface="Trebuchet MS"/>
                <a:cs typeface="Trebuchet MS"/>
              </a:rPr>
              <a:t> </a:t>
            </a:r>
            <a:r>
              <a:rPr dirty="0" sz="2600" spc="-80">
                <a:latin typeface="Trebuchet MS"/>
                <a:cs typeface="Trebuchet MS"/>
              </a:rPr>
              <a:t>of</a:t>
            </a:r>
            <a:r>
              <a:rPr dirty="0" sz="2600" spc="-220">
                <a:latin typeface="Trebuchet MS"/>
                <a:cs typeface="Trebuchet MS"/>
              </a:rPr>
              <a:t> </a:t>
            </a:r>
            <a:r>
              <a:rPr dirty="0" sz="2600" spc="-165">
                <a:latin typeface="Trebuchet MS"/>
                <a:cs typeface="Trebuchet MS"/>
              </a:rPr>
              <a:t>life,</a:t>
            </a:r>
            <a:r>
              <a:rPr dirty="0" sz="2600" spc="-204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thus</a:t>
            </a:r>
            <a:r>
              <a:rPr dirty="0" sz="2600" spc="-215">
                <a:latin typeface="Trebuchet MS"/>
                <a:cs typeface="Trebuchet MS"/>
              </a:rPr>
              <a:t> </a:t>
            </a:r>
            <a:r>
              <a:rPr dirty="0" sz="2600" spc="-55">
                <a:latin typeface="Trebuchet MS"/>
                <a:cs typeface="Trebuchet MS"/>
              </a:rPr>
              <a:t>excluding</a:t>
            </a:r>
            <a:r>
              <a:rPr dirty="0" sz="2600" spc="-225">
                <a:latin typeface="Trebuchet MS"/>
                <a:cs typeface="Trebuchet MS"/>
              </a:rPr>
              <a:t> </a:t>
            </a:r>
            <a:r>
              <a:rPr dirty="0" sz="2600" spc="-95">
                <a:latin typeface="Trebuchet MS"/>
                <a:cs typeface="Trebuchet MS"/>
              </a:rPr>
              <a:t>birth</a:t>
            </a:r>
            <a:r>
              <a:rPr dirty="0" sz="2600" spc="-225">
                <a:latin typeface="Trebuchet MS"/>
                <a:cs typeface="Trebuchet MS"/>
              </a:rPr>
              <a:t> </a:t>
            </a:r>
            <a:r>
              <a:rPr dirty="0" sz="2600" spc="-35">
                <a:latin typeface="Trebuchet MS"/>
                <a:cs typeface="Trebuchet MS"/>
              </a:rPr>
              <a:t>cohort</a:t>
            </a:r>
            <a:r>
              <a:rPr dirty="0" sz="2600" spc="-240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screening</a:t>
            </a:r>
            <a:r>
              <a:rPr dirty="0" sz="2600" spc="-200">
                <a:latin typeface="Trebuchet MS"/>
                <a:cs typeface="Trebuchet MS"/>
              </a:rPr>
              <a:t> </a:t>
            </a:r>
            <a:r>
              <a:rPr dirty="0" sz="2600" spc="-55">
                <a:latin typeface="Trebuchet MS"/>
                <a:cs typeface="Trebuchet MS"/>
              </a:rPr>
              <a:t>strategies</a:t>
            </a:r>
            <a:r>
              <a:rPr dirty="0" sz="2600" spc="-204">
                <a:latin typeface="Trebuchet MS"/>
                <a:cs typeface="Trebuchet MS"/>
              </a:rPr>
              <a:t> </a:t>
            </a:r>
            <a:r>
              <a:rPr dirty="0" sz="2600" spc="-125">
                <a:latin typeface="Trebuchet MS"/>
                <a:cs typeface="Trebuchet MS"/>
              </a:rPr>
              <a:t>for</a:t>
            </a:r>
            <a:r>
              <a:rPr dirty="0" sz="2600" spc="-210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HBV</a:t>
            </a:r>
            <a:endParaRPr sz="2600">
              <a:latin typeface="Trebuchet MS"/>
              <a:cs typeface="Trebuchet MS"/>
            </a:endParaRPr>
          </a:p>
          <a:p>
            <a:pPr marL="241300" marR="113030" indent="-228600">
              <a:lnSpc>
                <a:spcPts val="281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75">
                <a:latin typeface="Trebuchet MS"/>
                <a:cs typeface="Trebuchet MS"/>
              </a:rPr>
              <a:t>Birth</a:t>
            </a:r>
            <a:r>
              <a:rPr dirty="0" sz="2600" spc="-210">
                <a:latin typeface="Trebuchet MS"/>
                <a:cs typeface="Trebuchet MS"/>
              </a:rPr>
              <a:t> </a:t>
            </a:r>
            <a:r>
              <a:rPr dirty="0" sz="2600" spc="-40">
                <a:latin typeface="Trebuchet MS"/>
                <a:cs typeface="Trebuchet MS"/>
              </a:rPr>
              <a:t>cohort</a:t>
            </a:r>
            <a:r>
              <a:rPr dirty="0" sz="2600" spc="-235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screening</a:t>
            </a:r>
            <a:r>
              <a:rPr dirty="0" sz="2600" spc="-210">
                <a:latin typeface="Trebuchet MS"/>
                <a:cs typeface="Trebuchet MS"/>
              </a:rPr>
              <a:t> </a:t>
            </a:r>
            <a:r>
              <a:rPr dirty="0" sz="2600" spc="-55">
                <a:latin typeface="Trebuchet MS"/>
                <a:cs typeface="Trebuchet MS"/>
              </a:rPr>
              <a:t>strategies</a:t>
            </a:r>
            <a:r>
              <a:rPr dirty="0" sz="2600" spc="-200">
                <a:latin typeface="Trebuchet MS"/>
                <a:cs typeface="Trebuchet MS"/>
              </a:rPr>
              <a:t> </a:t>
            </a:r>
            <a:r>
              <a:rPr dirty="0" sz="2600" spc="-125">
                <a:latin typeface="Trebuchet MS"/>
                <a:cs typeface="Trebuchet MS"/>
              </a:rPr>
              <a:t>for</a:t>
            </a:r>
            <a:r>
              <a:rPr dirty="0" sz="2600" spc="-200">
                <a:latin typeface="Trebuchet MS"/>
                <a:cs typeface="Trebuchet MS"/>
              </a:rPr>
              <a:t> </a:t>
            </a:r>
            <a:r>
              <a:rPr dirty="0" sz="2600" spc="114">
                <a:latin typeface="Trebuchet MS"/>
                <a:cs typeface="Trebuchet MS"/>
              </a:rPr>
              <a:t>HCV</a:t>
            </a:r>
            <a:r>
              <a:rPr dirty="0" sz="2600" spc="-210">
                <a:latin typeface="Trebuchet MS"/>
                <a:cs typeface="Trebuchet MS"/>
              </a:rPr>
              <a:t> </a:t>
            </a:r>
            <a:r>
              <a:rPr dirty="0" sz="2600" spc="-45">
                <a:latin typeface="Trebuchet MS"/>
                <a:cs typeface="Trebuchet MS"/>
              </a:rPr>
              <a:t>have</a:t>
            </a:r>
            <a:r>
              <a:rPr dirty="0" sz="2600" spc="-210">
                <a:latin typeface="Trebuchet MS"/>
                <a:cs typeface="Trebuchet MS"/>
              </a:rPr>
              <a:t> </a:t>
            </a:r>
            <a:r>
              <a:rPr dirty="0" sz="2600" spc="-90">
                <a:latin typeface="Trebuchet MS"/>
                <a:cs typeface="Trebuchet MS"/>
              </a:rPr>
              <a:t>identified</a:t>
            </a:r>
            <a:r>
              <a:rPr dirty="0" sz="2600" spc="-19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most</a:t>
            </a:r>
            <a:r>
              <a:rPr dirty="0" sz="2600" spc="-225">
                <a:latin typeface="Trebuchet MS"/>
                <a:cs typeface="Trebuchet MS"/>
              </a:rPr>
              <a:t> </a:t>
            </a:r>
            <a:r>
              <a:rPr dirty="0" sz="2600" spc="-20">
                <a:latin typeface="Trebuchet MS"/>
                <a:cs typeface="Trebuchet MS"/>
              </a:rPr>
              <a:t>infected </a:t>
            </a:r>
            <a:r>
              <a:rPr dirty="0" sz="2600">
                <a:latin typeface="Trebuchet MS"/>
                <a:cs typeface="Trebuchet MS"/>
              </a:rPr>
              <a:t>persons</a:t>
            </a:r>
            <a:r>
              <a:rPr dirty="0" sz="2600" spc="-180">
                <a:latin typeface="Trebuchet MS"/>
                <a:cs typeface="Trebuchet MS"/>
              </a:rPr>
              <a:t> </a:t>
            </a:r>
            <a:r>
              <a:rPr dirty="0" sz="2600" spc="-55">
                <a:latin typeface="Trebuchet MS"/>
                <a:cs typeface="Trebuchet MS"/>
              </a:rPr>
              <a:t>only</a:t>
            </a:r>
            <a:r>
              <a:rPr dirty="0" sz="2600" spc="-180">
                <a:latin typeface="Trebuchet MS"/>
                <a:cs typeface="Trebuchet MS"/>
              </a:rPr>
              <a:t> </a:t>
            </a:r>
            <a:r>
              <a:rPr dirty="0" sz="2600" spc="-65">
                <a:latin typeface="Trebuchet MS"/>
                <a:cs typeface="Trebuchet MS"/>
              </a:rPr>
              <a:t>in</a:t>
            </a:r>
            <a:r>
              <a:rPr dirty="0" sz="2600" spc="-190">
                <a:latin typeface="Trebuchet MS"/>
                <a:cs typeface="Trebuchet MS"/>
              </a:rPr>
              <a:t> </a:t>
            </a:r>
            <a:r>
              <a:rPr dirty="0" sz="2600" spc="-20">
                <a:latin typeface="Trebuchet MS"/>
                <a:cs typeface="Trebuchet MS"/>
              </a:rPr>
              <a:t>specific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settings</a:t>
            </a:r>
            <a:endParaRPr sz="2600">
              <a:latin typeface="Trebuchet MS"/>
              <a:cs typeface="Trebuchet MS"/>
            </a:endParaRPr>
          </a:p>
          <a:p>
            <a:pPr marL="241300" marR="183515" indent="-228600">
              <a:lnSpc>
                <a:spcPts val="281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55">
                <a:latin typeface="Trebuchet MS"/>
                <a:cs typeface="Trebuchet MS"/>
              </a:rPr>
              <a:t>Given</a:t>
            </a:r>
            <a:r>
              <a:rPr dirty="0" sz="2600" spc="-215">
                <a:latin typeface="Trebuchet MS"/>
                <a:cs typeface="Trebuchet MS"/>
              </a:rPr>
              <a:t> </a:t>
            </a:r>
            <a:r>
              <a:rPr dirty="0" sz="2600" spc="-85">
                <a:latin typeface="Trebuchet MS"/>
                <a:cs typeface="Trebuchet MS"/>
              </a:rPr>
              <a:t>the</a:t>
            </a:r>
            <a:r>
              <a:rPr dirty="0" sz="2600" spc="-204">
                <a:latin typeface="Trebuchet MS"/>
                <a:cs typeface="Trebuchet MS"/>
              </a:rPr>
              <a:t> </a:t>
            </a:r>
            <a:r>
              <a:rPr dirty="0" sz="2600" spc="-75">
                <a:latin typeface="Trebuchet MS"/>
                <a:cs typeface="Trebuchet MS"/>
              </a:rPr>
              <a:t>current</a:t>
            </a:r>
            <a:r>
              <a:rPr dirty="0" sz="2600" spc="-210">
                <a:latin typeface="Trebuchet MS"/>
                <a:cs typeface="Trebuchet MS"/>
              </a:rPr>
              <a:t> </a:t>
            </a:r>
            <a:r>
              <a:rPr dirty="0" sz="2600" spc="-75">
                <a:latin typeface="Trebuchet MS"/>
                <a:cs typeface="Trebuchet MS"/>
              </a:rPr>
              <a:t>efficacy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and</a:t>
            </a:r>
            <a:r>
              <a:rPr dirty="0" sz="2600" spc="-195">
                <a:latin typeface="Trebuchet MS"/>
                <a:cs typeface="Trebuchet MS"/>
              </a:rPr>
              <a:t> </a:t>
            </a:r>
            <a:r>
              <a:rPr dirty="0" sz="2600" spc="-70">
                <a:latin typeface="Trebuchet MS"/>
                <a:cs typeface="Trebuchet MS"/>
              </a:rPr>
              <a:t>safety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-80">
                <a:latin typeface="Trebuchet MS"/>
                <a:cs typeface="Trebuchet MS"/>
              </a:rPr>
              <a:t>of</a:t>
            </a:r>
            <a:r>
              <a:rPr dirty="0" sz="2600" spc="-210">
                <a:latin typeface="Trebuchet MS"/>
                <a:cs typeface="Trebuchet MS"/>
              </a:rPr>
              <a:t> </a:t>
            </a:r>
            <a:r>
              <a:rPr dirty="0" sz="2600" spc="-95">
                <a:latin typeface="Trebuchet MS"/>
                <a:cs typeface="Trebuchet MS"/>
              </a:rPr>
              <a:t>antiviral</a:t>
            </a:r>
            <a:r>
              <a:rPr dirty="0" sz="2600" spc="-215">
                <a:latin typeface="Trebuchet MS"/>
                <a:cs typeface="Trebuchet MS"/>
              </a:rPr>
              <a:t> </a:t>
            </a:r>
            <a:r>
              <a:rPr dirty="0" sz="2600" spc="-75">
                <a:latin typeface="Trebuchet MS"/>
                <a:cs typeface="Trebuchet MS"/>
              </a:rPr>
              <a:t>therapies,</a:t>
            </a:r>
            <a:r>
              <a:rPr dirty="0" sz="2600" spc="-204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is</a:t>
            </a:r>
            <a:r>
              <a:rPr dirty="0" sz="2600" spc="-204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universal </a:t>
            </a:r>
            <a:r>
              <a:rPr dirty="0" sz="2600" spc="-25">
                <a:latin typeface="Trebuchet MS"/>
                <a:cs typeface="Trebuchet MS"/>
              </a:rPr>
              <a:t>screening</a:t>
            </a:r>
            <a:r>
              <a:rPr dirty="0" sz="2600" spc="-20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95">
                <a:latin typeface="Trebuchet MS"/>
                <a:cs typeface="Trebuchet MS"/>
              </a:rPr>
              <a:t> </a:t>
            </a:r>
            <a:r>
              <a:rPr dirty="0" sz="2600" spc="-75">
                <a:latin typeface="Trebuchet MS"/>
                <a:cs typeface="Trebuchet MS"/>
              </a:rPr>
              <a:t>feasible,</a:t>
            </a:r>
            <a:r>
              <a:rPr dirty="0" sz="2600" spc="-160">
                <a:latin typeface="Trebuchet MS"/>
                <a:cs typeface="Trebuchet MS"/>
              </a:rPr>
              <a:t> </a:t>
            </a:r>
            <a:r>
              <a:rPr dirty="0" sz="2600" spc="-95">
                <a:latin typeface="Trebuchet MS"/>
                <a:cs typeface="Trebuchet MS"/>
              </a:rPr>
              <a:t>alternative</a:t>
            </a:r>
            <a:r>
              <a:rPr dirty="0" sz="2600" spc="-195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strategy?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5811" y="2862529"/>
            <a:ext cx="986917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80"/>
              <a:t>The</a:t>
            </a:r>
            <a:r>
              <a:rPr dirty="0" sz="3600" spc="-295"/>
              <a:t> </a:t>
            </a:r>
            <a:r>
              <a:rPr dirty="0" sz="3600" spc="-65"/>
              <a:t>evidence</a:t>
            </a:r>
            <a:r>
              <a:rPr dirty="0" sz="3600" spc="-290"/>
              <a:t> </a:t>
            </a:r>
            <a:r>
              <a:rPr dirty="0" sz="3600" spc="-80"/>
              <a:t>from</a:t>
            </a:r>
            <a:r>
              <a:rPr dirty="0" sz="3600" spc="-295"/>
              <a:t> </a:t>
            </a:r>
            <a:r>
              <a:rPr dirty="0" sz="3600" spc="65"/>
              <a:t>Cost-</a:t>
            </a:r>
            <a:r>
              <a:rPr dirty="0" sz="3600" spc="-30"/>
              <a:t>Effectiveness</a:t>
            </a:r>
            <a:r>
              <a:rPr dirty="0" sz="3600" spc="-325"/>
              <a:t> </a:t>
            </a:r>
            <a:r>
              <a:rPr dirty="0" sz="3600" spc="-10"/>
              <a:t>Analyses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06175" y="2037090"/>
            <a:ext cx="11094085" cy="3007360"/>
            <a:chOff x="506175" y="2037090"/>
            <a:chExt cx="11094085" cy="30073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175" y="2037090"/>
              <a:ext cx="11093702" cy="253694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563616" y="4574031"/>
              <a:ext cx="1064895" cy="461009"/>
            </a:xfrm>
            <a:custGeom>
              <a:avLst/>
              <a:gdLst/>
              <a:ahLst/>
              <a:cxnLst/>
              <a:rect l="l" t="t" r="r" b="b"/>
              <a:pathLst>
                <a:path w="1064895" h="461010">
                  <a:moveTo>
                    <a:pt x="798576" y="0"/>
                  </a:moveTo>
                  <a:lnTo>
                    <a:pt x="266192" y="0"/>
                  </a:lnTo>
                  <a:lnTo>
                    <a:pt x="266192" y="230378"/>
                  </a:lnTo>
                  <a:lnTo>
                    <a:pt x="0" y="230378"/>
                  </a:lnTo>
                  <a:lnTo>
                    <a:pt x="532384" y="460629"/>
                  </a:lnTo>
                  <a:lnTo>
                    <a:pt x="1064767" y="230378"/>
                  </a:lnTo>
                  <a:lnTo>
                    <a:pt x="798576" y="230378"/>
                  </a:lnTo>
                  <a:lnTo>
                    <a:pt x="7985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563616" y="4574031"/>
              <a:ext cx="1064895" cy="461009"/>
            </a:xfrm>
            <a:custGeom>
              <a:avLst/>
              <a:gdLst/>
              <a:ahLst/>
              <a:cxnLst/>
              <a:rect l="l" t="t" r="r" b="b"/>
              <a:pathLst>
                <a:path w="1064895" h="461010">
                  <a:moveTo>
                    <a:pt x="0" y="230378"/>
                  </a:moveTo>
                  <a:lnTo>
                    <a:pt x="266192" y="230378"/>
                  </a:lnTo>
                  <a:lnTo>
                    <a:pt x="266192" y="0"/>
                  </a:lnTo>
                  <a:lnTo>
                    <a:pt x="798576" y="0"/>
                  </a:lnTo>
                  <a:lnTo>
                    <a:pt x="798576" y="230378"/>
                  </a:lnTo>
                  <a:lnTo>
                    <a:pt x="1064767" y="230378"/>
                  </a:lnTo>
                  <a:lnTo>
                    <a:pt x="532384" y="460629"/>
                  </a:lnTo>
                  <a:lnTo>
                    <a:pt x="0" y="230378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087117" y="6220764"/>
            <a:ext cx="99314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6154420">
              <a:lnSpc>
                <a:spcPct val="100000"/>
              </a:lnSpc>
              <a:spcBef>
                <a:spcPts val="95"/>
              </a:spcBef>
            </a:pPr>
            <a:r>
              <a:rPr dirty="0" sz="1600" spc="-135" b="1">
                <a:solidFill>
                  <a:srgbClr val="A6A6A6"/>
                </a:solidFill>
                <a:latin typeface="Trebuchet MS"/>
                <a:cs typeface="Trebuchet MS"/>
              </a:rPr>
              <a:t>Toy</a:t>
            </a:r>
            <a:r>
              <a:rPr dirty="0" sz="1600" spc="-14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A6A6A6"/>
                </a:solidFill>
                <a:latin typeface="Trebuchet MS"/>
                <a:cs typeface="Trebuchet MS"/>
              </a:rPr>
              <a:t>M,</a:t>
            </a:r>
            <a:r>
              <a:rPr dirty="0" sz="1600" spc="-12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80" b="1" i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600" spc="-150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80" b="1" i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600" spc="-125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A6A6A6"/>
                </a:solidFill>
                <a:latin typeface="Trebuchet MS"/>
                <a:cs typeface="Trebuchet MS"/>
              </a:rPr>
              <a:t>Clin</a:t>
            </a:r>
            <a:r>
              <a:rPr dirty="0" sz="1600" spc="-1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35" b="1">
                <a:solidFill>
                  <a:srgbClr val="A6A6A6"/>
                </a:solidFill>
                <a:latin typeface="Trebuchet MS"/>
                <a:cs typeface="Trebuchet MS"/>
              </a:rPr>
              <a:t>Infect</a:t>
            </a:r>
            <a:r>
              <a:rPr dirty="0" sz="1600" spc="-1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55" b="1">
                <a:solidFill>
                  <a:srgbClr val="A6A6A6"/>
                </a:solidFill>
                <a:latin typeface="Trebuchet MS"/>
                <a:cs typeface="Trebuchet MS"/>
              </a:rPr>
              <a:t>Dis</a:t>
            </a:r>
            <a:r>
              <a:rPr dirty="0" sz="1600" spc="-1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70" b="1">
                <a:solidFill>
                  <a:srgbClr val="A6A6A6"/>
                </a:solidFill>
                <a:latin typeface="Trebuchet MS"/>
                <a:cs typeface="Trebuchet MS"/>
              </a:rPr>
              <a:t>2022;74:210–7 </a:t>
            </a:r>
            <a:r>
              <a:rPr dirty="0" sz="1600" spc="-65" b="1">
                <a:solidFill>
                  <a:srgbClr val="A6A6A6"/>
                </a:solidFill>
                <a:latin typeface="Trebuchet MS"/>
                <a:cs typeface="Trebuchet MS"/>
              </a:rPr>
              <a:t>Testing</a:t>
            </a:r>
            <a:r>
              <a:rPr dirty="0" sz="16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65" b="1">
                <a:solidFill>
                  <a:srgbClr val="A6A6A6"/>
                </a:solidFill>
                <a:latin typeface="Trebuchet MS"/>
                <a:cs typeface="Trebuchet MS"/>
              </a:rPr>
              <a:t>for</a:t>
            </a:r>
            <a:r>
              <a:rPr dirty="0" sz="1600" spc="-114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A6A6A6"/>
                </a:solidFill>
                <a:latin typeface="Trebuchet MS"/>
                <a:cs typeface="Trebuchet MS"/>
              </a:rPr>
              <a:t>Hepatitis</a:t>
            </a:r>
            <a:r>
              <a:rPr dirty="0" sz="1600" spc="-9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A6A6A6"/>
                </a:solidFill>
                <a:latin typeface="Trebuchet MS"/>
                <a:cs typeface="Trebuchet MS"/>
              </a:rPr>
              <a:t>B</a:t>
            </a:r>
            <a:r>
              <a:rPr dirty="0" sz="16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A6A6A6"/>
                </a:solidFill>
                <a:latin typeface="Trebuchet MS"/>
                <a:cs typeface="Trebuchet MS"/>
              </a:rPr>
              <a:t>Virus</a:t>
            </a:r>
            <a:r>
              <a:rPr dirty="0" sz="1600" spc="-13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40" b="1">
                <a:solidFill>
                  <a:srgbClr val="A6A6A6"/>
                </a:solidFill>
                <a:latin typeface="Trebuchet MS"/>
                <a:cs typeface="Trebuchet MS"/>
              </a:rPr>
              <a:t>Infection:</a:t>
            </a:r>
            <a:r>
              <a:rPr dirty="0" sz="1600" spc="-10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125" b="1">
                <a:solidFill>
                  <a:srgbClr val="A6A6A6"/>
                </a:solidFill>
                <a:latin typeface="Trebuchet MS"/>
                <a:cs typeface="Trebuchet MS"/>
              </a:rPr>
              <a:t>CDC</a:t>
            </a:r>
            <a:r>
              <a:rPr dirty="0" sz="1600" spc="-114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A6A6A6"/>
                </a:solidFill>
                <a:latin typeface="Trebuchet MS"/>
                <a:cs typeface="Trebuchet MS"/>
              </a:rPr>
              <a:t>Recommendations</a:t>
            </a:r>
            <a:r>
              <a:rPr dirty="0" sz="1600" spc="-8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55" b="1">
                <a:solidFill>
                  <a:srgbClr val="A6A6A6"/>
                </a:solidFill>
                <a:latin typeface="Trebuchet MS"/>
                <a:cs typeface="Trebuchet MS"/>
              </a:rPr>
              <a:t>-</a:t>
            </a:r>
            <a:r>
              <a:rPr dirty="0" sz="16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A6A6A6"/>
                </a:solidFill>
                <a:latin typeface="Trebuchet MS"/>
                <a:cs typeface="Trebuchet MS"/>
              </a:rPr>
              <a:t>US,</a:t>
            </a:r>
            <a:r>
              <a:rPr dirty="0" sz="1600" spc="-114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105" b="1">
                <a:solidFill>
                  <a:srgbClr val="A6A6A6"/>
                </a:solidFill>
                <a:latin typeface="Trebuchet MS"/>
                <a:cs typeface="Trebuchet MS"/>
              </a:rPr>
              <a:t>2023.</a:t>
            </a:r>
            <a:r>
              <a:rPr dirty="0" sz="1600" spc="-12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75" b="1">
                <a:solidFill>
                  <a:srgbClr val="A6A6A6"/>
                </a:solidFill>
                <a:latin typeface="Trebuchet MS"/>
                <a:cs typeface="Trebuchet MS"/>
              </a:rPr>
              <a:t>MMWR</a:t>
            </a:r>
            <a:r>
              <a:rPr dirty="0" sz="1600" spc="-11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A6A6A6"/>
                </a:solidFill>
                <a:latin typeface="Trebuchet MS"/>
                <a:cs typeface="Trebuchet MS"/>
              </a:rPr>
              <a:t>Recomm</a:t>
            </a:r>
            <a:r>
              <a:rPr dirty="0" sz="1600" spc="-10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A6A6A6"/>
                </a:solidFill>
                <a:latin typeface="Trebuchet MS"/>
                <a:cs typeface="Trebuchet MS"/>
              </a:rPr>
              <a:t>Rep</a:t>
            </a:r>
            <a:r>
              <a:rPr dirty="0" sz="16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100" b="1">
                <a:solidFill>
                  <a:srgbClr val="A6A6A6"/>
                </a:solidFill>
                <a:latin typeface="Trebuchet MS"/>
                <a:cs typeface="Trebuchet MS"/>
              </a:rPr>
              <a:t>2023;72:1-</a:t>
            </a:r>
            <a:r>
              <a:rPr dirty="0" sz="1600" spc="-25" b="1">
                <a:solidFill>
                  <a:srgbClr val="A6A6A6"/>
                </a:solidFill>
                <a:latin typeface="Trebuchet MS"/>
                <a:cs typeface="Trebuchet MS"/>
              </a:rPr>
              <a:t>25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4753" y="5046091"/>
            <a:ext cx="1090295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125" b="1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dirty="0" sz="2400" spc="-229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125" b="1">
                <a:solidFill>
                  <a:srgbClr val="FF0000"/>
                </a:solidFill>
                <a:latin typeface="Trebuchet MS"/>
                <a:cs typeface="Trebuchet MS"/>
              </a:rPr>
              <a:t>US</a:t>
            </a:r>
            <a:r>
              <a:rPr dirty="0" sz="2400" spc="-22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204" b="1">
                <a:solidFill>
                  <a:srgbClr val="FF0000"/>
                </a:solidFill>
                <a:latin typeface="Trebuchet MS"/>
                <a:cs typeface="Trebuchet MS"/>
              </a:rPr>
              <a:t>CDC</a:t>
            </a:r>
            <a:r>
              <a:rPr dirty="0" sz="2400" spc="-22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60" b="1">
                <a:solidFill>
                  <a:srgbClr val="FF0000"/>
                </a:solidFill>
                <a:latin typeface="Trebuchet MS"/>
                <a:cs typeface="Trebuchet MS"/>
              </a:rPr>
              <a:t>has</a:t>
            </a:r>
            <a:r>
              <a:rPr dirty="0" sz="2400" spc="-22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Trebuchet MS"/>
                <a:cs typeface="Trebuchet MS"/>
              </a:rPr>
              <a:t>recommended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2400" spc="-60" b="1">
                <a:solidFill>
                  <a:srgbClr val="FF0000"/>
                </a:solidFill>
                <a:latin typeface="Trebuchet MS"/>
                <a:cs typeface="Trebuchet MS"/>
              </a:rPr>
              <a:t>to</a:t>
            </a:r>
            <a:r>
              <a:rPr dirty="0" sz="2400" spc="-204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Trebuchet MS"/>
                <a:cs typeface="Trebuchet MS"/>
              </a:rPr>
              <a:t>screen</a:t>
            </a:r>
            <a:r>
              <a:rPr dirty="0" sz="2400" spc="-20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-100" b="1">
                <a:solidFill>
                  <a:srgbClr val="FF0000"/>
                </a:solidFill>
                <a:latin typeface="Trebuchet MS"/>
                <a:cs typeface="Trebuchet MS"/>
              </a:rPr>
              <a:t>for</a:t>
            </a:r>
            <a:r>
              <a:rPr dirty="0" sz="2400" spc="-19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-30" b="1">
                <a:solidFill>
                  <a:srgbClr val="FF0000"/>
                </a:solidFill>
                <a:latin typeface="Trebuchet MS"/>
                <a:cs typeface="Trebuchet MS"/>
              </a:rPr>
              <a:t>hepatitis</a:t>
            </a:r>
            <a:r>
              <a:rPr dirty="0" sz="2400" spc="-21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55" b="1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dirty="0" sz="2400" spc="-204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-50" b="1">
                <a:solidFill>
                  <a:srgbClr val="FF0000"/>
                </a:solidFill>
                <a:latin typeface="Trebuchet MS"/>
                <a:cs typeface="Trebuchet MS"/>
              </a:rPr>
              <a:t>at</a:t>
            </a:r>
            <a:r>
              <a:rPr dirty="0" sz="2400" spc="-20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rebuchet MS"/>
                <a:cs typeface="Trebuchet MS"/>
              </a:rPr>
              <a:t>least</a:t>
            </a:r>
            <a:r>
              <a:rPr dirty="0" sz="2400" spc="-18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Trebuchet MS"/>
                <a:cs typeface="Trebuchet MS"/>
              </a:rPr>
              <a:t>once</a:t>
            </a:r>
            <a:r>
              <a:rPr dirty="0" sz="2400" spc="-22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-50" b="1">
                <a:solidFill>
                  <a:srgbClr val="FF0000"/>
                </a:solidFill>
                <a:latin typeface="Trebuchet MS"/>
                <a:cs typeface="Trebuchet MS"/>
              </a:rPr>
              <a:t>during</a:t>
            </a:r>
            <a:r>
              <a:rPr dirty="0" sz="2400" spc="-19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2400" spc="-20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-60" b="1">
                <a:solidFill>
                  <a:srgbClr val="FF0000"/>
                </a:solidFill>
                <a:latin typeface="Trebuchet MS"/>
                <a:cs typeface="Trebuchet MS"/>
              </a:rPr>
              <a:t>lifetime</a:t>
            </a:r>
            <a:r>
              <a:rPr dirty="0" sz="2400" spc="-21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rebuchet MS"/>
                <a:cs typeface="Trebuchet MS"/>
              </a:rPr>
              <a:t>all</a:t>
            </a:r>
            <a:r>
              <a:rPr dirty="0" sz="2400" spc="-19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rebuchet MS"/>
                <a:cs typeface="Trebuchet MS"/>
              </a:rPr>
              <a:t>adults</a:t>
            </a:r>
            <a:r>
              <a:rPr dirty="0" sz="2400" spc="-17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rebuchet MS"/>
                <a:cs typeface="Trebuchet MS"/>
              </a:rPr>
              <a:t>aged</a:t>
            </a:r>
            <a:r>
              <a:rPr dirty="0" sz="2400" spc="-19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-150" b="1">
                <a:solidFill>
                  <a:srgbClr val="FF0000"/>
                </a:solidFill>
                <a:latin typeface="Trebuchet MS"/>
                <a:cs typeface="Trebuchet MS"/>
              </a:rPr>
              <a:t>≥18</a:t>
            </a:r>
            <a:r>
              <a:rPr dirty="0" sz="2400" spc="-19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Trebuchet MS"/>
                <a:cs typeface="Trebuchet MS"/>
              </a:rPr>
              <a:t>years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10688" y="531621"/>
            <a:ext cx="8796020" cy="10083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2400" spc="-135" b="0">
                <a:latin typeface="Trebuchet MS"/>
                <a:cs typeface="Trebuchet MS"/>
              </a:rPr>
              <a:t>At</a:t>
            </a:r>
            <a:r>
              <a:rPr dirty="0" sz="2400" spc="-235" b="0">
                <a:latin typeface="Trebuchet MS"/>
                <a:cs typeface="Trebuchet MS"/>
              </a:rPr>
              <a:t> </a:t>
            </a:r>
            <a:r>
              <a:rPr dirty="0" sz="2400" spc="-110" b="0">
                <a:latin typeface="Trebuchet MS"/>
                <a:cs typeface="Trebuchet MS"/>
              </a:rPr>
              <a:t>an</a:t>
            </a:r>
            <a:r>
              <a:rPr dirty="0" sz="2400" spc="-215" b="0">
                <a:latin typeface="Trebuchet MS"/>
                <a:cs typeface="Trebuchet MS"/>
              </a:rPr>
              <a:t> </a:t>
            </a:r>
            <a:r>
              <a:rPr dirty="0" sz="2400" spc="-135" b="0">
                <a:latin typeface="Trebuchet MS"/>
                <a:cs typeface="Trebuchet MS"/>
              </a:rPr>
              <a:t>estimated</a:t>
            </a:r>
            <a:r>
              <a:rPr dirty="0" sz="2400" spc="-225" b="0">
                <a:latin typeface="Trebuchet MS"/>
                <a:cs typeface="Trebuchet MS"/>
              </a:rPr>
              <a:t> </a:t>
            </a:r>
            <a:r>
              <a:rPr dirty="0" sz="2400" spc="-60"/>
              <a:t>0.24%</a:t>
            </a:r>
            <a:r>
              <a:rPr dirty="0" sz="2400" spc="-195"/>
              <a:t> </a:t>
            </a:r>
            <a:r>
              <a:rPr dirty="0" sz="2400" spc="-125"/>
              <a:t>prevalence</a:t>
            </a:r>
            <a:r>
              <a:rPr dirty="0" sz="2400" spc="-235"/>
              <a:t> </a:t>
            </a:r>
            <a:r>
              <a:rPr dirty="0" sz="2400" spc="-150" b="0">
                <a:latin typeface="Trebuchet MS"/>
                <a:cs typeface="Trebuchet MS"/>
              </a:rPr>
              <a:t>of</a:t>
            </a:r>
            <a:r>
              <a:rPr dirty="0" sz="2400" spc="-240" b="0">
                <a:latin typeface="Trebuchet MS"/>
                <a:cs typeface="Trebuchet MS"/>
              </a:rPr>
              <a:t> </a:t>
            </a:r>
            <a:r>
              <a:rPr dirty="0" sz="2400" spc="-95" b="0">
                <a:latin typeface="Trebuchet MS"/>
                <a:cs typeface="Trebuchet MS"/>
              </a:rPr>
              <a:t>undiagnosed</a:t>
            </a:r>
            <a:r>
              <a:rPr dirty="0" sz="2400" spc="-225" b="0">
                <a:latin typeface="Trebuchet MS"/>
                <a:cs typeface="Trebuchet MS"/>
              </a:rPr>
              <a:t> </a:t>
            </a:r>
            <a:r>
              <a:rPr dirty="0" sz="2400" spc="-110" b="0">
                <a:latin typeface="Trebuchet MS"/>
                <a:cs typeface="Trebuchet MS"/>
              </a:rPr>
              <a:t>chronic</a:t>
            </a:r>
            <a:r>
              <a:rPr dirty="0" sz="2400" spc="-215" b="0">
                <a:latin typeface="Trebuchet MS"/>
                <a:cs typeface="Trebuchet MS"/>
              </a:rPr>
              <a:t> </a:t>
            </a:r>
            <a:r>
              <a:rPr dirty="0" sz="2400" spc="-135" b="0">
                <a:latin typeface="Trebuchet MS"/>
                <a:cs typeface="Trebuchet MS"/>
              </a:rPr>
              <a:t>hepatitis</a:t>
            </a:r>
            <a:r>
              <a:rPr dirty="0" sz="2400" spc="-225" b="0">
                <a:latin typeface="Trebuchet MS"/>
                <a:cs typeface="Trebuchet MS"/>
              </a:rPr>
              <a:t> </a:t>
            </a:r>
            <a:r>
              <a:rPr dirty="0" sz="2400" spc="-25" b="0">
                <a:latin typeface="Trebuchet MS"/>
                <a:cs typeface="Trebuchet MS"/>
              </a:rPr>
              <a:t>B, </a:t>
            </a:r>
            <a:r>
              <a:rPr dirty="0" sz="2400" spc="-125" b="0">
                <a:latin typeface="Trebuchet MS"/>
                <a:cs typeface="Trebuchet MS"/>
              </a:rPr>
              <a:t>universal</a:t>
            </a:r>
            <a:r>
              <a:rPr dirty="0" sz="2400" spc="-220" b="0">
                <a:latin typeface="Trebuchet MS"/>
                <a:cs typeface="Trebuchet MS"/>
              </a:rPr>
              <a:t> </a:t>
            </a:r>
            <a:r>
              <a:rPr dirty="0" sz="2400" b="0">
                <a:latin typeface="Trebuchet MS"/>
                <a:cs typeface="Trebuchet MS"/>
              </a:rPr>
              <a:t>HBsAg</a:t>
            </a:r>
            <a:r>
              <a:rPr dirty="0" sz="2400" spc="-240" b="0">
                <a:latin typeface="Trebuchet MS"/>
                <a:cs typeface="Trebuchet MS"/>
              </a:rPr>
              <a:t> </a:t>
            </a:r>
            <a:r>
              <a:rPr dirty="0" sz="2400" spc="-110" b="0">
                <a:latin typeface="Trebuchet MS"/>
                <a:cs typeface="Trebuchet MS"/>
              </a:rPr>
              <a:t>screening</a:t>
            </a:r>
            <a:r>
              <a:rPr dirty="0" sz="2400" spc="-235" b="0">
                <a:latin typeface="Trebuchet MS"/>
                <a:cs typeface="Trebuchet MS"/>
              </a:rPr>
              <a:t> </a:t>
            </a:r>
            <a:r>
              <a:rPr dirty="0" sz="2400" spc="-140" b="0">
                <a:latin typeface="Trebuchet MS"/>
                <a:cs typeface="Trebuchet MS"/>
              </a:rPr>
              <a:t>in</a:t>
            </a:r>
            <a:r>
              <a:rPr dirty="0" sz="2400" spc="-220" b="0">
                <a:latin typeface="Trebuchet MS"/>
                <a:cs typeface="Trebuchet MS"/>
              </a:rPr>
              <a:t> </a:t>
            </a:r>
            <a:r>
              <a:rPr dirty="0" sz="2400" spc="65" b="0">
                <a:latin typeface="Trebuchet MS"/>
                <a:cs typeface="Trebuchet MS"/>
              </a:rPr>
              <a:t>US</a:t>
            </a:r>
            <a:r>
              <a:rPr dirty="0" sz="2400" spc="-229" b="0">
                <a:latin typeface="Trebuchet MS"/>
                <a:cs typeface="Trebuchet MS"/>
              </a:rPr>
              <a:t> </a:t>
            </a:r>
            <a:r>
              <a:rPr dirty="0" sz="2400" spc="-95" b="0">
                <a:latin typeface="Trebuchet MS"/>
                <a:cs typeface="Trebuchet MS"/>
              </a:rPr>
              <a:t>adults</a:t>
            </a:r>
            <a:r>
              <a:rPr dirty="0" sz="2400" spc="-229" b="0">
                <a:latin typeface="Trebuchet MS"/>
                <a:cs typeface="Trebuchet MS"/>
              </a:rPr>
              <a:t> </a:t>
            </a:r>
            <a:r>
              <a:rPr dirty="0" sz="2400" spc="-135" b="0">
                <a:latin typeface="Trebuchet MS"/>
                <a:cs typeface="Trebuchet MS"/>
              </a:rPr>
              <a:t>aged</a:t>
            </a:r>
            <a:r>
              <a:rPr dirty="0" sz="2400" spc="-240" b="0">
                <a:latin typeface="Trebuchet MS"/>
                <a:cs typeface="Trebuchet MS"/>
              </a:rPr>
              <a:t> </a:t>
            </a:r>
            <a:r>
              <a:rPr dirty="0" sz="2400" spc="-30" b="0">
                <a:latin typeface="Trebuchet MS"/>
                <a:cs typeface="Trebuchet MS"/>
              </a:rPr>
              <a:t>18-</a:t>
            </a:r>
            <a:r>
              <a:rPr dirty="0" sz="2400" spc="-20" b="0">
                <a:latin typeface="Trebuchet MS"/>
                <a:cs typeface="Trebuchet MS"/>
              </a:rPr>
              <a:t>66</a:t>
            </a:r>
            <a:r>
              <a:rPr dirty="0" sz="2400" spc="-265" b="0">
                <a:latin typeface="Trebuchet MS"/>
                <a:cs typeface="Trebuchet MS"/>
              </a:rPr>
              <a:t> </a:t>
            </a:r>
            <a:r>
              <a:rPr dirty="0" sz="2400" spc="-105" b="0">
                <a:latin typeface="Trebuchet MS"/>
                <a:cs typeface="Trebuchet MS"/>
              </a:rPr>
              <a:t>years</a:t>
            </a:r>
            <a:r>
              <a:rPr dirty="0" sz="2400" spc="-220" b="0">
                <a:latin typeface="Trebuchet MS"/>
                <a:cs typeface="Trebuchet MS"/>
              </a:rPr>
              <a:t> </a:t>
            </a:r>
            <a:r>
              <a:rPr dirty="0" sz="2400" spc="-30" b="0">
                <a:latin typeface="Trebuchet MS"/>
                <a:cs typeface="Trebuchet MS"/>
              </a:rPr>
              <a:t>is</a:t>
            </a:r>
            <a:r>
              <a:rPr dirty="0" sz="2400" spc="-229" b="0">
                <a:latin typeface="Trebuchet MS"/>
                <a:cs typeface="Trebuchet MS"/>
              </a:rPr>
              <a:t> </a:t>
            </a:r>
            <a:r>
              <a:rPr dirty="0" sz="2400" spc="-50"/>
              <a:t>cost-</a:t>
            </a:r>
            <a:r>
              <a:rPr dirty="0" sz="2400" spc="-10"/>
              <a:t>saving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600" spc="-85" b="0">
                <a:latin typeface="Trebuchet MS"/>
                <a:cs typeface="Trebuchet MS"/>
              </a:rPr>
              <a:t>(Markov</a:t>
            </a:r>
            <a:r>
              <a:rPr dirty="0" sz="1600" spc="-105" b="0">
                <a:latin typeface="Trebuchet MS"/>
                <a:cs typeface="Trebuchet MS"/>
              </a:rPr>
              <a:t> </a:t>
            </a:r>
            <a:r>
              <a:rPr dirty="0" sz="1600" spc="-100" b="0">
                <a:latin typeface="Trebuchet MS"/>
                <a:cs typeface="Trebuchet MS"/>
              </a:rPr>
              <a:t>model,</a:t>
            </a:r>
            <a:r>
              <a:rPr dirty="0" sz="1600" spc="-120" b="0">
                <a:latin typeface="Trebuchet MS"/>
                <a:cs typeface="Trebuchet MS"/>
              </a:rPr>
              <a:t> </a:t>
            </a:r>
            <a:r>
              <a:rPr dirty="0" sz="1600" spc="-80" b="0">
                <a:latin typeface="Trebuchet MS"/>
                <a:cs typeface="Trebuchet MS"/>
              </a:rPr>
              <a:t>compared</a:t>
            </a:r>
            <a:r>
              <a:rPr dirty="0" sz="1600" spc="-120" b="0">
                <a:latin typeface="Trebuchet MS"/>
                <a:cs typeface="Trebuchet MS"/>
              </a:rPr>
              <a:t> to</a:t>
            </a:r>
            <a:r>
              <a:rPr dirty="0" sz="1600" spc="-110" b="0">
                <a:latin typeface="Trebuchet MS"/>
                <a:cs typeface="Trebuchet MS"/>
              </a:rPr>
              <a:t> current</a:t>
            </a:r>
            <a:r>
              <a:rPr dirty="0" sz="1600" spc="-95" b="0">
                <a:latin typeface="Trebuchet MS"/>
                <a:cs typeface="Trebuchet MS"/>
              </a:rPr>
              <a:t> </a:t>
            </a:r>
            <a:r>
              <a:rPr dirty="0" sz="1600" spc="-110" b="0">
                <a:latin typeface="Trebuchet MS"/>
                <a:cs typeface="Trebuchet MS"/>
              </a:rPr>
              <a:t>practice,</a:t>
            </a:r>
            <a:r>
              <a:rPr dirty="0" sz="1600" spc="-120" b="0">
                <a:latin typeface="Trebuchet MS"/>
                <a:cs typeface="Trebuchet MS"/>
              </a:rPr>
              <a:t> </a:t>
            </a:r>
            <a:r>
              <a:rPr dirty="0" sz="1600" spc="-114" b="0">
                <a:latin typeface="Trebuchet MS"/>
                <a:cs typeface="Trebuchet MS"/>
              </a:rPr>
              <a:t>with </a:t>
            </a:r>
            <a:r>
              <a:rPr dirty="0" sz="1600" spc="-65" b="0">
                <a:latin typeface="Trebuchet MS"/>
                <a:cs typeface="Trebuchet MS"/>
              </a:rPr>
              <a:t>a</a:t>
            </a:r>
            <a:r>
              <a:rPr dirty="0" sz="1600" spc="-125" b="0">
                <a:latin typeface="Trebuchet MS"/>
                <a:cs typeface="Trebuchet MS"/>
              </a:rPr>
              <a:t> </a:t>
            </a:r>
            <a:r>
              <a:rPr dirty="0" sz="1600" spc="-120" b="0">
                <a:latin typeface="Trebuchet MS"/>
                <a:cs typeface="Trebuchet MS"/>
              </a:rPr>
              <a:t>treatment</a:t>
            </a:r>
            <a:r>
              <a:rPr dirty="0" sz="1600" spc="-100" b="0">
                <a:latin typeface="Trebuchet MS"/>
                <a:cs typeface="Trebuchet MS"/>
              </a:rPr>
              <a:t> drug</a:t>
            </a:r>
            <a:r>
              <a:rPr dirty="0" sz="1600" spc="-114" b="0">
                <a:latin typeface="Trebuchet MS"/>
                <a:cs typeface="Trebuchet MS"/>
              </a:rPr>
              <a:t> </a:t>
            </a:r>
            <a:r>
              <a:rPr dirty="0" sz="1600" spc="-25" b="0">
                <a:latin typeface="Trebuchet MS"/>
                <a:cs typeface="Trebuchet MS"/>
              </a:rPr>
              <a:t>costs</a:t>
            </a:r>
            <a:r>
              <a:rPr dirty="0" sz="1600" spc="-114" b="0">
                <a:latin typeface="Trebuchet MS"/>
                <a:cs typeface="Trebuchet MS"/>
              </a:rPr>
              <a:t> </a:t>
            </a:r>
            <a:r>
              <a:rPr dirty="0" sz="1600" spc="-10" b="0">
                <a:latin typeface="Trebuchet MS"/>
                <a:cs typeface="Trebuchet MS"/>
              </a:rPr>
              <a:t>&lt;864</a:t>
            </a:r>
            <a:r>
              <a:rPr dirty="0" sz="1600" spc="-145" b="0">
                <a:latin typeface="Trebuchet MS"/>
                <a:cs typeface="Trebuchet MS"/>
              </a:rPr>
              <a:t> </a:t>
            </a:r>
            <a:r>
              <a:rPr dirty="0" sz="1600" spc="-10" b="0">
                <a:latin typeface="Trebuchet MS"/>
                <a:cs typeface="Trebuchet MS"/>
              </a:rPr>
              <a:t>USD/year)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8678" y="546417"/>
            <a:ext cx="1945005" cy="10269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90269" y="5349341"/>
            <a:ext cx="10692765" cy="14116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1273175">
              <a:lnSpc>
                <a:spcPct val="100000"/>
              </a:lnSpc>
              <a:spcBef>
                <a:spcPts val="105"/>
              </a:spcBef>
            </a:pPr>
            <a:r>
              <a:rPr dirty="0" sz="2000" spc="90" b="1">
                <a:solidFill>
                  <a:srgbClr val="FF0000"/>
                </a:solidFill>
                <a:latin typeface="Trebuchet MS"/>
                <a:cs typeface="Trebuchet MS"/>
              </a:rPr>
              <a:t>CSH/CSM/CSID:</a:t>
            </a:r>
            <a:r>
              <a:rPr dirty="0" sz="2000" spc="-19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65" b="1">
                <a:solidFill>
                  <a:srgbClr val="FF0000"/>
                </a:solidFill>
                <a:latin typeface="Trebuchet MS"/>
                <a:cs typeface="Trebuchet MS"/>
              </a:rPr>
              <a:t>HBsAg</a:t>
            </a:r>
            <a:r>
              <a:rPr dirty="0" sz="2000" spc="-16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Trebuchet MS"/>
                <a:cs typeface="Trebuchet MS"/>
              </a:rPr>
              <a:t>screening</a:t>
            </a:r>
            <a:r>
              <a:rPr dirty="0" sz="2000" spc="-17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rebuchet MS"/>
                <a:cs typeface="Trebuchet MS"/>
              </a:rPr>
              <a:t>should</a:t>
            </a:r>
            <a:r>
              <a:rPr dirty="0" sz="2000" spc="-16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Trebuchet MS"/>
                <a:cs typeface="Trebuchet MS"/>
              </a:rPr>
              <a:t>be</a:t>
            </a:r>
            <a:r>
              <a:rPr dirty="0" sz="2000" spc="-16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40" b="1">
                <a:solidFill>
                  <a:srgbClr val="FF0000"/>
                </a:solidFill>
                <a:latin typeface="Trebuchet MS"/>
                <a:cs typeface="Trebuchet MS"/>
              </a:rPr>
              <a:t>performed</a:t>
            </a:r>
            <a:r>
              <a:rPr dirty="0" sz="2000" spc="-18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55" b="1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dirty="0" sz="2000" spc="-16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65" b="1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dirty="0" sz="2000" spc="-14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45" b="1">
                <a:solidFill>
                  <a:srgbClr val="FF0000"/>
                </a:solidFill>
                <a:latin typeface="Trebuchet MS"/>
                <a:cs typeface="Trebuchet MS"/>
              </a:rPr>
              <a:t>general</a:t>
            </a:r>
            <a:r>
              <a:rPr dirty="0" sz="2000" spc="-18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Trebuchet MS"/>
                <a:cs typeface="Trebuchet MS"/>
              </a:rPr>
              <a:t>population,</a:t>
            </a:r>
            <a:endParaRPr sz="2000">
              <a:latin typeface="Trebuchet MS"/>
              <a:cs typeface="Trebuchet MS"/>
            </a:endParaRPr>
          </a:p>
          <a:p>
            <a:pPr algn="ctr" marR="1275080">
              <a:lnSpc>
                <a:spcPct val="100000"/>
              </a:lnSpc>
            </a:pPr>
            <a:r>
              <a:rPr dirty="0" sz="2000" b="1">
                <a:solidFill>
                  <a:srgbClr val="FF0000"/>
                </a:solidFill>
                <a:latin typeface="Trebuchet MS"/>
                <a:cs typeface="Trebuchet MS"/>
              </a:rPr>
              <a:t>especially</a:t>
            </a:r>
            <a:r>
              <a:rPr dirty="0" sz="2000" spc="-18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55" b="1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dirty="0" sz="2000" spc="-13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Trebuchet MS"/>
                <a:cs typeface="Trebuchet MS"/>
              </a:rPr>
              <a:t>those</a:t>
            </a:r>
            <a:r>
              <a:rPr dirty="0" sz="2000" spc="-16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30" b="1">
                <a:solidFill>
                  <a:srgbClr val="FF0000"/>
                </a:solidFill>
                <a:latin typeface="Trebuchet MS"/>
                <a:cs typeface="Trebuchet MS"/>
              </a:rPr>
              <a:t>at</a:t>
            </a:r>
            <a:r>
              <a:rPr dirty="0" sz="2000" spc="-15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45" b="1">
                <a:solidFill>
                  <a:srgbClr val="FF0000"/>
                </a:solidFill>
                <a:latin typeface="Trebuchet MS"/>
                <a:cs typeface="Trebuchet MS"/>
              </a:rPr>
              <a:t>high-</a:t>
            </a:r>
            <a:r>
              <a:rPr dirty="0" sz="2000" spc="-20" b="1">
                <a:solidFill>
                  <a:srgbClr val="FF0000"/>
                </a:solidFill>
                <a:latin typeface="Trebuchet MS"/>
                <a:cs typeface="Trebuchet MS"/>
              </a:rPr>
              <a:t>risk</a:t>
            </a:r>
            <a:r>
              <a:rPr dirty="0" sz="2000" spc="-19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rebuchet MS"/>
                <a:cs typeface="Trebuchet MS"/>
              </a:rPr>
              <a:t>and</a:t>
            </a:r>
            <a:r>
              <a:rPr dirty="0" sz="2000" spc="-16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Trebuchet MS"/>
                <a:cs typeface="Trebuchet MS"/>
              </a:rPr>
              <a:t>women</a:t>
            </a:r>
            <a:r>
              <a:rPr dirty="0" sz="2000" spc="-16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40" b="1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dirty="0" sz="2000" spc="-14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Trebuchet MS"/>
                <a:cs typeface="Trebuchet MS"/>
              </a:rPr>
              <a:t>pregnancy</a:t>
            </a:r>
            <a:r>
              <a:rPr dirty="0" sz="2000" spc="-18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60" b="1">
                <a:solidFill>
                  <a:srgbClr val="FF0000"/>
                </a:solidFill>
                <a:latin typeface="Trebuchet MS"/>
                <a:cs typeface="Trebuchet MS"/>
              </a:rPr>
              <a:t>or</a:t>
            </a:r>
            <a:r>
              <a:rPr dirty="0" sz="2000" spc="-14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Trebuchet MS"/>
                <a:cs typeface="Trebuchet MS"/>
              </a:rPr>
              <a:t>childbearing</a:t>
            </a:r>
            <a:r>
              <a:rPr dirty="0" sz="2000" spc="-19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Trebuchet MS"/>
                <a:cs typeface="Trebuchet MS"/>
              </a:rPr>
              <a:t>age</a:t>
            </a:r>
            <a:endParaRPr sz="2000">
              <a:latin typeface="Trebuchet MS"/>
              <a:cs typeface="Trebuchet MS"/>
            </a:endParaRPr>
          </a:p>
          <a:p>
            <a:pPr algn="r" marL="90170" marR="5080" indent="6609715">
              <a:lnSpc>
                <a:spcPct val="100000"/>
              </a:lnSpc>
              <a:spcBef>
                <a:spcPts val="1065"/>
              </a:spcBef>
            </a:pPr>
            <a:r>
              <a:rPr dirty="0" sz="1400" spc="50" b="1">
                <a:solidFill>
                  <a:srgbClr val="A6A6A6"/>
                </a:solidFill>
                <a:latin typeface="Trebuchet MS"/>
                <a:cs typeface="Trebuchet MS"/>
              </a:rPr>
              <a:t>Su</a:t>
            </a:r>
            <a:r>
              <a:rPr dirty="0" sz="1400" spc="-10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S,</a:t>
            </a:r>
            <a:r>
              <a:rPr dirty="0" sz="1400" spc="-7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70" b="1" i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400" spc="-90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70" b="1" i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400" spc="-85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A6A6A6"/>
                </a:solidFill>
                <a:latin typeface="Trebuchet MS"/>
                <a:cs typeface="Trebuchet MS"/>
              </a:rPr>
              <a:t>Lancet</a:t>
            </a:r>
            <a:r>
              <a:rPr dirty="0" sz="1400" spc="-12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Glob</a:t>
            </a:r>
            <a:r>
              <a:rPr dirty="0" sz="1400" spc="-114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A6A6A6"/>
                </a:solidFill>
                <a:latin typeface="Trebuchet MS"/>
                <a:cs typeface="Trebuchet MS"/>
              </a:rPr>
              <a:t>Health</a:t>
            </a:r>
            <a:r>
              <a:rPr dirty="0" sz="1400" spc="-11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90" b="1">
                <a:solidFill>
                  <a:srgbClr val="A6A6A6"/>
                </a:solidFill>
                <a:latin typeface="Trebuchet MS"/>
                <a:cs typeface="Trebuchet MS"/>
              </a:rPr>
              <a:t>2022;10:e278-</a:t>
            </a:r>
            <a:r>
              <a:rPr dirty="0" sz="1400" spc="-20" b="1">
                <a:solidFill>
                  <a:srgbClr val="A6A6A6"/>
                </a:solidFill>
                <a:latin typeface="Trebuchet MS"/>
                <a:cs typeface="Trebuchet MS"/>
              </a:rPr>
              <a:t>e287 </a:t>
            </a:r>
            <a:r>
              <a:rPr dirty="0" sz="1400" spc="-55" b="1">
                <a:solidFill>
                  <a:srgbClr val="A6A6A6"/>
                </a:solidFill>
                <a:latin typeface="Trebuchet MS"/>
                <a:cs typeface="Trebuchet MS"/>
              </a:rPr>
              <a:t>You</a:t>
            </a:r>
            <a:r>
              <a:rPr dirty="0" sz="1400" spc="-9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30" b="1">
                <a:solidFill>
                  <a:srgbClr val="A6A6A6"/>
                </a:solidFill>
                <a:latin typeface="Trebuchet MS"/>
                <a:cs typeface="Trebuchet MS"/>
              </a:rPr>
              <a:t>H,</a:t>
            </a:r>
            <a:r>
              <a:rPr dirty="0" sz="1400" spc="-7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70" b="1" i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400" spc="-85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 i="1">
                <a:solidFill>
                  <a:srgbClr val="A6A6A6"/>
                </a:solidFill>
                <a:latin typeface="Trebuchet MS"/>
                <a:cs typeface="Trebuchet MS"/>
              </a:rPr>
              <a:t>al,</a:t>
            </a:r>
            <a:r>
              <a:rPr dirty="0" sz="1400" spc="245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Chinese</a:t>
            </a:r>
            <a:r>
              <a:rPr dirty="0" sz="1400" spc="-9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A6A6A6"/>
                </a:solidFill>
                <a:latin typeface="Trebuchet MS"/>
                <a:cs typeface="Trebuchet MS"/>
              </a:rPr>
              <a:t>Society</a:t>
            </a:r>
            <a:r>
              <a:rPr dirty="0" sz="1400" spc="-114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A6A6A6"/>
                </a:solidFill>
                <a:latin typeface="Trebuchet MS"/>
                <a:cs typeface="Trebuchet MS"/>
              </a:rPr>
              <a:t>of</a:t>
            </a:r>
            <a:r>
              <a:rPr dirty="0" sz="1400" spc="-7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5" b="1">
                <a:solidFill>
                  <a:srgbClr val="A6A6A6"/>
                </a:solidFill>
                <a:latin typeface="Trebuchet MS"/>
                <a:cs typeface="Trebuchet MS"/>
              </a:rPr>
              <a:t>Hepatology,</a:t>
            </a:r>
            <a:r>
              <a:rPr dirty="0" sz="1400" spc="-12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Chinese</a:t>
            </a:r>
            <a:r>
              <a:rPr dirty="0" sz="1400" spc="-9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Medical</a:t>
            </a:r>
            <a:r>
              <a:rPr dirty="0" sz="1400" spc="-10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Association;</a:t>
            </a:r>
            <a:r>
              <a:rPr dirty="0" sz="1400" spc="-8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Chinese</a:t>
            </a:r>
            <a:r>
              <a:rPr dirty="0" sz="1400" spc="-11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A6A6A6"/>
                </a:solidFill>
                <a:latin typeface="Trebuchet MS"/>
                <a:cs typeface="Trebuchet MS"/>
              </a:rPr>
              <a:t>Society</a:t>
            </a:r>
            <a:r>
              <a:rPr dirty="0" sz="1400" spc="-10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A6A6A6"/>
                </a:solidFill>
                <a:latin typeface="Trebuchet MS"/>
                <a:cs typeface="Trebuchet MS"/>
              </a:rPr>
              <a:t>of</a:t>
            </a:r>
            <a:r>
              <a:rPr dirty="0" sz="1400" spc="-8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A6A6A6"/>
                </a:solidFill>
                <a:latin typeface="Trebuchet MS"/>
                <a:cs typeface="Trebuchet MS"/>
              </a:rPr>
              <a:t>Infectious</a:t>
            </a:r>
            <a:r>
              <a:rPr dirty="0" sz="1400" spc="-8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Diseases,</a:t>
            </a:r>
            <a:r>
              <a:rPr dirty="0" sz="1400" spc="-9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Chinese</a:t>
            </a:r>
            <a:r>
              <a:rPr dirty="0" sz="1400" spc="-9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A6A6A6"/>
                </a:solidFill>
                <a:latin typeface="Trebuchet MS"/>
                <a:cs typeface="Trebuchet MS"/>
              </a:rPr>
              <a:t>Medical</a:t>
            </a:r>
            <a:endParaRPr sz="14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</a:pP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Association.</a:t>
            </a:r>
            <a:r>
              <a:rPr dirty="0" sz="1400" spc="-9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40" b="1">
                <a:solidFill>
                  <a:srgbClr val="A6A6A6"/>
                </a:solidFill>
                <a:latin typeface="Trebuchet MS"/>
                <a:cs typeface="Trebuchet MS"/>
              </a:rPr>
              <a:t>J</a:t>
            </a:r>
            <a:r>
              <a:rPr dirty="0" sz="1400" spc="-7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Clin</a:t>
            </a:r>
            <a:r>
              <a:rPr dirty="0" sz="1400" spc="-10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45" b="1">
                <a:solidFill>
                  <a:srgbClr val="A6A6A6"/>
                </a:solidFill>
                <a:latin typeface="Trebuchet MS"/>
                <a:cs typeface="Trebuchet MS"/>
              </a:rPr>
              <a:t>Transl</a:t>
            </a:r>
            <a:r>
              <a:rPr dirty="0" sz="1400" spc="-8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A6A6A6"/>
                </a:solidFill>
                <a:latin typeface="Trebuchet MS"/>
                <a:cs typeface="Trebuchet MS"/>
              </a:rPr>
              <a:t>Hepatol</a:t>
            </a:r>
            <a:r>
              <a:rPr dirty="0" sz="1400" spc="-10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95" b="1">
                <a:solidFill>
                  <a:srgbClr val="A6A6A6"/>
                </a:solidFill>
                <a:latin typeface="Trebuchet MS"/>
                <a:cs typeface="Trebuchet MS"/>
              </a:rPr>
              <a:t>2023;11:1425-</a:t>
            </a:r>
            <a:r>
              <a:rPr dirty="0" sz="1400" spc="-20" b="1">
                <a:solidFill>
                  <a:srgbClr val="A6A6A6"/>
                </a:solidFill>
                <a:latin typeface="Trebuchet MS"/>
                <a:cs typeface="Trebuchet MS"/>
              </a:rPr>
              <a:t>1442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958251" y="1632077"/>
            <a:ext cx="8225155" cy="3716654"/>
            <a:chOff x="1958251" y="1632077"/>
            <a:chExt cx="8225155" cy="3716654"/>
          </a:xfrm>
        </p:grpSpPr>
        <p:sp>
          <p:nvSpPr>
            <p:cNvPr id="4" name="object 4" descr=""/>
            <p:cNvSpPr/>
            <p:nvPr/>
          </p:nvSpPr>
          <p:spPr>
            <a:xfrm>
              <a:off x="5571236" y="4974463"/>
              <a:ext cx="1064895" cy="364490"/>
            </a:xfrm>
            <a:custGeom>
              <a:avLst/>
              <a:gdLst/>
              <a:ahLst/>
              <a:cxnLst/>
              <a:rect l="l" t="t" r="r" b="b"/>
              <a:pathLst>
                <a:path w="1064895" h="364489">
                  <a:moveTo>
                    <a:pt x="798702" y="0"/>
                  </a:moveTo>
                  <a:lnTo>
                    <a:pt x="266318" y="0"/>
                  </a:lnTo>
                  <a:lnTo>
                    <a:pt x="266318" y="182118"/>
                  </a:lnTo>
                  <a:lnTo>
                    <a:pt x="0" y="182118"/>
                  </a:lnTo>
                  <a:lnTo>
                    <a:pt x="532511" y="364236"/>
                  </a:lnTo>
                  <a:lnTo>
                    <a:pt x="1064894" y="182118"/>
                  </a:lnTo>
                  <a:lnTo>
                    <a:pt x="798702" y="182118"/>
                  </a:lnTo>
                  <a:lnTo>
                    <a:pt x="79870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571236" y="4974463"/>
              <a:ext cx="1064895" cy="364490"/>
            </a:xfrm>
            <a:custGeom>
              <a:avLst/>
              <a:gdLst/>
              <a:ahLst/>
              <a:cxnLst/>
              <a:rect l="l" t="t" r="r" b="b"/>
              <a:pathLst>
                <a:path w="1064895" h="364489">
                  <a:moveTo>
                    <a:pt x="0" y="182118"/>
                  </a:moveTo>
                  <a:lnTo>
                    <a:pt x="266318" y="182118"/>
                  </a:lnTo>
                  <a:lnTo>
                    <a:pt x="266318" y="0"/>
                  </a:lnTo>
                  <a:lnTo>
                    <a:pt x="798702" y="0"/>
                  </a:lnTo>
                  <a:lnTo>
                    <a:pt x="798702" y="182118"/>
                  </a:lnTo>
                  <a:lnTo>
                    <a:pt x="1064894" y="182118"/>
                  </a:lnTo>
                  <a:lnTo>
                    <a:pt x="532511" y="364236"/>
                  </a:lnTo>
                  <a:lnTo>
                    <a:pt x="0" y="182118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8251" y="1632077"/>
              <a:ext cx="8022932" cy="330111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174230" y="1916176"/>
              <a:ext cx="2980690" cy="860425"/>
            </a:xfrm>
            <a:custGeom>
              <a:avLst/>
              <a:gdLst/>
              <a:ahLst/>
              <a:cxnLst/>
              <a:rect l="l" t="t" r="r" b="b"/>
              <a:pathLst>
                <a:path w="2980690" h="860425">
                  <a:moveTo>
                    <a:pt x="0" y="430022"/>
                  </a:moveTo>
                  <a:lnTo>
                    <a:pt x="6440" y="389777"/>
                  </a:lnTo>
                  <a:lnTo>
                    <a:pt x="25382" y="350578"/>
                  </a:lnTo>
                  <a:lnTo>
                    <a:pt x="56251" y="312591"/>
                  </a:lnTo>
                  <a:lnTo>
                    <a:pt x="98475" y="275980"/>
                  </a:lnTo>
                  <a:lnTo>
                    <a:pt x="151481" y="240911"/>
                  </a:lnTo>
                  <a:lnTo>
                    <a:pt x="214698" y="207548"/>
                  </a:lnTo>
                  <a:lnTo>
                    <a:pt x="249956" y="191559"/>
                  </a:lnTo>
                  <a:lnTo>
                    <a:pt x="287552" y="176058"/>
                  </a:lnTo>
                  <a:lnTo>
                    <a:pt x="327414" y="161067"/>
                  </a:lnTo>
                  <a:lnTo>
                    <a:pt x="369471" y="146605"/>
                  </a:lnTo>
                  <a:lnTo>
                    <a:pt x="413651" y="132694"/>
                  </a:lnTo>
                  <a:lnTo>
                    <a:pt x="459882" y="119355"/>
                  </a:lnTo>
                  <a:lnTo>
                    <a:pt x="508093" y="106607"/>
                  </a:lnTo>
                  <a:lnTo>
                    <a:pt x="558213" y="94472"/>
                  </a:lnTo>
                  <a:lnTo>
                    <a:pt x="610169" y="82970"/>
                  </a:lnTo>
                  <a:lnTo>
                    <a:pt x="663891" y="72122"/>
                  </a:lnTo>
                  <a:lnTo>
                    <a:pt x="719307" y="61949"/>
                  </a:lnTo>
                  <a:lnTo>
                    <a:pt x="776344" y="52471"/>
                  </a:lnTo>
                  <a:lnTo>
                    <a:pt x="834932" y="43708"/>
                  </a:lnTo>
                  <a:lnTo>
                    <a:pt x="894999" y="35682"/>
                  </a:lnTo>
                  <a:lnTo>
                    <a:pt x="956473" y="28414"/>
                  </a:lnTo>
                  <a:lnTo>
                    <a:pt x="1019283" y="21923"/>
                  </a:lnTo>
                  <a:lnTo>
                    <a:pt x="1083358" y="16230"/>
                  </a:lnTo>
                  <a:lnTo>
                    <a:pt x="1148625" y="11357"/>
                  </a:lnTo>
                  <a:lnTo>
                    <a:pt x="1215013" y="7323"/>
                  </a:lnTo>
                  <a:lnTo>
                    <a:pt x="1282450" y="4150"/>
                  </a:lnTo>
                  <a:lnTo>
                    <a:pt x="1350866" y="1858"/>
                  </a:lnTo>
                  <a:lnTo>
                    <a:pt x="1420188" y="468"/>
                  </a:lnTo>
                  <a:lnTo>
                    <a:pt x="1490345" y="0"/>
                  </a:lnTo>
                  <a:lnTo>
                    <a:pt x="1560501" y="468"/>
                  </a:lnTo>
                  <a:lnTo>
                    <a:pt x="1629822" y="1858"/>
                  </a:lnTo>
                  <a:lnTo>
                    <a:pt x="1698236" y="4150"/>
                  </a:lnTo>
                  <a:lnTo>
                    <a:pt x="1765672" y="7323"/>
                  </a:lnTo>
                  <a:lnTo>
                    <a:pt x="1832057" y="11357"/>
                  </a:lnTo>
                  <a:lnTo>
                    <a:pt x="1897322" y="16230"/>
                  </a:lnTo>
                  <a:lnTo>
                    <a:pt x="1961393" y="21923"/>
                  </a:lnTo>
                  <a:lnTo>
                    <a:pt x="2024199" y="28414"/>
                  </a:lnTo>
                  <a:lnTo>
                    <a:pt x="2085669" y="35682"/>
                  </a:lnTo>
                  <a:lnTo>
                    <a:pt x="2145732" y="43708"/>
                  </a:lnTo>
                  <a:lnTo>
                    <a:pt x="2204315" y="52471"/>
                  </a:lnTo>
                  <a:lnTo>
                    <a:pt x="2261348" y="61949"/>
                  </a:lnTo>
                  <a:lnTo>
                    <a:pt x="2316758" y="72122"/>
                  </a:lnTo>
                  <a:lnTo>
                    <a:pt x="2370475" y="82970"/>
                  </a:lnTo>
                  <a:lnTo>
                    <a:pt x="2422426" y="94472"/>
                  </a:lnTo>
                  <a:lnTo>
                    <a:pt x="2472540" y="106607"/>
                  </a:lnTo>
                  <a:lnTo>
                    <a:pt x="2520746" y="119355"/>
                  </a:lnTo>
                  <a:lnTo>
                    <a:pt x="2566972" y="132694"/>
                  </a:lnTo>
                  <a:lnTo>
                    <a:pt x="2611147" y="146605"/>
                  </a:lnTo>
                  <a:lnTo>
                    <a:pt x="2653198" y="161067"/>
                  </a:lnTo>
                  <a:lnTo>
                    <a:pt x="2693055" y="176058"/>
                  </a:lnTo>
                  <a:lnTo>
                    <a:pt x="2730646" y="191559"/>
                  </a:lnTo>
                  <a:lnTo>
                    <a:pt x="2765899" y="207548"/>
                  </a:lnTo>
                  <a:lnTo>
                    <a:pt x="2829106" y="240911"/>
                  </a:lnTo>
                  <a:lnTo>
                    <a:pt x="2882104" y="275980"/>
                  </a:lnTo>
                  <a:lnTo>
                    <a:pt x="2924321" y="312591"/>
                  </a:lnTo>
                  <a:lnTo>
                    <a:pt x="2955185" y="350578"/>
                  </a:lnTo>
                  <a:lnTo>
                    <a:pt x="2974123" y="389777"/>
                  </a:lnTo>
                  <a:lnTo>
                    <a:pt x="2980563" y="430022"/>
                  </a:lnTo>
                  <a:lnTo>
                    <a:pt x="2978941" y="450264"/>
                  </a:lnTo>
                  <a:lnTo>
                    <a:pt x="2966180" y="490007"/>
                  </a:lnTo>
                  <a:lnTo>
                    <a:pt x="2941208" y="528620"/>
                  </a:lnTo>
                  <a:lnTo>
                    <a:pt x="2904596" y="565940"/>
                  </a:lnTo>
                  <a:lnTo>
                    <a:pt x="2856917" y="601801"/>
                  </a:lnTo>
                  <a:lnTo>
                    <a:pt x="2798743" y="636037"/>
                  </a:lnTo>
                  <a:lnTo>
                    <a:pt x="2730646" y="668484"/>
                  </a:lnTo>
                  <a:lnTo>
                    <a:pt x="2693055" y="683985"/>
                  </a:lnTo>
                  <a:lnTo>
                    <a:pt x="2653198" y="698976"/>
                  </a:lnTo>
                  <a:lnTo>
                    <a:pt x="2611147" y="713438"/>
                  </a:lnTo>
                  <a:lnTo>
                    <a:pt x="2566972" y="727349"/>
                  </a:lnTo>
                  <a:lnTo>
                    <a:pt x="2520746" y="740688"/>
                  </a:lnTo>
                  <a:lnTo>
                    <a:pt x="2472540" y="753436"/>
                  </a:lnTo>
                  <a:lnTo>
                    <a:pt x="2422426" y="765571"/>
                  </a:lnTo>
                  <a:lnTo>
                    <a:pt x="2370475" y="777073"/>
                  </a:lnTo>
                  <a:lnTo>
                    <a:pt x="2316758" y="787921"/>
                  </a:lnTo>
                  <a:lnTo>
                    <a:pt x="2261348" y="798094"/>
                  </a:lnTo>
                  <a:lnTo>
                    <a:pt x="2204315" y="807572"/>
                  </a:lnTo>
                  <a:lnTo>
                    <a:pt x="2145732" y="816335"/>
                  </a:lnTo>
                  <a:lnTo>
                    <a:pt x="2085669" y="824361"/>
                  </a:lnTo>
                  <a:lnTo>
                    <a:pt x="2024199" y="831629"/>
                  </a:lnTo>
                  <a:lnTo>
                    <a:pt x="1961393" y="838120"/>
                  </a:lnTo>
                  <a:lnTo>
                    <a:pt x="1897322" y="843813"/>
                  </a:lnTo>
                  <a:lnTo>
                    <a:pt x="1832057" y="848686"/>
                  </a:lnTo>
                  <a:lnTo>
                    <a:pt x="1765672" y="852720"/>
                  </a:lnTo>
                  <a:lnTo>
                    <a:pt x="1698236" y="855893"/>
                  </a:lnTo>
                  <a:lnTo>
                    <a:pt x="1629822" y="858185"/>
                  </a:lnTo>
                  <a:lnTo>
                    <a:pt x="1560501" y="859575"/>
                  </a:lnTo>
                  <a:lnTo>
                    <a:pt x="1490345" y="860044"/>
                  </a:lnTo>
                  <a:lnTo>
                    <a:pt x="1420188" y="859575"/>
                  </a:lnTo>
                  <a:lnTo>
                    <a:pt x="1350866" y="858185"/>
                  </a:lnTo>
                  <a:lnTo>
                    <a:pt x="1282450" y="855893"/>
                  </a:lnTo>
                  <a:lnTo>
                    <a:pt x="1215013" y="852720"/>
                  </a:lnTo>
                  <a:lnTo>
                    <a:pt x="1148625" y="848686"/>
                  </a:lnTo>
                  <a:lnTo>
                    <a:pt x="1083358" y="843813"/>
                  </a:lnTo>
                  <a:lnTo>
                    <a:pt x="1019283" y="838120"/>
                  </a:lnTo>
                  <a:lnTo>
                    <a:pt x="956473" y="831629"/>
                  </a:lnTo>
                  <a:lnTo>
                    <a:pt x="894999" y="824361"/>
                  </a:lnTo>
                  <a:lnTo>
                    <a:pt x="834932" y="816335"/>
                  </a:lnTo>
                  <a:lnTo>
                    <a:pt x="776344" y="807572"/>
                  </a:lnTo>
                  <a:lnTo>
                    <a:pt x="719307" y="798094"/>
                  </a:lnTo>
                  <a:lnTo>
                    <a:pt x="663891" y="787921"/>
                  </a:lnTo>
                  <a:lnTo>
                    <a:pt x="610169" y="777073"/>
                  </a:lnTo>
                  <a:lnTo>
                    <a:pt x="558213" y="765571"/>
                  </a:lnTo>
                  <a:lnTo>
                    <a:pt x="508093" y="753436"/>
                  </a:lnTo>
                  <a:lnTo>
                    <a:pt x="459882" y="740688"/>
                  </a:lnTo>
                  <a:lnTo>
                    <a:pt x="413651" y="727349"/>
                  </a:lnTo>
                  <a:lnTo>
                    <a:pt x="369471" y="713438"/>
                  </a:lnTo>
                  <a:lnTo>
                    <a:pt x="327414" y="698976"/>
                  </a:lnTo>
                  <a:lnTo>
                    <a:pt x="287552" y="683985"/>
                  </a:lnTo>
                  <a:lnTo>
                    <a:pt x="249956" y="668484"/>
                  </a:lnTo>
                  <a:lnTo>
                    <a:pt x="214698" y="652495"/>
                  </a:lnTo>
                  <a:lnTo>
                    <a:pt x="151481" y="619132"/>
                  </a:lnTo>
                  <a:lnTo>
                    <a:pt x="98475" y="584063"/>
                  </a:lnTo>
                  <a:lnTo>
                    <a:pt x="56251" y="547452"/>
                  </a:lnTo>
                  <a:lnTo>
                    <a:pt x="25382" y="509465"/>
                  </a:lnTo>
                  <a:lnTo>
                    <a:pt x="6440" y="470266"/>
                  </a:lnTo>
                  <a:lnTo>
                    <a:pt x="0" y="430022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77133" y="352425"/>
            <a:ext cx="8693785" cy="980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40" b="0">
                <a:latin typeface="Trebuchet MS"/>
                <a:cs typeface="Trebuchet MS"/>
              </a:rPr>
              <a:t>Based</a:t>
            </a:r>
            <a:r>
              <a:rPr dirty="0" sz="2400" spc="-240" b="0">
                <a:latin typeface="Trebuchet MS"/>
                <a:cs typeface="Trebuchet MS"/>
              </a:rPr>
              <a:t> </a:t>
            </a:r>
            <a:r>
              <a:rPr dirty="0" sz="2400" spc="-85" b="0">
                <a:latin typeface="Trebuchet MS"/>
                <a:cs typeface="Trebuchet MS"/>
              </a:rPr>
              <a:t>on</a:t>
            </a:r>
            <a:r>
              <a:rPr dirty="0" sz="2400" spc="-250" b="0">
                <a:latin typeface="Trebuchet MS"/>
                <a:cs typeface="Trebuchet MS"/>
              </a:rPr>
              <a:t> </a:t>
            </a:r>
            <a:r>
              <a:rPr dirty="0" sz="2400" spc="-95" b="0">
                <a:latin typeface="Trebuchet MS"/>
                <a:cs typeface="Trebuchet MS"/>
              </a:rPr>
              <a:t>a</a:t>
            </a:r>
            <a:r>
              <a:rPr dirty="0" sz="2400" spc="-245" b="0">
                <a:latin typeface="Trebuchet MS"/>
                <a:cs typeface="Trebuchet MS"/>
              </a:rPr>
              <a:t> </a:t>
            </a:r>
            <a:r>
              <a:rPr dirty="0" sz="2400" spc="-50"/>
              <a:t>5.1%</a:t>
            </a:r>
            <a:r>
              <a:rPr dirty="0" sz="2400" spc="-245"/>
              <a:t> </a:t>
            </a:r>
            <a:r>
              <a:rPr dirty="0" sz="2400" spc="-140"/>
              <a:t>prevalence</a:t>
            </a:r>
            <a:r>
              <a:rPr dirty="0" sz="2400" spc="-140" b="0">
                <a:latin typeface="Trebuchet MS"/>
                <a:cs typeface="Trebuchet MS"/>
              </a:rPr>
              <a:t>,</a:t>
            </a:r>
            <a:r>
              <a:rPr dirty="0" sz="2400" spc="-235" b="0">
                <a:latin typeface="Trebuchet MS"/>
                <a:cs typeface="Trebuchet MS"/>
              </a:rPr>
              <a:t> </a:t>
            </a:r>
            <a:r>
              <a:rPr dirty="0" sz="2400" spc="-114"/>
              <a:t>universal</a:t>
            </a:r>
            <a:r>
              <a:rPr dirty="0" sz="2400" spc="-260"/>
              <a:t> </a:t>
            </a:r>
            <a:r>
              <a:rPr dirty="0" sz="2400" spc="-50"/>
              <a:t>HBV</a:t>
            </a:r>
            <a:r>
              <a:rPr dirty="0" sz="2400" spc="-250"/>
              <a:t> </a:t>
            </a:r>
            <a:r>
              <a:rPr dirty="0" sz="2400" spc="-105"/>
              <a:t>screening</a:t>
            </a:r>
            <a:r>
              <a:rPr dirty="0" sz="2400" spc="-240"/>
              <a:t> </a:t>
            </a:r>
            <a:r>
              <a:rPr dirty="0" sz="2400" spc="-150" b="0">
                <a:latin typeface="Trebuchet MS"/>
                <a:cs typeface="Trebuchet MS"/>
              </a:rPr>
              <a:t>in</a:t>
            </a:r>
            <a:r>
              <a:rPr dirty="0" sz="2400" spc="-250" b="0">
                <a:latin typeface="Trebuchet MS"/>
                <a:cs typeface="Trebuchet MS"/>
              </a:rPr>
              <a:t> </a:t>
            </a:r>
            <a:r>
              <a:rPr dirty="0" sz="2400" spc="-114" b="0">
                <a:latin typeface="Trebuchet MS"/>
                <a:cs typeface="Trebuchet MS"/>
              </a:rPr>
              <a:t>people</a:t>
            </a:r>
            <a:r>
              <a:rPr dirty="0" sz="2400" spc="-240" b="0">
                <a:latin typeface="Trebuchet MS"/>
                <a:cs typeface="Trebuchet MS"/>
              </a:rPr>
              <a:t> </a:t>
            </a:r>
            <a:r>
              <a:rPr dirty="0" sz="2400" spc="-20" b="0">
                <a:latin typeface="Trebuchet MS"/>
                <a:cs typeface="Trebuchet MS"/>
              </a:rPr>
              <a:t>aged </a:t>
            </a:r>
            <a:r>
              <a:rPr dirty="0" sz="2400" spc="-60" b="0">
                <a:latin typeface="Trebuchet MS"/>
                <a:cs typeface="Trebuchet MS"/>
              </a:rPr>
              <a:t>18-</a:t>
            </a:r>
            <a:r>
              <a:rPr dirty="0" sz="2400" spc="-20" b="0">
                <a:latin typeface="Trebuchet MS"/>
                <a:cs typeface="Trebuchet MS"/>
              </a:rPr>
              <a:t>70</a:t>
            </a:r>
            <a:r>
              <a:rPr dirty="0" sz="2400" spc="-290" b="0">
                <a:latin typeface="Trebuchet MS"/>
                <a:cs typeface="Trebuchet MS"/>
              </a:rPr>
              <a:t> </a:t>
            </a:r>
            <a:r>
              <a:rPr dirty="0" sz="2400" spc="-105" b="0">
                <a:latin typeface="Trebuchet MS"/>
                <a:cs typeface="Trebuchet MS"/>
              </a:rPr>
              <a:t>years</a:t>
            </a:r>
            <a:r>
              <a:rPr dirty="0" sz="2400" spc="-229" b="0">
                <a:latin typeface="Trebuchet MS"/>
                <a:cs typeface="Trebuchet MS"/>
              </a:rPr>
              <a:t> </a:t>
            </a:r>
            <a:r>
              <a:rPr dirty="0" sz="2400" spc="-145" b="0">
                <a:latin typeface="Trebuchet MS"/>
                <a:cs typeface="Trebuchet MS"/>
              </a:rPr>
              <a:t>during</a:t>
            </a:r>
            <a:r>
              <a:rPr dirty="0" sz="2400" spc="-245" b="0">
                <a:latin typeface="Trebuchet MS"/>
                <a:cs typeface="Trebuchet MS"/>
              </a:rPr>
              <a:t> </a:t>
            </a:r>
            <a:r>
              <a:rPr dirty="0" sz="2400" spc="-165" b="0">
                <a:latin typeface="Trebuchet MS"/>
                <a:cs typeface="Trebuchet MS"/>
              </a:rPr>
              <a:t>the</a:t>
            </a:r>
            <a:r>
              <a:rPr dirty="0" sz="2400" spc="-240" b="0">
                <a:latin typeface="Trebuchet MS"/>
                <a:cs typeface="Trebuchet MS"/>
              </a:rPr>
              <a:t> </a:t>
            </a:r>
            <a:r>
              <a:rPr dirty="0" sz="2400" spc="-170" b="0">
                <a:latin typeface="Trebuchet MS"/>
                <a:cs typeface="Trebuchet MS"/>
              </a:rPr>
              <a:t>next</a:t>
            </a:r>
            <a:r>
              <a:rPr dirty="0" sz="2400" spc="-229" b="0">
                <a:latin typeface="Trebuchet MS"/>
                <a:cs typeface="Trebuchet MS"/>
              </a:rPr>
              <a:t> </a:t>
            </a:r>
            <a:r>
              <a:rPr dirty="0" sz="2400" spc="-20" b="0">
                <a:latin typeface="Trebuchet MS"/>
                <a:cs typeface="Trebuchet MS"/>
              </a:rPr>
              <a:t>10</a:t>
            </a:r>
            <a:r>
              <a:rPr dirty="0" sz="2400" spc="-260" b="0">
                <a:latin typeface="Trebuchet MS"/>
                <a:cs typeface="Trebuchet MS"/>
              </a:rPr>
              <a:t> </a:t>
            </a:r>
            <a:r>
              <a:rPr dirty="0" sz="2400" spc="-145" b="0">
                <a:latin typeface="Trebuchet MS"/>
                <a:cs typeface="Trebuchet MS"/>
              </a:rPr>
              <a:t>years,</a:t>
            </a:r>
            <a:r>
              <a:rPr dirty="0" sz="2400" spc="-245" b="0">
                <a:latin typeface="Trebuchet MS"/>
                <a:cs typeface="Trebuchet MS"/>
              </a:rPr>
              <a:t> </a:t>
            </a:r>
            <a:r>
              <a:rPr dirty="0" sz="2400" spc="-30" b="0">
                <a:latin typeface="Trebuchet MS"/>
                <a:cs typeface="Trebuchet MS"/>
              </a:rPr>
              <a:t>is</a:t>
            </a:r>
            <a:r>
              <a:rPr dirty="0" sz="2400" spc="-215" b="0">
                <a:latin typeface="Trebuchet MS"/>
                <a:cs typeface="Trebuchet MS"/>
              </a:rPr>
              <a:t> </a:t>
            </a:r>
            <a:r>
              <a:rPr dirty="0" sz="2400" spc="-40"/>
              <a:t>cost-</a:t>
            </a:r>
            <a:r>
              <a:rPr dirty="0" sz="2400" spc="-10"/>
              <a:t>effective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dirty="0" sz="1400" spc="-75" b="0">
                <a:latin typeface="Trebuchet MS"/>
                <a:cs typeface="Trebuchet MS"/>
              </a:rPr>
              <a:t>(Markov</a:t>
            </a:r>
            <a:r>
              <a:rPr dirty="0" sz="1400" spc="-130" b="0">
                <a:latin typeface="Trebuchet MS"/>
                <a:cs typeface="Trebuchet MS"/>
              </a:rPr>
              <a:t> </a:t>
            </a:r>
            <a:r>
              <a:rPr dirty="0" sz="1400" spc="-80" b="0">
                <a:latin typeface="Trebuchet MS"/>
                <a:cs typeface="Trebuchet MS"/>
              </a:rPr>
              <a:t>model,</a:t>
            </a:r>
            <a:r>
              <a:rPr dirty="0" sz="1400" spc="-155" b="0">
                <a:latin typeface="Trebuchet MS"/>
                <a:cs typeface="Trebuchet MS"/>
              </a:rPr>
              <a:t> </a:t>
            </a:r>
            <a:r>
              <a:rPr dirty="0" sz="1400" spc="-65" b="0">
                <a:latin typeface="Trebuchet MS"/>
                <a:cs typeface="Trebuchet MS"/>
              </a:rPr>
              <a:t>compared</a:t>
            </a:r>
            <a:r>
              <a:rPr dirty="0" sz="1400" spc="-150" b="0">
                <a:latin typeface="Trebuchet MS"/>
                <a:cs typeface="Trebuchet MS"/>
              </a:rPr>
              <a:t> </a:t>
            </a:r>
            <a:r>
              <a:rPr dirty="0" sz="1400" spc="-95" b="0">
                <a:latin typeface="Trebuchet MS"/>
                <a:cs typeface="Trebuchet MS"/>
              </a:rPr>
              <a:t>to</a:t>
            </a:r>
            <a:r>
              <a:rPr dirty="0" sz="1400" spc="-135" b="0">
                <a:latin typeface="Trebuchet MS"/>
                <a:cs typeface="Trebuchet MS"/>
              </a:rPr>
              <a:t> </a:t>
            </a:r>
            <a:r>
              <a:rPr dirty="0" sz="1400" spc="-45" b="0">
                <a:latin typeface="Trebuchet MS"/>
                <a:cs typeface="Trebuchet MS"/>
              </a:rPr>
              <a:t>status</a:t>
            </a:r>
            <a:r>
              <a:rPr dirty="0" sz="1400" spc="-125" b="0">
                <a:latin typeface="Trebuchet MS"/>
                <a:cs typeface="Trebuchet MS"/>
              </a:rPr>
              <a:t> </a:t>
            </a:r>
            <a:r>
              <a:rPr dirty="0" sz="1400" spc="-95" b="0">
                <a:latin typeface="Trebuchet MS"/>
                <a:cs typeface="Trebuchet MS"/>
              </a:rPr>
              <a:t>quo,</a:t>
            </a:r>
            <a:r>
              <a:rPr dirty="0" sz="1400" spc="-135" b="0">
                <a:latin typeface="Trebuchet MS"/>
                <a:cs typeface="Trebuchet MS"/>
              </a:rPr>
              <a:t> </a:t>
            </a:r>
            <a:r>
              <a:rPr dirty="0" sz="1400" spc="-30" b="0">
                <a:latin typeface="Trebuchet MS"/>
                <a:cs typeface="Trebuchet MS"/>
              </a:rPr>
              <a:t>WTP</a:t>
            </a:r>
            <a:r>
              <a:rPr dirty="0" sz="1400" spc="-140" b="0">
                <a:latin typeface="Trebuchet MS"/>
                <a:cs typeface="Trebuchet MS"/>
              </a:rPr>
              <a:t> </a:t>
            </a:r>
            <a:r>
              <a:rPr dirty="0" sz="1400" spc="-10" b="0">
                <a:latin typeface="Trebuchet MS"/>
                <a:cs typeface="Trebuchet MS"/>
              </a:rPr>
              <a:t>3xGDP</a:t>
            </a:r>
            <a:r>
              <a:rPr dirty="0" sz="1400" spc="-160" b="0">
                <a:latin typeface="Trebuchet MS"/>
                <a:cs typeface="Trebuchet MS"/>
              </a:rPr>
              <a:t> </a:t>
            </a:r>
            <a:r>
              <a:rPr dirty="0" sz="1400" spc="-90" b="0">
                <a:latin typeface="Trebuchet MS"/>
                <a:cs typeface="Trebuchet MS"/>
              </a:rPr>
              <a:t>per</a:t>
            </a:r>
            <a:r>
              <a:rPr dirty="0" sz="1400" spc="-140" b="0">
                <a:latin typeface="Trebuchet MS"/>
                <a:cs typeface="Trebuchet MS"/>
              </a:rPr>
              <a:t> </a:t>
            </a:r>
            <a:r>
              <a:rPr dirty="0" sz="1400" spc="-75" b="0">
                <a:latin typeface="Trebuchet MS"/>
                <a:cs typeface="Trebuchet MS"/>
              </a:rPr>
              <a:t>capita</a:t>
            </a:r>
            <a:r>
              <a:rPr dirty="0" sz="1400" spc="-135" b="0">
                <a:latin typeface="Trebuchet MS"/>
                <a:cs typeface="Trebuchet MS"/>
              </a:rPr>
              <a:t> </a:t>
            </a:r>
            <a:r>
              <a:rPr dirty="0" sz="1400" spc="-10" b="0">
                <a:latin typeface="Trebuchet MS"/>
                <a:cs typeface="Trebuchet MS"/>
              </a:rPr>
              <a:t>=</a:t>
            </a:r>
            <a:r>
              <a:rPr dirty="0" sz="1400" spc="-125" b="0">
                <a:latin typeface="Trebuchet MS"/>
                <a:cs typeface="Trebuchet MS"/>
              </a:rPr>
              <a:t> </a:t>
            </a:r>
            <a:r>
              <a:rPr dirty="0" sz="1400" spc="-10" b="0">
                <a:latin typeface="Trebuchet MS"/>
                <a:cs typeface="Trebuchet MS"/>
              </a:rPr>
              <a:t>30</a:t>
            </a:r>
            <a:r>
              <a:rPr dirty="0" sz="1400" spc="-110" b="0">
                <a:latin typeface="Trebuchet MS"/>
                <a:cs typeface="Trebuchet MS"/>
              </a:rPr>
              <a:t> </a:t>
            </a:r>
            <a:r>
              <a:rPr dirty="0" sz="1400" spc="-10" b="0">
                <a:latin typeface="Trebuchet MS"/>
                <a:cs typeface="Trebuchet MS"/>
              </a:rPr>
              <a:t>828</a:t>
            </a:r>
            <a:r>
              <a:rPr dirty="0" sz="1400" spc="-110" b="0">
                <a:latin typeface="Trebuchet MS"/>
                <a:cs typeface="Trebuchet MS"/>
              </a:rPr>
              <a:t> </a:t>
            </a:r>
            <a:r>
              <a:rPr dirty="0" sz="1400" spc="-20" b="0">
                <a:latin typeface="Trebuchet MS"/>
                <a:cs typeface="Trebuchet MS"/>
              </a:rPr>
              <a:t>USD)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323" y="324484"/>
            <a:ext cx="1619250" cy="10816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42503" y="6415227"/>
            <a:ext cx="37725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A6A6A6"/>
                </a:solidFill>
                <a:latin typeface="Trebuchet MS"/>
                <a:cs typeface="Trebuchet MS"/>
              </a:rPr>
              <a:t>Xiao</a:t>
            </a:r>
            <a:r>
              <a:rPr dirty="0" sz="16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175" b="1">
                <a:solidFill>
                  <a:srgbClr val="A6A6A6"/>
                </a:solidFill>
                <a:latin typeface="Trebuchet MS"/>
                <a:cs typeface="Trebuchet MS"/>
              </a:rPr>
              <a:t>Y,</a:t>
            </a:r>
            <a:r>
              <a:rPr dirty="0" sz="1600" spc="-12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65" b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6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40" b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600" spc="-8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A6A6A6"/>
                </a:solidFill>
                <a:latin typeface="Trebuchet MS"/>
                <a:cs typeface="Trebuchet MS"/>
              </a:rPr>
              <a:t>Med</a:t>
            </a:r>
            <a:r>
              <a:rPr dirty="0" sz="1600" spc="-11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275" b="1">
                <a:solidFill>
                  <a:srgbClr val="A6A6A6"/>
                </a:solidFill>
                <a:latin typeface="Trebuchet MS"/>
                <a:cs typeface="Trebuchet MS"/>
              </a:rPr>
              <a:t>J</a:t>
            </a:r>
            <a:r>
              <a:rPr dirty="0" sz="1600" spc="-11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A6A6A6"/>
                </a:solidFill>
                <a:latin typeface="Trebuchet MS"/>
                <a:cs typeface="Trebuchet MS"/>
              </a:rPr>
              <a:t>Aust</a:t>
            </a:r>
            <a:r>
              <a:rPr dirty="0" sz="1600" spc="-11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114" b="1">
                <a:solidFill>
                  <a:srgbClr val="A6A6A6"/>
                </a:solidFill>
                <a:latin typeface="Trebuchet MS"/>
                <a:cs typeface="Trebuchet MS"/>
              </a:rPr>
              <a:t>2023;218:168-</a:t>
            </a:r>
            <a:r>
              <a:rPr dirty="0" sz="1600" spc="-25" b="1">
                <a:solidFill>
                  <a:srgbClr val="A6A6A6"/>
                </a:solidFill>
                <a:latin typeface="Trebuchet MS"/>
                <a:cs typeface="Trebuchet MS"/>
              </a:rPr>
              <a:t>173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8414" y="437134"/>
            <a:ext cx="8499475" cy="10083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5"/>
              <a:t>Universal</a:t>
            </a:r>
            <a:r>
              <a:rPr dirty="0" sz="2400" spc="-229"/>
              <a:t> </a:t>
            </a:r>
            <a:r>
              <a:rPr dirty="0" sz="2400" spc="-105"/>
              <a:t>screening</a:t>
            </a:r>
            <a:r>
              <a:rPr dirty="0" sz="2400" spc="-225"/>
              <a:t> </a:t>
            </a:r>
            <a:r>
              <a:rPr dirty="0" sz="2400" spc="-180" b="0">
                <a:latin typeface="Trebuchet MS"/>
                <a:cs typeface="Trebuchet MS"/>
              </a:rPr>
              <a:t>for</a:t>
            </a:r>
            <a:r>
              <a:rPr dirty="0" sz="2400" spc="-220" b="0">
                <a:latin typeface="Trebuchet MS"/>
                <a:cs typeface="Trebuchet MS"/>
              </a:rPr>
              <a:t> </a:t>
            </a:r>
            <a:r>
              <a:rPr dirty="0" sz="2400" spc="-35" b="0">
                <a:latin typeface="Trebuchet MS"/>
                <a:cs typeface="Trebuchet MS"/>
              </a:rPr>
              <a:t>HBV</a:t>
            </a:r>
            <a:r>
              <a:rPr dirty="0" sz="2400" spc="-220" b="0">
                <a:latin typeface="Trebuchet MS"/>
                <a:cs typeface="Trebuchet MS"/>
              </a:rPr>
              <a:t> </a:t>
            </a:r>
            <a:r>
              <a:rPr dirty="0" sz="2400" spc="-30" b="0">
                <a:latin typeface="Trebuchet MS"/>
                <a:cs typeface="Trebuchet MS"/>
              </a:rPr>
              <a:t>is</a:t>
            </a:r>
            <a:r>
              <a:rPr dirty="0" sz="2400" spc="-225" b="0">
                <a:latin typeface="Trebuchet MS"/>
                <a:cs typeface="Trebuchet MS"/>
              </a:rPr>
              <a:t> </a:t>
            </a:r>
            <a:r>
              <a:rPr dirty="0" sz="2400" spc="-40"/>
              <a:t>cost-</a:t>
            </a:r>
            <a:r>
              <a:rPr dirty="0" sz="2400" spc="-155"/>
              <a:t>effective</a:t>
            </a:r>
            <a:r>
              <a:rPr dirty="0" sz="2400" spc="-155" b="0">
                <a:latin typeface="Trebuchet MS"/>
                <a:cs typeface="Trebuchet MS"/>
              </a:rPr>
              <a:t>,</a:t>
            </a:r>
            <a:r>
              <a:rPr dirty="0" sz="2400" spc="-229" b="0">
                <a:latin typeface="Trebuchet MS"/>
                <a:cs typeface="Trebuchet MS"/>
              </a:rPr>
              <a:t> </a:t>
            </a:r>
            <a:r>
              <a:rPr dirty="0" sz="2400" spc="-140" b="0">
                <a:latin typeface="Trebuchet MS"/>
                <a:cs typeface="Trebuchet MS"/>
              </a:rPr>
              <a:t>provided</a:t>
            </a:r>
            <a:r>
              <a:rPr dirty="0" sz="2400" spc="-220" b="0">
                <a:latin typeface="Trebuchet MS"/>
                <a:cs typeface="Trebuchet MS"/>
              </a:rPr>
              <a:t> </a:t>
            </a:r>
            <a:r>
              <a:rPr dirty="0" sz="2400" spc="-180" b="0">
                <a:latin typeface="Trebuchet MS"/>
                <a:cs typeface="Trebuchet MS"/>
              </a:rPr>
              <a:t>that</a:t>
            </a:r>
            <a:r>
              <a:rPr dirty="0" sz="2400" spc="-220" b="0">
                <a:latin typeface="Trebuchet MS"/>
                <a:cs typeface="Trebuchet MS"/>
              </a:rPr>
              <a:t> </a:t>
            </a:r>
            <a:r>
              <a:rPr dirty="0" sz="2400" spc="-165" b="0">
                <a:latin typeface="Trebuchet MS"/>
                <a:cs typeface="Trebuchet MS"/>
              </a:rPr>
              <a:t>the</a:t>
            </a:r>
            <a:r>
              <a:rPr dirty="0" sz="2400" spc="-225" b="0">
                <a:latin typeface="Trebuchet MS"/>
                <a:cs typeface="Trebuchet MS"/>
              </a:rPr>
              <a:t> </a:t>
            </a:r>
            <a:r>
              <a:rPr dirty="0" sz="2400" spc="-20" b="0">
                <a:latin typeface="Trebuchet MS"/>
                <a:cs typeface="Trebuchet MS"/>
              </a:rPr>
              <a:t>cost </a:t>
            </a:r>
            <a:r>
              <a:rPr dirty="0" sz="2400" spc="-150" b="0">
                <a:latin typeface="Trebuchet MS"/>
                <a:cs typeface="Trebuchet MS"/>
              </a:rPr>
              <a:t>of</a:t>
            </a:r>
            <a:r>
              <a:rPr dirty="0" sz="2400" spc="-250" b="0">
                <a:latin typeface="Trebuchet MS"/>
                <a:cs typeface="Trebuchet MS"/>
              </a:rPr>
              <a:t> </a:t>
            </a:r>
            <a:r>
              <a:rPr dirty="0" sz="2400" spc="-135" b="0">
                <a:latin typeface="Trebuchet MS"/>
                <a:cs typeface="Trebuchet MS"/>
              </a:rPr>
              <a:t>testing</a:t>
            </a:r>
            <a:r>
              <a:rPr dirty="0" sz="2400" spc="-270" b="0">
                <a:latin typeface="Trebuchet MS"/>
                <a:cs typeface="Trebuchet MS"/>
              </a:rPr>
              <a:t> </a:t>
            </a:r>
            <a:r>
              <a:rPr dirty="0" sz="2400" spc="-30" b="0">
                <a:latin typeface="Trebuchet MS"/>
                <a:cs typeface="Trebuchet MS"/>
              </a:rPr>
              <a:t>is</a:t>
            </a:r>
            <a:r>
              <a:rPr dirty="0" sz="2400" spc="-229" b="0">
                <a:latin typeface="Trebuchet MS"/>
                <a:cs typeface="Trebuchet MS"/>
              </a:rPr>
              <a:t> </a:t>
            </a:r>
            <a:r>
              <a:rPr dirty="0" sz="2400" spc="-105" b="0">
                <a:latin typeface="Trebuchet MS"/>
                <a:cs typeface="Trebuchet MS"/>
              </a:rPr>
              <a:t>low</a:t>
            </a:r>
            <a:r>
              <a:rPr dirty="0" sz="2400" spc="-260" b="0">
                <a:latin typeface="Trebuchet MS"/>
                <a:cs typeface="Trebuchet MS"/>
              </a:rPr>
              <a:t> </a:t>
            </a:r>
            <a:r>
              <a:rPr dirty="0" sz="2400" spc="-110" b="0">
                <a:latin typeface="Trebuchet MS"/>
                <a:cs typeface="Trebuchet MS"/>
              </a:rPr>
              <a:t>and</a:t>
            </a:r>
            <a:r>
              <a:rPr dirty="0" sz="2400" spc="-225" b="0">
                <a:latin typeface="Trebuchet MS"/>
                <a:cs typeface="Trebuchet MS"/>
              </a:rPr>
              <a:t> </a:t>
            </a:r>
            <a:r>
              <a:rPr dirty="0" sz="2400" spc="-180" b="0">
                <a:latin typeface="Trebuchet MS"/>
                <a:cs typeface="Trebuchet MS"/>
              </a:rPr>
              <a:t>that</a:t>
            </a:r>
            <a:r>
              <a:rPr dirty="0" sz="2400" spc="-229" b="0">
                <a:latin typeface="Trebuchet MS"/>
                <a:cs typeface="Trebuchet MS"/>
              </a:rPr>
              <a:t> </a:t>
            </a:r>
            <a:r>
              <a:rPr dirty="0" sz="2400" spc="120" b="0">
                <a:latin typeface="Trebuchet MS"/>
                <a:cs typeface="Trebuchet MS"/>
              </a:rPr>
              <a:t>&gt;50%</a:t>
            </a:r>
            <a:r>
              <a:rPr dirty="0" sz="2400" spc="-280" b="0">
                <a:latin typeface="Trebuchet MS"/>
                <a:cs typeface="Trebuchet MS"/>
              </a:rPr>
              <a:t> </a:t>
            </a:r>
            <a:r>
              <a:rPr dirty="0" sz="2400" spc="-150" b="0">
                <a:latin typeface="Trebuchet MS"/>
                <a:cs typeface="Trebuchet MS"/>
              </a:rPr>
              <a:t>of</a:t>
            </a:r>
            <a:r>
              <a:rPr dirty="0" sz="2400" spc="-250" b="0">
                <a:latin typeface="Trebuchet MS"/>
                <a:cs typeface="Trebuchet MS"/>
              </a:rPr>
              <a:t> </a:t>
            </a:r>
            <a:r>
              <a:rPr dirty="0" sz="2400" spc="-125" b="0">
                <a:latin typeface="Trebuchet MS"/>
                <a:cs typeface="Trebuchet MS"/>
              </a:rPr>
              <a:t>patients</a:t>
            </a:r>
            <a:r>
              <a:rPr dirty="0" sz="2400" spc="-260" b="0">
                <a:latin typeface="Trebuchet MS"/>
                <a:cs typeface="Trebuchet MS"/>
              </a:rPr>
              <a:t> </a:t>
            </a:r>
            <a:r>
              <a:rPr dirty="0" sz="2400" spc="-160" b="0">
                <a:latin typeface="Trebuchet MS"/>
                <a:cs typeface="Trebuchet MS"/>
              </a:rPr>
              <a:t>are</a:t>
            </a:r>
            <a:r>
              <a:rPr dirty="0" sz="2400" spc="-215" b="0">
                <a:latin typeface="Trebuchet MS"/>
                <a:cs typeface="Trebuchet MS"/>
              </a:rPr>
              <a:t> </a:t>
            </a:r>
            <a:r>
              <a:rPr dirty="0" sz="2400" spc="-150" b="0">
                <a:latin typeface="Trebuchet MS"/>
                <a:cs typeface="Trebuchet MS"/>
              </a:rPr>
              <a:t>properly</a:t>
            </a:r>
            <a:r>
              <a:rPr dirty="0" sz="2400" spc="-235" b="0">
                <a:latin typeface="Trebuchet MS"/>
                <a:cs typeface="Trebuchet MS"/>
              </a:rPr>
              <a:t> </a:t>
            </a:r>
            <a:r>
              <a:rPr dirty="0" sz="2400" spc="-10" b="0">
                <a:latin typeface="Trebuchet MS"/>
                <a:cs typeface="Trebuchet MS"/>
              </a:rPr>
              <a:t>managed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1600" spc="-85" b="0">
                <a:latin typeface="Trebuchet MS"/>
                <a:cs typeface="Trebuchet MS"/>
              </a:rPr>
              <a:t>(Markov</a:t>
            </a:r>
            <a:r>
              <a:rPr dirty="0" sz="1600" spc="-100" b="0">
                <a:latin typeface="Trebuchet MS"/>
                <a:cs typeface="Trebuchet MS"/>
              </a:rPr>
              <a:t> model,</a:t>
            </a:r>
            <a:r>
              <a:rPr dirty="0" sz="1600" spc="-114" b="0">
                <a:latin typeface="Trebuchet MS"/>
                <a:cs typeface="Trebuchet MS"/>
              </a:rPr>
              <a:t> </a:t>
            </a:r>
            <a:r>
              <a:rPr dirty="0" sz="1600" spc="-80" b="0">
                <a:latin typeface="Trebuchet MS"/>
                <a:cs typeface="Trebuchet MS"/>
              </a:rPr>
              <a:t>compared</a:t>
            </a:r>
            <a:r>
              <a:rPr dirty="0" sz="1600" spc="-114" b="0">
                <a:latin typeface="Trebuchet MS"/>
                <a:cs typeface="Trebuchet MS"/>
              </a:rPr>
              <a:t> </a:t>
            </a:r>
            <a:r>
              <a:rPr dirty="0" sz="1600" spc="-120" b="0">
                <a:latin typeface="Trebuchet MS"/>
                <a:cs typeface="Trebuchet MS"/>
              </a:rPr>
              <a:t>to</a:t>
            </a:r>
            <a:r>
              <a:rPr dirty="0" sz="1600" spc="-100" b="0">
                <a:latin typeface="Trebuchet MS"/>
                <a:cs typeface="Trebuchet MS"/>
              </a:rPr>
              <a:t> </a:t>
            </a:r>
            <a:r>
              <a:rPr dirty="0" sz="1600" spc="-110" b="0">
                <a:latin typeface="Trebuchet MS"/>
                <a:cs typeface="Trebuchet MS"/>
              </a:rPr>
              <a:t>current</a:t>
            </a:r>
            <a:r>
              <a:rPr dirty="0" sz="1600" spc="-90" b="0">
                <a:latin typeface="Trebuchet MS"/>
                <a:cs typeface="Trebuchet MS"/>
              </a:rPr>
              <a:t> </a:t>
            </a:r>
            <a:r>
              <a:rPr dirty="0" sz="1600" spc="-10" b="0">
                <a:latin typeface="Trebuchet MS"/>
                <a:cs typeface="Trebuchet MS"/>
              </a:rPr>
              <a:t>practice)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07275" y="417931"/>
            <a:ext cx="9975850" cy="5763260"/>
            <a:chOff x="707275" y="417931"/>
            <a:chExt cx="9975850" cy="576326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3733" y="1436408"/>
              <a:ext cx="9009380" cy="474446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275" y="417931"/>
              <a:ext cx="2154428" cy="10772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7239" y="505205"/>
            <a:ext cx="9835515" cy="835660"/>
          </a:xfrm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703070" marR="5080" indent="-1691005">
              <a:lnSpc>
                <a:spcPts val="3020"/>
              </a:lnSpc>
              <a:spcBef>
                <a:spcPts val="480"/>
              </a:spcBef>
            </a:pPr>
            <a:r>
              <a:rPr dirty="0" sz="2800" spc="-105"/>
              <a:t>In</a:t>
            </a:r>
            <a:r>
              <a:rPr dirty="0" sz="2800" spc="-270"/>
              <a:t> </a:t>
            </a:r>
            <a:r>
              <a:rPr dirty="0" sz="2800" spc="-185"/>
              <a:t>the</a:t>
            </a:r>
            <a:r>
              <a:rPr dirty="0" sz="2800" spc="-265"/>
              <a:t> </a:t>
            </a:r>
            <a:r>
              <a:rPr dirty="0" sz="2800" spc="-65"/>
              <a:t>US,</a:t>
            </a:r>
            <a:r>
              <a:rPr dirty="0" sz="2800" spc="-260"/>
              <a:t> </a:t>
            </a:r>
            <a:r>
              <a:rPr dirty="0" sz="2800" spc="-135"/>
              <a:t>universal</a:t>
            </a:r>
            <a:r>
              <a:rPr dirty="0" sz="2800" spc="-265"/>
              <a:t> </a:t>
            </a:r>
            <a:r>
              <a:rPr dirty="0" sz="2800" spc="-135"/>
              <a:t>screening</a:t>
            </a:r>
            <a:r>
              <a:rPr dirty="0" sz="2800" spc="-260"/>
              <a:t> </a:t>
            </a:r>
            <a:r>
              <a:rPr dirty="0" sz="2800" spc="-190"/>
              <a:t>for</a:t>
            </a:r>
            <a:r>
              <a:rPr dirty="0" sz="2800" spc="-270"/>
              <a:t> </a:t>
            </a:r>
            <a:r>
              <a:rPr dirty="0" sz="2800"/>
              <a:t>HCV</a:t>
            </a:r>
            <a:r>
              <a:rPr dirty="0" sz="2800" spc="-254"/>
              <a:t> </a:t>
            </a:r>
            <a:r>
              <a:rPr dirty="0" sz="2800" spc="-130"/>
              <a:t>followed</a:t>
            </a:r>
            <a:r>
              <a:rPr dirty="0" sz="2800" spc="-245"/>
              <a:t> </a:t>
            </a:r>
            <a:r>
              <a:rPr dirty="0" sz="2800" spc="-170"/>
              <a:t>by</a:t>
            </a:r>
            <a:r>
              <a:rPr dirty="0" sz="2800" spc="-270"/>
              <a:t> </a:t>
            </a:r>
            <a:r>
              <a:rPr dirty="0" sz="2800" spc="-50"/>
              <a:t>DAA</a:t>
            </a:r>
            <a:r>
              <a:rPr dirty="0" sz="2800" spc="-250"/>
              <a:t> </a:t>
            </a:r>
            <a:r>
              <a:rPr dirty="0" sz="2800" spc="-125"/>
              <a:t>treatment </a:t>
            </a:r>
            <a:r>
              <a:rPr dirty="0" sz="2800" spc="-20"/>
              <a:t>is</a:t>
            </a:r>
            <a:r>
              <a:rPr dirty="0" sz="2800" spc="-265"/>
              <a:t> </a:t>
            </a:r>
            <a:r>
              <a:rPr dirty="0" sz="2800" spc="-60"/>
              <a:t>cost-</a:t>
            </a:r>
            <a:r>
              <a:rPr dirty="0" sz="2800" spc="-170"/>
              <a:t>effective</a:t>
            </a:r>
            <a:r>
              <a:rPr dirty="0" sz="2800" spc="-254"/>
              <a:t> </a:t>
            </a:r>
            <a:r>
              <a:rPr dirty="0" sz="2800" spc="-140"/>
              <a:t>(at</a:t>
            </a:r>
            <a:r>
              <a:rPr dirty="0" sz="2800" spc="-260"/>
              <a:t> </a:t>
            </a:r>
            <a:r>
              <a:rPr dirty="0" sz="2800" spc="-80"/>
              <a:t>a</a:t>
            </a:r>
            <a:r>
              <a:rPr dirty="0" sz="2800" spc="-265"/>
              <a:t> </a:t>
            </a:r>
            <a:r>
              <a:rPr dirty="0" sz="2800" spc="-150"/>
              <a:t>prevalence</a:t>
            </a:r>
            <a:r>
              <a:rPr dirty="0" sz="2800" spc="-254"/>
              <a:t> </a:t>
            </a:r>
            <a:r>
              <a:rPr dirty="0" sz="2800" spc="-140"/>
              <a:t>of</a:t>
            </a:r>
            <a:r>
              <a:rPr dirty="0" sz="2800" spc="-260"/>
              <a:t> </a:t>
            </a:r>
            <a:r>
              <a:rPr dirty="0" sz="2800" spc="-10"/>
              <a:t>0.07%)</a:t>
            </a:r>
            <a:endParaRPr sz="2800"/>
          </a:p>
        </p:txBody>
      </p:sp>
      <p:grpSp>
        <p:nvGrpSpPr>
          <p:cNvPr id="3" name="object 3" descr=""/>
          <p:cNvGrpSpPr/>
          <p:nvPr/>
        </p:nvGrpSpPr>
        <p:grpSpPr>
          <a:xfrm>
            <a:off x="437564" y="1579936"/>
            <a:ext cx="11475085" cy="3563620"/>
            <a:chOff x="437564" y="1579936"/>
            <a:chExt cx="11475085" cy="35636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564" y="1579936"/>
              <a:ext cx="11393880" cy="356356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394061" y="3222193"/>
              <a:ext cx="1489710" cy="761365"/>
            </a:xfrm>
            <a:custGeom>
              <a:avLst/>
              <a:gdLst/>
              <a:ahLst/>
              <a:cxnLst/>
              <a:rect l="l" t="t" r="r" b="b"/>
              <a:pathLst>
                <a:path w="1489709" h="761364">
                  <a:moveTo>
                    <a:pt x="0" y="761034"/>
                  </a:moveTo>
                  <a:lnTo>
                    <a:pt x="1489582" y="761034"/>
                  </a:lnTo>
                  <a:lnTo>
                    <a:pt x="1489582" y="0"/>
                  </a:lnTo>
                  <a:lnTo>
                    <a:pt x="0" y="0"/>
                  </a:lnTo>
                  <a:lnTo>
                    <a:pt x="0" y="761034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77113" y="5219191"/>
            <a:ext cx="11623040" cy="153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rebuchet MS"/>
                <a:cs typeface="Trebuchet MS"/>
              </a:rPr>
              <a:t>Cost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of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anti-</a:t>
            </a:r>
            <a:r>
              <a:rPr dirty="0" sz="1400" spc="60">
                <a:latin typeface="Trebuchet MS"/>
                <a:cs typeface="Trebuchet MS"/>
              </a:rPr>
              <a:t>HCV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19.57</a:t>
            </a:r>
            <a:r>
              <a:rPr dirty="0" sz="1400" spc="-4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USD;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60">
                <a:latin typeface="Trebuchet MS"/>
                <a:cs typeface="Trebuchet MS"/>
              </a:rPr>
              <a:t>HCV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RNA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58.76</a:t>
            </a:r>
            <a:r>
              <a:rPr dirty="0" sz="1400" spc="-5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USD;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SOF/VEL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3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mos.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=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24,270</a:t>
            </a:r>
            <a:r>
              <a:rPr dirty="0" sz="1400" spc="-4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USD;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GLE/PIB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3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mos.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=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29,490</a:t>
            </a:r>
            <a:r>
              <a:rPr dirty="0" sz="1400" spc="-40">
                <a:latin typeface="Trebuchet MS"/>
                <a:cs typeface="Trebuchet MS"/>
              </a:rPr>
              <a:t> </a:t>
            </a:r>
            <a:r>
              <a:rPr dirty="0" sz="1400" spc="55">
                <a:latin typeface="Trebuchet MS"/>
                <a:cs typeface="Trebuchet MS"/>
              </a:rPr>
              <a:t>USD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400">
              <a:latin typeface="Trebuchet MS"/>
              <a:cs typeface="Trebuchet MS"/>
            </a:endParaRPr>
          </a:p>
          <a:p>
            <a:pPr marL="2320290" marR="489584" indent="-2211705">
              <a:lnSpc>
                <a:spcPct val="100000"/>
              </a:lnSpc>
            </a:pPr>
            <a:r>
              <a:rPr dirty="0" sz="2000" spc="-105" b="1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dirty="0" sz="2000" spc="-17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100" b="1">
                <a:solidFill>
                  <a:srgbClr val="FF0000"/>
                </a:solidFill>
                <a:latin typeface="Trebuchet MS"/>
                <a:cs typeface="Trebuchet MS"/>
              </a:rPr>
              <a:t>US</a:t>
            </a:r>
            <a:r>
              <a:rPr dirty="0" sz="2000" spc="-17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160" b="1">
                <a:solidFill>
                  <a:srgbClr val="FF0000"/>
                </a:solidFill>
                <a:latin typeface="Trebuchet MS"/>
                <a:cs typeface="Trebuchet MS"/>
              </a:rPr>
              <a:t>CDC</a:t>
            </a:r>
            <a:r>
              <a:rPr dirty="0" sz="2000" spc="-16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60" b="1">
                <a:solidFill>
                  <a:srgbClr val="FF0000"/>
                </a:solidFill>
                <a:latin typeface="Trebuchet MS"/>
                <a:cs typeface="Trebuchet MS"/>
              </a:rPr>
              <a:t>has</a:t>
            </a:r>
            <a:r>
              <a:rPr dirty="0" sz="2000" spc="-16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Trebuchet MS"/>
                <a:cs typeface="Trebuchet MS"/>
              </a:rPr>
              <a:t>recommended</a:t>
            </a:r>
            <a:r>
              <a:rPr dirty="0" sz="2000" spc="-19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55" b="1">
                <a:solidFill>
                  <a:srgbClr val="FF0000"/>
                </a:solidFill>
                <a:latin typeface="Trebuchet MS"/>
                <a:cs typeface="Trebuchet MS"/>
              </a:rPr>
              <a:t>to</a:t>
            </a:r>
            <a:r>
              <a:rPr dirty="0" sz="2000" spc="-15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Trebuchet MS"/>
                <a:cs typeface="Trebuchet MS"/>
              </a:rPr>
              <a:t>screen</a:t>
            </a:r>
            <a:r>
              <a:rPr dirty="0" sz="2000" spc="-16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70" b="1">
                <a:solidFill>
                  <a:srgbClr val="FF0000"/>
                </a:solidFill>
                <a:latin typeface="Trebuchet MS"/>
                <a:cs typeface="Trebuchet MS"/>
              </a:rPr>
              <a:t>for</a:t>
            </a:r>
            <a:r>
              <a:rPr dirty="0" sz="2000" spc="-16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Trebuchet MS"/>
                <a:cs typeface="Trebuchet MS"/>
              </a:rPr>
              <a:t>hepatitis</a:t>
            </a:r>
            <a:r>
              <a:rPr dirty="0" sz="2000" spc="-16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180" b="1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dirty="0" sz="2000" spc="-16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35" b="1">
                <a:solidFill>
                  <a:srgbClr val="FF0000"/>
                </a:solidFill>
                <a:latin typeface="Trebuchet MS"/>
                <a:cs typeface="Trebuchet MS"/>
              </a:rPr>
              <a:t>at</a:t>
            </a:r>
            <a:r>
              <a:rPr dirty="0" sz="2000" spc="-15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rebuchet MS"/>
                <a:cs typeface="Trebuchet MS"/>
              </a:rPr>
              <a:t>least</a:t>
            </a:r>
            <a:r>
              <a:rPr dirty="0" sz="2000" spc="-17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rebuchet MS"/>
                <a:cs typeface="Trebuchet MS"/>
              </a:rPr>
              <a:t>once</a:t>
            </a:r>
            <a:r>
              <a:rPr dirty="0" sz="2000" spc="-18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35" b="1">
                <a:solidFill>
                  <a:srgbClr val="FF0000"/>
                </a:solidFill>
                <a:latin typeface="Trebuchet MS"/>
                <a:cs typeface="Trebuchet MS"/>
              </a:rPr>
              <a:t>during</a:t>
            </a:r>
            <a:r>
              <a:rPr dirty="0" sz="2000" spc="-17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2000" spc="-17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50" b="1">
                <a:solidFill>
                  <a:srgbClr val="FF0000"/>
                </a:solidFill>
                <a:latin typeface="Trebuchet MS"/>
                <a:cs typeface="Trebuchet MS"/>
              </a:rPr>
              <a:t>lifetime</a:t>
            </a:r>
            <a:r>
              <a:rPr dirty="0" sz="2000" spc="-17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rebuchet MS"/>
                <a:cs typeface="Trebuchet MS"/>
              </a:rPr>
              <a:t>all</a:t>
            </a:r>
            <a:r>
              <a:rPr dirty="0" sz="2000" spc="-17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Trebuchet MS"/>
                <a:cs typeface="Trebuchet MS"/>
              </a:rPr>
              <a:t>adults </a:t>
            </a:r>
            <a:r>
              <a:rPr dirty="0" sz="2000" b="1">
                <a:solidFill>
                  <a:srgbClr val="FF0000"/>
                </a:solidFill>
                <a:latin typeface="Trebuchet MS"/>
                <a:cs typeface="Trebuchet MS"/>
              </a:rPr>
              <a:t>and</a:t>
            </a:r>
            <a:r>
              <a:rPr dirty="0" sz="2000" spc="-17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rebuchet MS"/>
                <a:cs typeface="Trebuchet MS"/>
              </a:rPr>
              <a:t>all</a:t>
            </a:r>
            <a:r>
              <a:rPr dirty="0" sz="2000" spc="-17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Trebuchet MS"/>
                <a:cs typeface="Trebuchet MS"/>
              </a:rPr>
              <a:t>those</a:t>
            </a:r>
            <a:r>
              <a:rPr dirty="0" sz="2000" spc="-16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35" b="1">
                <a:solidFill>
                  <a:srgbClr val="FF0000"/>
                </a:solidFill>
                <a:latin typeface="Trebuchet MS"/>
                <a:cs typeface="Trebuchet MS"/>
              </a:rPr>
              <a:t>who</a:t>
            </a:r>
            <a:r>
              <a:rPr dirty="0" sz="2000" spc="-15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30" b="1">
                <a:solidFill>
                  <a:srgbClr val="FF0000"/>
                </a:solidFill>
                <a:latin typeface="Trebuchet MS"/>
                <a:cs typeface="Trebuchet MS"/>
              </a:rPr>
              <a:t>request</a:t>
            </a:r>
            <a:r>
              <a:rPr dirty="0" sz="2000" spc="-18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80" b="1">
                <a:solidFill>
                  <a:srgbClr val="FF0000"/>
                </a:solidFill>
                <a:latin typeface="Trebuchet MS"/>
                <a:cs typeface="Trebuchet MS"/>
              </a:rPr>
              <a:t>it</a:t>
            </a:r>
            <a:r>
              <a:rPr dirty="0" sz="2000" spc="-15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50" b="1">
                <a:solidFill>
                  <a:srgbClr val="FF0000"/>
                </a:solidFill>
                <a:latin typeface="Trebuchet MS"/>
                <a:cs typeface="Trebuchet MS"/>
              </a:rPr>
              <a:t>(irrespectively</a:t>
            </a:r>
            <a:r>
              <a:rPr dirty="0" sz="2000" spc="-18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35" b="1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dirty="0" sz="2000" spc="-14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Trebuchet MS"/>
                <a:cs typeface="Trebuchet MS"/>
              </a:rPr>
              <a:t>risk</a:t>
            </a:r>
            <a:r>
              <a:rPr dirty="0" sz="2000" spc="-18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Trebuchet MS"/>
                <a:cs typeface="Trebuchet MS"/>
              </a:rPr>
              <a:t>factors)</a:t>
            </a:r>
            <a:endParaRPr sz="2000">
              <a:latin typeface="Trebuchet MS"/>
              <a:cs typeface="Trebuchet MS"/>
            </a:endParaRPr>
          </a:p>
          <a:p>
            <a:pPr marL="6354445">
              <a:lnSpc>
                <a:spcPct val="100000"/>
              </a:lnSpc>
              <a:spcBef>
                <a:spcPts val="1955"/>
              </a:spcBef>
            </a:pP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Eckman</a:t>
            </a:r>
            <a:r>
              <a:rPr dirty="0" sz="1400" spc="-8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MH,</a:t>
            </a:r>
            <a:r>
              <a:rPr dirty="0" sz="1400" spc="-5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70" b="1" i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400" spc="-75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70" b="1" i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400" spc="-85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Clin</a:t>
            </a:r>
            <a:r>
              <a:rPr dirty="0" sz="1400" spc="-7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5" b="1">
                <a:solidFill>
                  <a:srgbClr val="A6A6A6"/>
                </a:solidFill>
                <a:latin typeface="Trebuchet MS"/>
                <a:cs typeface="Trebuchet MS"/>
              </a:rPr>
              <a:t>Gastroenterol</a:t>
            </a:r>
            <a:r>
              <a:rPr dirty="0" sz="1400" spc="-12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Hepatol</a:t>
            </a:r>
            <a:r>
              <a:rPr dirty="0" sz="1400" spc="-7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114" b="1">
                <a:solidFill>
                  <a:srgbClr val="A6A6A6"/>
                </a:solidFill>
                <a:latin typeface="Trebuchet MS"/>
                <a:cs typeface="Trebuchet MS"/>
              </a:rPr>
              <a:t>201G;17:G30-</a:t>
            </a:r>
            <a:r>
              <a:rPr dirty="0" sz="1400" spc="-70" b="1">
                <a:solidFill>
                  <a:srgbClr val="A6A6A6"/>
                </a:solidFill>
                <a:latin typeface="Trebuchet MS"/>
                <a:cs typeface="Trebuchet MS"/>
              </a:rPr>
              <a:t>G3G.eG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8314" y="642949"/>
            <a:ext cx="25977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5"/>
              <a:t>Disclosures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91969"/>
            <a:ext cx="41255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 spc="-60">
                <a:latin typeface="Trebuchet MS"/>
                <a:cs typeface="Trebuchet MS"/>
              </a:rPr>
              <a:t>I</a:t>
            </a:r>
            <a:r>
              <a:rPr dirty="0" sz="2800" spc="-260">
                <a:latin typeface="Trebuchet MS"/>
                <a:cs typeface="Trebuchet MS"/>
              </a:rPr>
              <a:t> </a:t>
            </a:r>
            <a:r>
              <a:rPr dirty="0" sz="2800" spc="-50">
                <a:latin typeface="Trebuchet MS"/>
                <a:cs typeface="Trebuchet MS"/>
              </a:rPr>
              <a:t>have</a:t>
            </a:r>
            <a:r>
              <a:rPr dirty="0" sz="2800" spc="-245">
                <a:latin typeface="Trebuchet MS"/>
                <a:cs typeface="Trebuchet MS"/>
              </a:rPr>
              <a:t> </a:t>
            </a:r>
            <a:r>
              <a:rPr dirty="0" sz="2800" spc="-65">
                <a:latin typeface="Trebuchet MS"/>
                <a:cs typeface="Trebuchet MS"/>
              </a:rPr>
              <a:t>nothing</a:t>
            </a:r>
            <a:r>
              <a:rPr dirty="0" sz="2800" spc="-240">
                <a:latin typeface="Trebuchet MS"/>
                <a:cs typeface="Trebuchet MS"/>
              </a:rPr>
              <a:t> </a:t>
            </a:r>
            <a:r>
              <a:rPr dirty="0" sz="2800" spc="-105">
                <a:latin typeface="Trebuchet MS"/>
                <a:cs typeface="Trebuchet MS"/>
              </a:rPr>
              <a:t>to</a:t>
            </a:r>
            <a:r>
              <a:rPr dirty="0" sz="2800" spc="-24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disclose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134" rIns="0" bIns="0" rtlCol="0" vert="horz">
            <a:spAutoFit/>
          </a:bodyPr>
          <a:lstStyle/>
          <a:p>
            <a:pPr marL="142875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Can</a:t>
            </a:r>
            <a:r>
              <a:rPr dirty="0" spc="-325"/>
              <a:t> </a:t>
            </a:r>
            <a:r>
              <a:rPr dirty="0" spc="-190"/>
              <a:t>we</a:t>
            </a:r>
            <a:r>
              <a:rPr dirty="0" spc="-330"/>
              <a:t> </a:t>
            </a:r>
            <a:r>
              <a:rPr dirty="0" spc="-100"/>
              <a:t>spin</a:t>
            </a:r>
            <a:r>
              <a:rPr dirty="0" spc="-320"/>
              <a:t> </a:t>
            </a:r>
            <a:r>
              <a:rPr dirty="0" spc="-145"/>
              <a:t>universal</a:t>
            </a:r>
            <a:r>
              <a:rPr dirty="0" spc="-295"/>
              <a:t> </a:t>
            </a:r>
            <a:r>
              <a:rPr dirty="0" spc="-65"/>
              <a:t>HBV</a:t>
            </a:r>
            <a:r>
              <a:rPr dirty="0" spc="-315"/>
              <a:t> </a:t>
            </a:r>
            <a:r>
              <a:rPr dirty="0" spc="-155"/>
              <a:t>and</a:t>
            </a:r>
            <a:r>
              <a:rPr dirty="0" spc="-320"/>
              <a:t> </a:t>
            </a:r>
            <a:r>
              <a:rPr dirty="0"/>
              <a:t>HCV</a:t>
            </a:r>
            <a:r>
              <a:rPr dirty="0" spc="-315"/>
              <a:t> </a:t>
            </a:r>
            <a:r>
              <a:rPr dirty="0" spc="-60"/>
              <a:t>screening?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831850" y="1532000"/>
          <a:ext cx="10604500" cy="454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/>
                <a:gridCol w="5257800"/>
              </a:tblGrid>
              <a:tr h="833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2800" spc="-3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Playing</a:t>
                      </a:r>
                      <a:r>
                        <a:rPr dirty="0" sz="2800" spc="-2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800" spc="-7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dirty="0" sz="2800" spc="-24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favor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2800" spc="-3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Playing</a:t>
                      </a:r>
                      <a:r>
                        <a:rPr dirty="0" sz="2800" spc="-2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against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</a:tr>
              <a:tr h="3713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rebuchet MS"/>
                          <a:cs typeface="Trebuchet MS"/>
                        </a:rPr>
                        <a:t>Cost-</a:t>
                      </a:r>
                      <a:r>
                        <a:rPr dirty="0" sz="2000" spc="-105">
                          <a:latin typeface="Trebuchet MS"/>
                          <a:cs typeface="Trebuchet MS"/>
                        </a:rPr>
                        <a:t>effective,</a:t>
                      </a:r>
                      <a:r>
                        <a:rPr dirty="0" sz="200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based</a:t>
                      </a:r>
                      <a:r>
                        <a:rPr dirty="0" sz="2000" spc="-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dirty="0" sz="2000" spc="-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30">
                          <a:latin typeface="Trebuchet MS"/>
                          <a:cs typeface="Trebuchet MS"/>
                        </a:rPr>
                        <a:t>Markov</a:t>
                      </a:r>
                      <a:r>
                        <a:rPr dirty="0" sz="2000" spc="-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models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algn="ctr" marL="125730" marR="1193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2000" spc="-80">
                          <a:latin typeface="Trebuchet MS"/>
                          <a:cs typeface="Trebuchet MS"/>
                        </a:rPr>
                        <a:t>Effective</a:t>
                      </a:r>
                      <a:r>
                        <a:rPr dirty="0" sz="20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5">
                          <a:latin typeface="Trebuchet MS"/>
                          <a:cs typeface="Trebuchet MS"/>
                        </a:rPr>
                        <a:t>treatments</a:t>
                      </a:r>
                      <a:r>
                        <a:rPr dirty="0" sz="2000" spc="-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35">
                          <a:latin typeface="Trebuchet MS"/>
                          <a:cs typeface="Trebuchet MS"/>
                        </a:rPr>
                        <a:t>(and</a:t>
                      </a:r>
                      <a:r>
                        <a:rPr dirty="0" sz="20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80">
                          <a:latin typeface="Trebuchet MS"/>
                          <a:cs typeface="Trebuchet MS"/>
                        </a:rPr>
                        <a:t>future</a:t>
                      </a:r>
                      <a:r>
                        <a:rPr dirty="0" sz="20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medicines</a:t>
                      </a:r>
                      <a:r>
                        <a:rPr dirty="0" sz="2000" spc="-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HBV</a:t>
                      </a:r>
                      <a:r>
                        <a:rPr dirty="0" sz="20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may</a:t>
                      </a:r>
                      <a:r>
                        <a:rPr dirty="0" sz="2000" spc="-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lead</a:t>
                      </a:r>
                      <a:r>
                        <a:rPr dirty="0" sz="20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75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20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45">
                          <a:latin typeface="Trebuchet MS"/>
                          <a:cs typeface="Trebuchet MS"/>
                        </a:rPr>
                        <a:t>functional</a:t>
                      </a:r>
                      <a:r>
                        <a:rPr dirty="0" sz="2000" spc="-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cure)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algn="ctr" marL="430530" marR="424180" indent="-127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2000" spc="-30">
                          <a:latin typeface="Trebuchet MS"/>
                          <a:cs typeface="Trebuchet MS"/>
                        </a:rPr>
                        <a:t>People</a:t>
                      </a:r>
                      <a:r>
                        <a:rPr dirty="0" sz="2000" spc="-1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dirty="0" sz="2000" spc="-1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0"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dirty="0" sz="2000" spc="-1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85">
                          <a:latin typeface="Trebuchet MS"/>
                          <a:cs typeface="Trebuchet MS"/>
                        </a:rPr>
                        <a:t>like</a:t>
                      </a:r>
                      <a:r>
                        <a:rPr dirty="0" sz="20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75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2000" spc="-1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share</a:t>
                      </a:r>
                      <a:r>
                        <a:rPr dirty="0" sz="2000" spc="-1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stigmatizing 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behaviors</a:t>
                      </a:r>
                      <a:r>
                        <a:rPr dirty="0" sz="2000" spc="-1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5">
                          <a:latin typeface="Trebuchet MS"/>
                          <a:cs typeface="Trebuchet MS"/>
                        </a:rPr>
                        <a:t>(risk</a:t>
                      </a:r>
                      <a:r>
                        <a:rPr dirty="0" sz="20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40">
                          <a:latin typeface="Trebuchet MS"/>
                          <a:cs typeface="Trebuchet MS"/>
                        </a:rPr>
                        <a:t>factors</a:t>
                      </a:r>
                      <a:r>
                        <a:rPr dirty="0" sz="2000" spc="-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9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20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HBV</a:t>
                      </a:r>
                      <a:r>
                        <a:rPr dirty="0" sz="20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2000" spc="-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0">
                          <a:latin typeface="Trebuchet MS"/>
                          <a:cs typeface="Trebuchet MS"/>
                        </a:rPr>
                        <a:t>HCV)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algn="ctr" marL="195580" marR="18859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2000" spc="-60">
                          <a:latin typeface="Trebuchet MS"/>
                          <a:cs typeface="Trebuchet MS"/>
                        </a:rPr>
                        <a:t>Tests</a:t>
                      </a:r>
                      <a:r>
                        <a:rPr dirty="0" sz="2000" spc="-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5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dirty="0" sz="2000" spc="-1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simple</a:t>
                      </a:r>
                      <a:r>
                        <a:rPr dirty="0" sz="20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2000" spc="-1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dirty="0" sz="20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dirty="0" sz="2000" spc="-1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30">
                          <a:latin typeface="Trebuchet MS"/>
                          <a:cs typeface="Trebuchet MS"/>
                        </a:rPr>
                        <a:t>easily</a:t>
                      </a:r>
                      <a:r>
                        <a:rPr dirty="0" sz="2000" spc="-1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0">
                          <a:latin typeface="Trebuchet MS"/>
                          <a:cs typeface="Trebuchet MS"/>
                        </a:rPr>
                        <a:t>integrated in</a:t>
                      </a:r>
                      <a:r>
                        <a:rPr dirty="0" sz="2000" spc="-1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60">
                          <a:latin typeface="Trebuchet MS"/>
                          <a:cs typeface="Trebuchet MS"/>
                        </a:rPr>
                        <a:t>other</a:t>
                      </a:r>
                      <a:r>
                        <a:rPr dirty="0" sz="2000" spc="-1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5">
                          <a:latin typeface="Trebuchet MS"/>
                          <a:cs typeface="Trebuchet MS"/>
                        </a:rPr>
                        <a:t>screening</a:t>
                      </a:r>
                      <a:r>
                        <a:rPr dirty="0" sz="2000" spc="-1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strategies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266065" indent="894080">
                        <a:lnSpc>
                          <a:spcPct val="125000"/>
                        </a:lnSpc>
                        <a:spcBef>
                          <a:spcPts val="675"/>
                        </a:spcBef>
                      </a:pPr>
                      <a:r>
                        <a:rPr dirty="0" sz="2000">
                          <a:latin typeface="Trebuchet MS"/>
                          <a:cs typeface="Trebuchet MS"/>
                        </a:rPr>
                        <a:t>Lack</a:t>
                      </a:r>
                      <a:r>
                        <a:rPr dirty="0" sz="20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6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2000" spc="-1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0">
                          <a:latin typeface="Trebuchet MS"/>
                          <a:cs typeface="Trebuchet MS"/>
                        </a:rPr>
                        <a:t>empirical</a:t>
                      </a:r>
                      <a:r>
                        <a:rPr dirty="0" sz="20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evidence </a:t>
                      </a:r>
                      <a:r>
                        <a:rPr dirty="0" sz="2000" spc="-30">
                          <a:latin typeface="Trebuchet MS"/>
                          <a:cs typeface="Trebuchet MS"/>
                        </a:rPr>
                        <a:t>Sensitive</a:t>
                      </a:r>
                      <a:r>
                        <a:rPr dirty="0" sz="20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75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20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60">
                          <a:latin typeface="Trebuchet MS"/>
                          <a:cs typeface="Trebuchet MS"/>
                        </a:rPr>
                        <a:t>prevalence,</a:t>
                      </a:r>
                      <a:r>
                        <a:rPr dirty="0" sz="20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cost</a:t>
                      </a:r>
                      <a:r>
                        <a:rPr dirty="0" sz="20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6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20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diagnostics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20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70">
                          <a:latin typeface="Trebuchet MS"/>
                          <a:cs typeface="Trebuchet MS"/>
                        </a:rPr>
                        <a:t>antivirals,</a:t>
                      </a:r>
                      <a:r>
                        <a:rPr dirty="0" sz="2000" spc="-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20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75">
                          <a:latin typeface="Trebuchet MS"/>
                          <a:cs typeface="Trebuchet MS"/>
                        </a:rPr>
                        <a:t>treatment</a:t>
                      </a:r>
                      <a:r>
                        <a:rPr dirty="0" sz="20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uptake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algn="ctr" marL="401955" marR="394335" indent="127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2000" spc="-30">
                          <a:latin typeface="Trebuchet MS"/>
                          <a:cs typeface="Trebuchet MS"/>
                        </a:rPr>
                        <a:t>Hyperbolic</a:t>
                      </a:r>
                      <a:r>
                        <a:rPr dirty="0" sz="20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discounting</a:t>
                      </a:r>
                      <a:r>
                        <a:rPr dirty="0" sz="2000" spc="-1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bias</a:t>
                      </a:r>
                      <a:r>
                        <a:rPr dirty="0" sz="20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(significant </a:t>
                      </a:r>
                      <a:r>
                        <a:rPr dirty="0" sz="2000" spc="-65">
                          <a:latin typeface="Trebuchet MS"/>
                          <a:cs typeface="Trebuchet MS"/>
                        </a:rPr>
                        <a:t>upfront</a:t>
                      </a:r>
                      <a:r>
                        <a:rPr dirty="0" sz="2000" spc="-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costs</a:t>
                      </a:r>
                      <a:r>
                        <a:rPr dirty="0" sz="2000" spc="-10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vs</a:t>
                      </a:r>
                      <a:r>
                        <a:rPr dirty="0" sz="200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40">
                          <a:latin typeface="Trebuchet MS"/>
                          <a:cs typeface="Trebuchet MS"/>
                        </a:rPr>
                        <a:t>uncertain</a:t>
                      </a:r>
                      <a:r>
                        <a:rPr dirty="0" sz="2000" spc="-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0">
                          <a:latin typeface="Trebuchet MS"/>
                          <a:cs typeface="Trebuchet MS"/>
                        </a:rPr>
                        <a:t>benefits</a:t>
                      </a:r>
                      <a:r>
                        <a:rPr dirty="0" sz="200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dirty="0" sz="2000" spc="-1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2000" spc="-40">
                          <a:latin typeface="Trebuchet MS"/>
                          <a:cs typeface="Trebuchet MS"/>
                        </a:rPr>
                        <a:t>distant</a:t>
                      </a:r>
                      <a:r>
                        <a:rPr dirty="0" sz="20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future)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000">
                          <a:latin typeface="Trebuchet MS"/>
                          <a:cs typeface="Trebuchet MS"/>
                        </a:rPr>
                        <a:t>Unaccounted</a:t>
                      </a:r>
                      <a:r>
                        <a:rPr dirty="0" sz="2000" spc="-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costs:</a:t>
                      </a:r>
                      <a:r>
                        <a:rPr dirty="0" sz="20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awareness</a:t>
                      </a:r>
                      <a:r>
                        <a:rPr dirty="0" sz="20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campaigns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2000" spc="-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GP</a:t>
                      </a:r>
                      <a:r>
                        <a:rPr dirty="0" sz="2000" spc="-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30">
                          <a:latin typeface="Trebuchet MS"/>
                          <a:cs typeface="Trebuchet MS"/>
                        </a:rPr>
                        <a:t>education</a:t>
                      </a:r>
                      <a:r>
                        <a:rPr dirty="0" sz="2000" spc="-1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9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20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0">
                          <a:latin typeface="Trebuchet MS"/>
                          <a:cs typeface="Trebuchet MS"/>
                        </a:rPr>
                        <a:t>proper</a:t>
                      </a:r>
                      <a:r>
                        <a:rPr dirty="0" sz="20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counseling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algn="ctr" marL="263525" marR="2533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2000" spc="-75">
                          <a:latin typeface="Trebuchet MS"/>
                          <a:cs typeface="Trebuchet MS"/>
                        </a:rPr>
                        <a:t>Inefficient</a:t>
                      </a:r>
                      <a:r>
                        <a:rPr dirty="0" sz="2000" spc="-1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5">
                          <a:latin typeface="Trebuchet MS"/>
                          <a:cs typeface="Trebuchet MS"/>
                        </a:rPr>
                        <a:t>testing</a:t>
                      </a:r>
                      <a:r>
                        <a:rPr dirty="0" sz="20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45">
                          <a:latin typeface="Trebuchet MS"/>
                          <a:cs typeface="Trebuchet MS"/>
                        </a:rPr>
                        <a:t>program</a:t>
                      </a:r>
                      <a:r>
                        <a:rPr dirty="0" sz="20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yields</a:t>
                      </a:r>
                      <a:r>
                        <a:rPr dirty="0" sz="2000" spc="-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dirty="0" sz="20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0">
                          <a:latin typeface="Trebuchet MS"/>
                          <a:cs typeface="Trebuchet MS"/>
                        </a:rPr>
                        <a:t>low-</a:t>
                      </a:r>
                      <a:r>
                        <a:rPr dirty="0" sz="2000" spc="-20">
                          <a:latin typeface="Trebuchet MS"/>
                          <a:cs typeface="Trebuchet MS"/>
                        </a:rPr>
                        <a:t>risk </a:t>
                      </a:r>
                      <a:r>
                        <a:rPr dirty="0" sz="2000" spc="-35">
                          <a:latin typeface="Trebuchet MS"/>
                          <a:cs typeface="Trebuchet MS"/>
                        </a:rPr>
                        <a:t>population</a:t>
                      </a:r>
                      <a:r>
                        <a:rPr dirty="0" sz="20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segments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72121" y="6516420"/>
            <a:ext cx="50006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A6A6A6"/>
                </a:solidFill>
                <a:latin typeface="Trebuchet MS"/>
                <a:cs typeface="Trebuchet MS"/>
              </a:rPr>
              <a:t>Chemaitelly</a:t>
            </a:r>
            <a:r>
              <a:rPr dirty="0" sz="1600" spc="-6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35" b="1">
                <a:solidFill>
                  <a:srgbClr val="A6A6A6"/>
                </a:solidFill>
                <a:latin typeface="Trebuchet MS"/>
                <a:cs typeface="Trebuchet MS"/>
              </a:rPr>
              <a:t>H,</a:t>
            </a:r>
            <a:r>
              <a:rPr dirty="0" sz="1600" spc="-10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80" b="1" i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600" spc="-120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80" b="1" i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600" spc="-85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A6A6A6"/>
                </a:solidFill>
                <a:latin typeface="Trebuchet MS"/>
                <a:cs typeface="Trebuchet MS"/>
              </a:rPr>
              <a:t>Hepatol</a:t>
            </a:r>
            <a:r>
              <a:rPr dirty="0" sz="1600" spc="-7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A6A6A6"/>
                </a:solidFill>
                <a:latin typeface="Trebuchet MS"/>
                <a:cs typeface="Trebuchet MS"/>
              </a:rPr>
              <a:t>Commun</a:t>
            </a:r>
            <a:r>
              <a:rPr dirty="0" sz="1600" spc="-9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105" b="1">
                <a:solidFill>
                  <a:srgbClr val="A6A6A6"/>
                </a:solidFill>
                <a:latin typeface="Trebuchet MS"/>
                <a:cs typeface="Trebuchet MS"/>
              </a:rPr>
              <a:t>201G;3:325-</a:t>
            </a:r>
            <a:r>
              <a:rPr dirty="0" sz="1600" spc="-50" b="1">
                <a:solidFill>
                  <a:srgbClr val="A6A6A6"/>
                </a:solidFill>
                <a:latin typeface="Trebuchet MS"/>
                <a:cs typeface="Trebuchet MS"/>
              </a:rPr>
              <a:t>33G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4468" y="547496"/>
            <a:ext cx="10542905" cy="720725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2005964" marR="5080" indent="-1993900">
              <a:lnSpc>
                <a:spcPts val="2590"/>
              </a:lnSpc>
              <a:spcBef>
                <a:spcPts val="425"/>
              </a:spcBef>
            </a:pPr>
            <a:r>
              <a:rPr dirty="0" sz="2400" spc="-95"/>
              <a:t>In</a:t>
            </a:r>
            <a:r>
              <a:rPr dirty="0" sz="2400" spc="-240"/>
              <a:t> </a:t>
            </a:r>
            <a:r>
              <a:rPr dirty="0" sz="2400" spc="-95"/>
              <a:t>low</a:t>
            </a:r>
            <a:r>
              <a:rPr dirty="0" sz="2400" spc="-220"/>
              <a:t> </a:t>
            </a:r>
            <a:r>
              <a:rPr dirty="0" sz="2400" spc="-130"/>
              <a:t>prevalence</a:t>
            </a:r>
            <a:r>
              <a:rPr dirty="0" sz="2400" spc="-215"/>
              <a:t> </a:t>
            </a:r>
            <a:r>
              <a:rPr dirty="0" sz="2400" spc="-105"/>
              <a:t>countries</a:t>
            </a:r>
            <a:r>
              <a:rPr dirty="0" sz="2400" spc="-250"/>
              <a:t> </a:t>
            </a:r>
            <a:r>
              <a:rPr dirty="0" sz="2400" spc="-200"/>
              <a:t>(e.g.,</a:t>
            </a:r>
            <a:r>
              <a:rPr dirty="0" sz="2400" spc="-220"/>
              <a:t> </a:t>
            </a:r>
            <a:r>
              <a:rPr dirty="0" sz="2400" spc="-60"/>
              <a:t>&lt;3%),</a:t>
            </a:r>
            <a:r>
              <a:rPr dirty="0" sz="2400" spc="-220"/>
              <a:t> </a:t>
            </a:r>
            <a:r>
              <a:rPr dirty="0" sz="2400" spc="-160"/>
              <a:t>the</a:t>
            </a:r>
            <a:r>
              <a:rPr dirty="0" sz="2400" spc="-229"/>
              <a:t> </a:t>
            </a:r>
            <a:r>
              <a:rPr dirty="0" u="sng" sz="2400" spc="-110">
                <a:uFill>
                  <a:solidFill>
                    <a:srgbClr val="000000"/>
                  </a:solidFill>
                </a:uFill>
              </a:rPr>
              <a:t>Number</a:t>
            </a:r>
            <a:r>
              <a:rPr dirty="0" u="sng" sz="2400" spc="-22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z="2400" spc="-100">
                <a:uFill>
                  <a:solidFill>
                    <a:srgbClr val="000000"/>
                  </a:solidFill>
                </a:uFill>
              </a:rPr>
              <a:t>Needed</a:t>
            </a:r>
            <a:r>
              <a:rPr dirty="0" u="sng" sz="2400" spc="-22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z="2400" spc="-285">
                <a:uFill>
                  <a:solidFill>
                    <a:srgbClr val="000000"/>
                  </a:solidFill>
                </a:uFill>
              </a:rPr>
              <a:t>To</a:t>
            </a:r>
            <a:r>
              <a:rPr dirty="0" u="sng" sz="2400" spc="-22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z="2400" spc="-175">
                <a:uFill>
                  <a:solidFill>
                    <a:srgbClr val="000000"/>
                  </a:solidFill>
                </a:uFill>
              </a:rPr>
              <a:t>Test</a:t>
            </a:r>
            <a:r>
              <a:rPr dirty="0" u="sng" sz="2400" spc="-26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sz="2400" spc="-110"/>
              <a:t>(testing</a:t>
            </a:r>
            <a:r>
              <a:rPr dirty="0" sz="2400" spc="-229"/>
              <a:t> </a:t>
            </a:r>
            <a:r>
              <a:rPr dirty="0" sz="2400" spc="-10"/>
              <a:t>yield) </a:t>
            </a:r>
            <a:r>
              <a:rPr dirty="0" sz="2400" spc="-95"/>
              <a:t>may</a:t>
            </a:r>
            <a:r>
              <a:rPr dirty="0" sz="2400" spc="-245"/>
              <a:t> </a:t>
            </a:r>
            <a:r>
              <a:rPr dirty="0" sz="2400" spc="-130"/>
              <a:t>be</a:t>
            </a:r>
            <a:r>
              <a:rPr dirty="0" sz="2400" spc="-240"/>
              <a:t> </a:t>
            </a:r>
            <a:r>
              <a:rPr dirty="0" u="sng" sz="2400" spc="-120">
                <a:uFill>
                  <a:solidFill>
                    <a:srgbClr val="000000"/>
                  </a:solidFill>
                </a:uFill>
              </a:rPr>
              <a:t>TOO</a:t>
            </a:r>
            <a:r>
              <a:rPr dirty="0" u="sng" sz="2400" spc="-229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</a:rPr>
              <a:t>HIGH</a:t>
            </a:r>
            <a:r>
              <a:rPr dirty="0" u="sng" sz="2400" spc="-25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sz="2400" spc="-135"/>
              <a:t>to</a:t>
            </a:r>
            <a:r>
              <a:rPr dirty="0" sz="2400" spc="-245"/>
              <a:t> </a:t>
            </a:r>
            <a:r>
              <a:rPr dirty="0" sz="2400" spc="-130"/>
              <a:t>find</a:t>
            </a:r>
            <a:r>
              <a:rPr dirty="0" sz="2400" spc="-229"/>
              <a:t> </a:t>
            </a:r>
            <a:r>
              <a:rPr dirty="0" sz="2400" spc="-65"/>
              <a:t>all</a:t>
            </a:r>
            <a:r>
              <a:rPr dirty="0" sz="2400" spc="-235"/>
              <a:t> </a:t>
            </a:r>
            <a:r>
              <a:rPr dirty="0" sz="2400" spc="-25"/>
              <a:t>HCV-</a:t>
            </a:r>
            <a:r>
              <a:rPr dirty="0" sz="2400" spc="-130"/>
              <a:t>infected</a:t>
            </a:r>
            <a:r>
              <a:rPr dirty="0" sz="2400" spc="-254"/>
              <a:t> </a:t>
            </a:r>
            <a:r>
              <a:rPr dirty="0" sz="2400" spc="-10"/>
              <a:t>patients</a:t>
            </a:r>
            <a:endParaRPr sz="2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6089" y="1490357"/>
            <a:ext cx="9905577" cy="44242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1325" y="2880741"/>
            <a:ext cx="623506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Trebuchet MS"/>
                <a:cs typeface="Trebuchet MS"/>
              </a:rPr>
              <a:t>OK</a:t>
            </a:r>
            <a:r>
              <a:rPr dirty="0" sz="4400" spc="-455" b="0">
                <a:latin typeface="Trebuchet MS"/>
                <a:cs typeface="Trebuchet MS"/>
              </a:rPr>
              <a:t> </a:t>
            </a:r>
            <a:r>
              <a:rPr dirty="0" sz="4400" spc="-210" b="0">
                <a:latin typeface="Trebuchet MS"/>
                <a:cs typeface="Trebuchet MS"/>
              </a:rPr>
              <a:t>about</a:t>
            </a:r>
            <a:r>
              <a:rPr dirty="0" sz="4400" spc="-455" b="0">
                <a:latin typeface="Trebuchet MS"/>
                <a:cs typeface="Trebuchet MS"/>
              </a:rPr>
              <a:t> </a:t>
            </a:r>
            <a:r>
              <a:rPr dirty="0" sz="4400" spc="-285" b="0">
                <a:latin typeface="Trebuchet MS"/>
                <a:cs typeface="Trebuchet MS"/>
              </a:rPr>
              <a:t>testing,</a:t>
            </a:r>
            <a:r>
              <a:rPr dirty="0" sz="4400" spc="-434" b="0">
                <a:latin typeface="Trebuchet MS"/>
                <a:cs typeface="Trebuchet MS"/>
              </a:rPr>
              <a:t> </a:t>
            </a:r>
            <a:r>
              <a:rPr dirty="0" sz="4400" spc="-190" b="0">
                <a:latin typeface="Trebuchet MS"/>
                <a:cs typeface="Trebuchet MS"/>
              </a:rPr>
              <a:t>and</a:t>
            </a:r>
            <a:r>
              <a:rPr dirty="0" sz="4400" spc="-470" b="0">
                <a:latin typeface="Trebuchet MS"/>
                <a:cs typeface="Trebuchet MS"/>
              </a:rPr>
              <a:t> </a:t>
            </a:r>
            <a:r>
              <a:rPr dirty="0" sz="4400" spc="-65" b="0">
                <a:latin typeface="Trebuchet MS"/>
                <a:cs typeface="Trebuchet MS"/>
              </a:rPr>
              <a:t>then?</a:t>
            </a:r>
            <a:endParaRPr sz="4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4780" rIns="0" bIns="0" rtlCol="0" vert="horz">
            <a:spAutoFit/>
          </a:bodyPr>
          <a:lstStyle/>
          <a:p>
            <a:pPr marL="824865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Global</a:t>
            </a:r>
            <a:r>
              <a:rPr dirty="0" spc="-7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dirty="0" spc="-8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regional</a:t>
            </a:r>
            <a:r>
              <a:rPr dirty="0" spc="-8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HBV</a:t>
            </a:r>
            <a:r>
              <a:rPr dirty="0" spc="-5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infection</a:t>
            </a:r>
            <a:r>
              <a:rPr dirty="0" spc="-8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cascade</a:t>
            </a:r>
            <a:r>
              <a:rPr dirty="0" spc="-9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dirty="0" spc="-6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care,</a:t>
            </a:r>
            <a:r>
              <a:rPr dirty="0" spc="-75">
                <a:latin typeface="Calibri"/>
                <a:cs typeface="Calibri"/>
              </a:rPr>
              <a:t> </a:t>
            </a:r>
            <a:r>
              <a:rPr dirty="0" spc="-20">
                <a:latin typeface="Calibri"/>
                <a:cs typeface="Calibri"/>
              </a:rPr>
              <a:t>2022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607" y="1471712"/>
            <a:ext cx="9113886" cy="461973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868671" y="6429552"/>
            <a:ext cx="71132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A6A6A6"/>
                </a:solidFill>
                <a:latin typeface="Calibri"/>
                <a:cs typeface="Calibri"/>
              </a:rPr>
              <a:t>Polaris</a:t>
            </a:r>
            <a:r>
              <a:rPr dirty="0" sz="1600" spc="-65" b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A6A6A6"/>
                </a:solidFill>
                <a:latin typeface="Calibri"/>
                <a:cs typeface="Calibri"/>
              </a:rPr>
              <a:t>Observatory</a:t>
            </a:r>
            <a:r>
              <a:rPr dirty="0" sz="1600" spc="-20" b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A6A6A6"/>
                </a:solidFill>
                <a:latin typeface="Calibri"/>
                <a:cs typeface="Calibri"/>
              </a:rPr>
              <a:t>Collaborators.</a:t>
            </a:r>
            <a:r>
              <a:rPr dirty="0" sz="1600" spc="-40" b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A6A6A6"/>
                </a:solidFill>
                <a:latin typeface="Calibri"/>
                <a:cs typeface="Calibri"/>
              </a:rPr>
              <a:t>Lancet</a:t>
            </a:r>
            <a:r>
              <a:rPr dirty="0" sz="1600" spc="-45" b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A6A6A6"/>
                </a:solidFill>
                <a:latin typeface="Calibri"/>
                <a:cs typeface="Calibri"/>
              </a:rPr>
              <a:t>Gastroenterol</a:t>
            </a:r>
            <a:r>
              <a:rPr dirty="0" sz="1600" spc="-35" b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A6A6A6"/>
                </a:solidFill>
                <a:latin typeface="Calibri"/>
                <a:cs typeface="Calibri"/>
              </a:rPr>
              <a:t>Hepatol</a:t>
            </a:r>
            <a:r>
              <a:rPr dirty="0" sz="1600" spc="-60" b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A6A6A6"/>
                </a:solidFill>
                <a:latin typeface="Calibri"/>
                <a:cs typeface="Calibri"/>
              </a:rPr>
              <a:t>2023;8(10):879-</a:t>
            </a:r>
            <a:r>
              <a:rPr dirty="0" sz="1600" spc="-25" b="1">
                <a:solidFill>
                  <a:srgbClr val="A6A6A6"/>
                </a:solidFill>
                <a:latin typeface="Calibri"/>
                <a:cs typeface="Calibri"/>
              </a:rPr>
              <a:t>907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299829" y="4243832"/>
            <a:ext cx="22123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~8%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those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eligible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9616185" y="4633214"/>
            <a:ext cx="469900" cy="476884"/>
            <a:chOff x="9616185" y="4633214"/>
            <a:chExt cx="469900" cy="476884"/>
          </a:xfrm>
        </p:grpSpPr>
        <p:sp>
          <p:nvSpPr>
            <p:cNvPr id="7" name="object 7" descr=""/>
            <p:cNvSpPr/>
            <p:nvPr/>
          </p:nvSpPr>
          <p:spPr>
            <a:xfrm>
              <a:off x="9628885" y="4645914"/>
              <a:ext cx="444500" cy="451484"/>
            </a:xfrm>
            <a:custGeom>
              <a:avLst/>
              <a:gdLst/>
              <a:ahLst/>
              <a:cxnLst/>
              <a:rect l="l" t="t" r="r" b="b"/>
              <a:pathLst>
                <a:path w="444500" h="451485">
                  <a:moveTo>
                    <a:pt x="193167" y="0"/>
                  </a:moveTo>
                  <a:lnTo>
                    <a:pt x="110998" y="203200"/>
                  </a:lnTo>
                  <a:lnTo>
                    <a:pt x="0" y="158242"/>
                  </a:lnTo>
                  <a:lnTo>
                    <a:pt x="139954" y="451231"/>
                  </a:lnTo>
                  <a:lnTo>
                    <a:pt x="444119" y="337947"/>
                  </a:lnTo>
                  <a:lnTo>
                    <a:pt x="333121" y="292988"/>
                  </a:lnTo>
                  <a:lnTo>
                    <a:pt x="415290" y="89916"/>
                  </a:lnTo>
                  <a:lnTo>
                    <a:pt x="1931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628885" y="4645914"/>
              <a:ext cx="444500" cy="451484"/>
            </a:xfrm>
            <a:custGeom>
              <a:avLst/>
              <a:gdLst/>
              <a:ahLst/>
              <a:cxnLst/>
              <a:rect l="l" t="t" r="r" b="b"/>
              <a:pathLst>
                <a:path w="444500" h="451485">
                  <a:moveTo>
                    <a:pt x="0" y="158242"/>
                  </a:moveTo>
                  <a:lnTo>
                    <a:pt x="110998" y="203200"/>
                  </a:lnTo>
                  <a:lnTo>
                    <a:pt x="193167" y="0"/>
                  </a:lnTo>
                  <a:lnTo>
                    <a:pt x="415290" y="89916"/>
                  </a:lnTo>
                  <a:lnTo>
                    <a:pt x="333121" y="292988"/>
                  </a:lnTo>
                  <a:lnTo>
                    <a:pt x="444119" y="337947"/>
                  </a:lnTo>
                  <a:lnTo>
                    <a:pt x="139954" y="451231"/>
                  </a:lnTo>
                  <a:lnTo>
                    <a:pt x="0" y="15824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53720"/>
            <a:ext cx="10671810" cy="7988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ts val="3760"/>
              </a:lnSpc>
              <a:spcBef>
                <a:spcPts val="100"/>
              </a:spcBef>
            </a:pPr>
            <a:r>
              <a:rPr dirty="0" spc="-270"/>
              <a:t>The</a:t>
            </a:r>
            <a:r>
              <a:rPr dirty="0" spc="-275"/>
              <a:t> </a:t>
            </a:r>
            <a:r>
              <a:rPr dirty="0" spc="-155"/>
              <a:t>continuum-</a:t>
            </a:r>
            <a:r>
              <a:rPr dirty="0" spc="-120"/>
              <a:t>of-</a:t>
            </a:r>
            <a:r>
              <a:rPr dirty="0" spc="-165"/>
              <a:t>care</a:t>
            </a:r>
            <a:r>
              <a:rPr dirty="0" spc="-260"/>
              <a:t> </a:t>
            </a:r>
            <a:r>
              <a:rPr dirty="0" spc="-20"/>
              <a:t>conundrum</a:t>
            </a:r>
          </a:p>
          <a:p>
            <a:pPr algn="ctr">
              <a:lnSpc>
                <a:spcPts val="2320"/>
              </a:lnSpc>
            </a:pPr>
            <a:r>
              <a:rPr dirty="0" sz="2000" spc="-105" b="0">
                <a:latin typeface="Trebuchet MS"/>
                <a:cs typeface="Trebuchet MS"/>
              </a:rPr>
              <a:t>Proportion</a:t>
            </a:r>
            <a:r>
              <a:rPr dirty="0" sz="2000" spc="-185" b="0">
                <a:latin typeface="Trebuchet MS"/>
                <a:cs typeface="Trebuchet MS"/>
              </a:rPr>
              <a:t> </a:t>
            </a:r>
            <a:r>
              <a:rPr dirty="0" sz="2000" spc="-130" b="0">
                <a:latin typeface="Trebuchet MS"/>
                <a:cs typeface="Trebuchet MS"/>
              </a:rPr>
              <a:t>of</a:t>
            </a:r>
            <a:r>
              <a:rPr dirty="0" sz="2000" spc="-175" b="0">
                <a:latin typeface="Trebuchet MS"/>
                <a:cs typeface="Trebuchet MS"/>
              </a:rPr>
              <a:t> </a:t>
            </a:r>
            <a:r>
              <a:rPr dirty="0" sz="2000" spc="-95" b="0">
                <a:latin typeface="Trebuchet MS"/>
                <a:cs typeface="Trebuchet MS"/>
              </a:rPr>
              <a:t>individuals</a:t>
            </a:r>
            <a:r>
              <a:rPr dirty="0" sz="2000" spc="-170" b="0">
                <a:latin typeface="Trebuchet MS"/>
                <a:cs typeface="Trebuchet MS"/>
              </a:rPr>
              <a:t> </a:t>
            </a:r>
            <a:r>
              <a:rPr dirty="0" sz="2000" spc="-75" b="0">
                <a:latin typeface="Trebuchet MS"/>
                <a:cs typeface="Trebuchet MS"/>
              </a:rPr>
              <a:t>diagnosed</a:t>
            </a:r>
            <a:r>
              <a:rPr dirty="0" sz="2000" spc="-195" b="0">
                <a:latin typeface="Trebuchet MS"/>
                <a:cs typeface="Trebuchet MS"/>
              </a:rPr>
              <a:t> </a:t>
            </a:r>
            <a:r>
              <a:rPr dirty="0" sz="2000" spc="-125" b="0">
                <a:latin typeface="Trebuchet MS"/>
                <a:cs typeface="Trebuchet MS"/>
              </a:rPr>
              <a:t>with</a:t>
            </a:r>
            <a:r>
              <a:rPr dirty="0" sz="2000" spc="-175" b="0">
                <a:latin typeface="Trebuchet MS"/>
                <a:cs typeface="Trebuchet MS"/>
              </a:rPr>
              <a:t> </a:t>
            </a:r>
            <a:r>
              <a:rPr dirty="0" sz="2000" b="0">
                <a:latin typeface="Trebuchet MS"/>
                <a:cs typeface="Trebuchet MS"/>
              </a:rPr>
              <a:t>HCV</a:t>
            </a:r>
            <a:r>
              <a:rPr dirty="0" sz="2000" spc="-165" b="0">
                <a:latin typeface="Trebuchet MS"/>
                <a:cs typeface="Trebuchet MS"/>
              </a:rPr>
              <a:t> </a:t>
            </a:r>
            <a:r>
              <a:rPr dirty="0" sz="2000" spc="-70" b="0">
                <a:latin typeface="Trebuchet MS"/>
                <a:cs typeface="Trebuchet MS"/>
              </a:rPr>
              <a:t>who</a:t>
            </a:r>
            <a:r>
              <a:rPr dirty="0" sz="2000" spc="-170" b="0">
                <a:latin typeface="Trebuchet MS"/>
                <a:cs typeface="Trebuchet MS"/>
              </a:rPr>
              <a:t> </a:t>
            </a:r>
            <a:r>
              <a:rPr dirty="0" sz="2000" spc="-114" b="0">
                <a:latin typeface="Trebuchet MS"/>
                <a:cs typeface="Trebuchet MS"/>
              </a:rPr>
              <a:t>received</a:t>
            </a:r>
            <a:r>
              <a:rPr dirty="0" sz="2000" spc="-195" b="0">
                <a:latin typeface="Trebuchet MS"/>
                <a:cs typeface="Trebuchet MS"/>
              </a:rPr>
              <a:t> </a:t>
            </a:r>
            <a:r>
              <a:rPr dirty="0" sz="2000" spc="-10" b="0">
                <a:latin typeface="Trebuchet MS"/>
                <a:cs typeface="Trebuchet MS"/>
              </a:rPr>
              <a:t>DAA</a:t>
            </a:r>
            <a:r>
              <a:rPr dirty="0" sz="2000" spc="-170" b="0">
                <a:latin typeface="Trebuchet MS"/>
                <a:cs typeface="Trebuchet MS"/>
              </a:rPr>
              <a:t> </a:t>
            </a:r>
            <a:r>
              <a:rPr dirty="0" sz="2000" spc="-135" b="0">
                <a:latin typeface="Trebuchet MS"/>
                <a:cs typeface="Trebuchet MS"/>
              </a:rPr>
              <a:t>treatment</a:t>
            </a:r>
            <a:r>
              <a:rPr dirty="0" sz="2000" spc="-195" b="0">
                <a:latin typeface="Trebuchet MS"/>
                <a:cs typeface="Trebuchet MS"/>
              </a:rPr>
              <a:t> </a:t>
            </a:r>
            <a:r>
              <a:rPr dirty="0" sz="2000" spc="-85" b="0">
                <a:latin typeface="Trebuchet MS"/>
                <a:cs typeface="Trebuchet MS"/>
              </a:rPr>
              <a:t>among</a:t>
            </a:r>
            <a:r>
              <a:rPr dirty="0" sz="2000" spc="-204" b="0">
                <a:latin typeface="Trebuchet MS"/>
                <a:cs typeface="Trebuchet MS"/>
              </a:rPr>
              <a:t> </a:t>
            </a:r>
            <a:r>
              <a:rPr dirty="0" sz="2000" spc="-130" b="0">
                <a:latin typeface="Trebuchet MS"/>
                <a:cs typeface="Trebuchet MS"/>
              </a:rPr>
              <a:t>the</a:t>
            </a:r>
            <a:r>
              <a:rPr dirty="0" sz="2000" spc="-175" b="0">
                <a:latin typeface="Trebuchet MS"/>
                <a:cs typeface="Trebuchet MS"/>
              </a:rPr>
              <a:t> </a:t>
            </a:r>
            <a:r>
              <a:rPr dirty="0" sz="2000" spc="-125" b="0">
                <a:latin typeface="Trebuchet MS"/>
                <a:cs typeface="Trebuchet MS"/>
              </a:rPr>
              <a:t>general</a:t>
            </a:r>
            <a:r>
              <a:rPr dirty="0" sz="2000" spc="-195" b="0">
                <a:latin typeface="Trebuchet MS"/>
                <a:cs typeface="Trebuchet MS"/>
              </a:rPr>
              <a:t> </a:t>
            </a:r>
            <a:r>
              <a:rPr dirty="0" sz="2000" spc="-35" b="0">
                <a:latin typeface="Trebuchet MS"/>
                <a:cs typeface="Trebuchet MS"/>
              </a:rPr>
              <a:t>population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140966" y="874471"/>
            <a:ext cx="8101330" cy="5561330"/>
            <a:chOff x="2140966" y="874471"/>
            <a:chExt cx="8101330" cy="55613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0491" y="934389"/>
              <a:ext cx="8091569" cy="55011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150491" y="883996"/>
              <a:ext cx="377190" cy="328295"/>
            </a:xfrm>
            <a:custGeom>
              <a:avLst/>
              <a:gdLst/>
              <a:ahLst/>
              <a:cxnLst/>
              <a:rect l="l" t="t" r="r" b="b"/>
              <a:pathLst>
                <a:path w="377189" h="328294">
                  <a:moveTo>
                    <a:pt x="377075" y="0"/>
                  </a:moveTo>
                  <a:lnTo>
                    <a:pt x="0" y="0"/>
                  </a:lnTo>
                  <a:lnTo>
                    <a:pt x="0" y="328218"/>
                  </a:lnTo>
                  <a:lnTo>
                    <a:pt x="377075" y="328218"/>
                  </a:lnTo>
                  <a:lnTo>
                    <a:pt x="377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150491" y="883996"/>
              <a:ext cx="377190" cy="328295"/>
            </a:xfrm>
            <a:custGeom>
              <a:avLst/>
              <a:gdLst/>
              <a:ahLst/>
              <a:cxnLst/>
              <a:rect l="l" t="t" r="r" b="b"/>
              <a:pathLst>
                <a:path w="377189" h="328294">
                  <a:moveTo>
                    <a:pt x="0" y="328218"/>
                  </a:moveTo>
                  <a:lnTo>
                    <a:pt x="377075" y="328218"/>
                  </a:lnTo>
                  <a:lnTo>
                    <a:pt x="377075" y="0"/>
                  </a:lnTo>
                  <a:lnTo>
                    <a:pt x="0" y="0"/>
                  </a:lnTo>
                  <a:lnTo>
                    <a:pt x="0" y="32821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806565" y="6479235"/>
            <a:ext cx="52660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solidFill>
                  <a:srgbClr val="A6A6A6"/>
                </a:solidFill>
                <a:latin typeface="Trebuchet MS"/>
                <a:cs typeface="Trebuchet MS"/>
              </a:rPr>
              <a:t>Yousafzai</a:t>
            </a:r>
            <a:r>
              <a:rPr dirty="0" sz="1800" spc="-14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800" spc="-114" b="1">
                <a:solidFill>
                  <a:srgbClr val="A6A6A6"/>
                </a:solidFill>
                <a:latin typeface="Trebuchet MS"/>
                <a:cs typeface="Trebuchet MS"/>
              </a:rPr>
              <a:t>MT,</a:t>
            </a:r>
            <a:r>
              <a:rPr dirty="0" sz="1800" spc="-15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800" spc="-80" b="1" i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800" spc="-135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800" spc="-90" b="1" i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800" spc="-145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800" spc="-310" b="1">
                <a:solidFill>
                  <a:srgbClr val="A6A6A6"/>
                </a:solidFill>
                <a:latin typeface="Trebuchet MS"/>
                <a:cs typeface="Trebuchet MS"/>
              </a:rPr>
              <a:t>J</a:t>
            </a:r>
            <a:r>
              <a:rPr dirty="0" sz="1800" spc="-1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800" spc="-50" b="1">
                <a:solidFill>
                  <a:srgbClr val="A6A6A6"/>
                </a:solidFill>
                <a:latin typeface="Trebuchet MS"/>
                <a:cs typeface="Trebuchet MS"/>
              </a:rPr>
              <a:t>Viral</a:t>
            </a:r>
            <a:r>
              <a:rPr dirty="0" sz="1800" spc="-15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A6A6A6"/>
                </a:solidFill>
                <a:latin typeface="Trebuchet MS"/>
                <a:cs typeface="Trebuchet MS"/>
              </a:rPr>
              <a:t>Hepat</a:t>
            </a:r>
            <a:r>
              <a:rPr dirty="0" sz="1800" spc="-15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800" spc="-120" b="1">
                <a:solidFill>
                  <a:srgbClr val="A6A6A6"/>
                </a:solidFill>
                <a:latin typeface="Trebuchet MS"/>
                <a:cs typeface="Trebuchet MS"/>
              </a:rPr>
              <a:t>2021;28:1340-</a:t>
            </a:r>
            <a:r>
              <a:rPr dirty="0" sz="1800" spc="-20" b="1">
                <a:solidFill>
                  <a:srgbClr val="A6A6A6"/>
                </a:solidFill>
                <a:latin typeface="Trebuchet MS"/>
                <a:cs typeface="Trebuchet MS"/>
              </a:rPr>
              <a:t>1354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91" rIns="0" bIns="0" rtlCol="0" vert="horz">
            <a:spAutoFit/>
          </a:bodyPr>
          <a:lstStyle/>
          <a:p>
            <a:pPr marL="994410">
              <a:lnSpc>
                <a:spcPct val="100000"/>
              </a:lnSpc>
              <a:spcBef>
                <a:spcPts val="100"/>
              </a:spcBef>
            </a:pPr>
            <a:r>
              <a:rPr dirty="0" sz="3600" spc="-130"/>
              <a:t>What</a:t>
            </a:r>
            <a:r>
              <a:rPr dirty="0" sz="3600" spc="-325"/>
              <a:t> </a:t>
            </a:r>
            <a:r>
              <a:rPr dirty="0" sz="3600" spc="-170"/>
              <a:t>about</a:t>
            </a:r>
            <a:r>
              <a:rPr dirty="0" sz="3600" spc="-305"/>
              <a:t> </a:t>
            </a:r>
            <a:r>
              <a:rPr dirty="0" sz="3600" spc="-210"/>
              <a:t>alternative</a:t>
            </a:r>
            <a:r>
              <a:rPr dirty="0" sz="3600" spc="-325"/>
              <a:t> </a:t>
            </a:r>
            <a:r>
              <a:rPr dirty="0" sz="3600" spc="-125"/>
              <a:t>test-</a:t>
            </a:r>
            <a:r>
              <a:rPr dirty="0" sz="3600" spc="-120"/>
              <a:t>and-</a:t>
            </a:r>
            <a:r>
              <a:rPr dirty="0" sz="3600" spc="-235"/>
              <a:t>treat</a:t>
            </a:r>
            <a:r>
              <a:rPr dirty="0" sz="3600" spc="-335"/>
              <a:t> </a:t>
            </a:r>
            <a:r>
              <a:rPr dirty="0" sz="3600" spc="-10"/>
              <a:t>models?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599643" y="1335065"/>
            <a:ext cx="11188065" cy="3698240"/>
          </a:xfrm>
          <a:prstGeom prst="rect">
            <a:avLst/>
          </a:prstGeom>
        </p:spPr>
        <p:txBody>
          <a:bodyPr wrap="square" lIns="0" tIns="16700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31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 spc="-80">
                <a:latin typeface="Trebuchet MS"/>
                <a:cs typeface="Trebuchet MS"/>
              </a:rPr>
              <a:t>Four-</a:t>
            </a:r>
            <a:r>
              <a:rPr dirty="0" sz="2800">
                <a:latin typeface="Trebuchet MS"/>
                <a:cs typeface="Trebuchet MS"/>
              </a:rPr>
              <a:t>phase</a:t>
            </a:r>
            <a:r>
              <a:rPr dirty="0" sz="2800" spc="-160">
                <a:latin typeface="Trebuchet MS"/>
                <a:cs typeface="Trebuchet MS"/>
              </a:rPr>
              <a:t> </a:t>
            </a:r>
            <a:r>
              <a:rPr dirty="0" sz="2800" spc="-65">
                <a:latin typeface="Trebuchet MS"/>
                <a:cs typeface="Trebuchet MS"/>
              </a:rPr>
              <a:t>program</a:t>
            </a:r>
            <a:r>
              <a:rPr dirty="0" sz="2800" spc="-17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among</a:t>
            </a:r>
            <a:r>
              <a:rPr dirty="0" sz="2800" spc="-18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migrants</a:t>
            </a:r>
            <a:endParaRPr sz="2800">
              <a:latin typeface="Trebuchet MS"/>
              <a:cs typeface="Trebuchet MS"/>
            </a:endParaRPr>
          </a:p>
          <a:p>
            <a:pPr algn="r" marR="5715">
              <a:lnSpc>
                <a:spcPct val="100000"/>
              </a:lnSpc>
              <a:spcBef>
                <a:spcPts val="695"/>
              </a:spcBef>
            </a:pPr>
            <a:r>
              <a:rPr dirty="0" sz="1600" b="1">
                <a:solidFill>
                  <a:srgbClr val="A6A6A6"/>
                </a:solidFill>
                <a:latin typeface="Trebuchet MS"/>
                <a:cs typeface="Trebuchet MS"/>
              </a:rPr>
              <a:t>Coppola</a:t>
            </a:r>
            <a:r>
              <a:rPr dirty="0" sz="16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A6A6A6"/>
                </a:solidFill>
                <a:latin typeface="Trebuchet MS"/>
                <a:cs typeface="Trebuchet MS"/>
              </a:rPr>
              <a:t>N,</a:t>
            </a:r>
            <a:r>
              <a:rPr dirty="0" sz="1600" spc="-12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80" b="1" i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600" spc="-120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85" b="1" i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600" spc="-114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35" b="1">
                <a:solidFill>
                  <a:srgbClr val="A6A6A6"/>
                </a:solidFill>
                <a:latin typeface="Trebuchet MS"/>
                <a:cs typeface="Trebuchet MS"/>
              </a:rPr>
              <a:t>Infect</a:t>
            </a:r>
            <a:r>
              <a:rPr dirty="0" sz="16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55" b="1">
                <a:solidFill>
                  <a:srgbClr val="A6A6A6"/>
                </a:solidFill>
                <a:latin typeface="Trebuchet MS"/>
                <a:cs typeface="Trebuchet MS"/>
              </a:rPr>
              <a:t>Dis</a:t>
            </a:r>
            <a:r>
              <a:rPr dirty="0" sz="1600" spc="-12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65" b="1">
                <a:solidFill>
                  <a:srgbClr val="A6A6A6"/>
                </a:solidFill>
                <a:latin typeface="Trebuchet MS"/>
                <a:cs typeface="Trebuchet MS"/>
              </a:rPr>
              <a:t>Poverty</a:t>
            </a:r>
            <a:r>
              <a:rPr dirty="0" sz="1600" spc="-13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A6A6A6"/>
                </a:solidFill>
                <a:latin typeface="Trebuchet MS"/>
                <a:cs typeface="Trebuchet MS"/>
              </a:rPr>
              <a:t>2024;13:3G</a:t>
            </a:r>
            <a:endParaRPr sz="16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>
                <a:latin typeface="Trebuchet MS"/>
                <a:cs typeface="Trebuchet MS"/>
              </a:rPr>
              <a:t>One-</a:t>
            </a:r>
            <a:r>
              <a:rPr dirty="0" sz="2800" spc="-60">
                <a:latin typeface="Trebuchet MS"/>
                <a:cs typeface="Trebuchet MS"/>
              </a:rPr>
              <a:t>site</a:t>
            </a:r>
            <a:r>
              <a:rPr dirty="0" sz="2800" spc="-240">
                <a:latin typeface="Trebuchet MS"/>
                <a:cs typeface="Trebuchet MS"/>
              </a:rPr>
              <a:t> </a:t>
            </a:r>
            <a:r>
              <a:rPr dirty="0" sz="2800" spc="-30">
                <a:latin typeface="Trebuchet MS"/>
                <a:cs typeface="Trebuchet MS"/>
              </a:rPr>
              <a:t>one-</a:t>
            </a:r>
            <a:r>
              <a:rPr dirty="0" sz="2800" spc="-110">
                <a:latin typeface="Trebuchet MS"/>
                <a:cs typeface="Trebuchet MS"/>
              </a:rPr>
              <a:t>visit,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90">
                <a:latin typeface="Trebuchet MS"/>
                <a:cs typeface="Trebuchet MS"/>
              </a:rPr>
              <a:t>test-</a:t>
            </a:r>
            <a:r>
              <a:rPr dirty="0" sz="2800" spc="-30">
                <a:latin typeface="Trebuchet MS"/>
                <a:cs typeface="Trebuchet MS"/>
              </a:rPr>
              <a:t>and-</a:t>
            </a:r>
            <a:r>
              <a:rPr dirty="0" sz="2800" spc="-150">
                <a:latin typeface="Trebuchet MS"/>
                <a:cs typeface="Trebuchet MS"/>
              </a:rPr>
              <a:t>treat</a:t>
            </a:r>
            <a:r>
              <a:rPr dirty="0" sz="2800" spc="-235">
                <a:latin typeface="Trebuchet MS"/>
                <a:cs typeface="Trebuchet MS"/>
              </a:rPr>
              <a:t> </a:t>
            </a:r>
            <a:r>
              <a:rPr dirty="0" sz="2800" spc="-30">
                <a:latin typeface="Trebuchet MS"/>
                <a:cs typeface="Trebuchet MS"/>
              </a:rPr>
              <a:t>community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65">
                <a:latin typeface="Trebuchet MS"/>
                <a:cs typeface="Trebuchet MS"/>
              </a:rPr>
              <a:t>program</a:t>
            </a:r>
            <a:r>
              <a:rPr dirty="0" sz="2800" spc="-210">
                <a:latin typeface="Trebuchet MS"/>
                <a:cs typeface="Trebuchet MS"/>
              </a:rPr>
              <a:t> </a:t>
            </a:r>
            <a:r>
              <a:rPr dirty="0" sz="2800" spc="-130">
                <a:latin typeface="Trebuchet MS"/>
                <a:cs typeface="Trebuchet MS"/>
              </a:rPr>
              <a:t>for</a:t>
            </a:r>
            <a:r>
              <a:rPr dirty="0" sz="2800" spc="-225">
                <a:latin typeface="Trebuchet MS"/>
                <a:cs typeface="Trebuchet MS"/>
              </a:rPr>
              <a:t> </a:t>
            </a:r>
            <a:r>
              <a:rPr dirty="0" sz="2800" spc="50">
                <a:latin typeface="Trebuchet MS"/>
                <a:cs typeface="Trebuchet MS"/>
              </a:rPr>
              <a:t>HBV</a:t>
            </a:r>
            <a:r>
              <a:rPr dirty="0" sz="2800" spc="-24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and</a:t>
            </a:r>
            <a:r>
              <a:rPr dirty="0" sz="2800" spc="-210">
                <a:latin typeface="Trebuchet MS"/>
                <a:cs typeface="Trebuchet MS"/>
              </a:rPr>
              <a:t> </a:t>
            </a:r>
            <a:r>
              <a:rPr dirty="0" sz="2800" spc="85">
                <a:latin typeface="Trebuchet MS"/>
                <a:cs typeface="Trebuchet MS"/>
              </a:rPr>
              <a:t>HCV</a:t>
            </a:r>
            <a:endParaRPr sz="28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695"/>
              </a:spcBef>
            </a:pPr>
            <a:r>
              <a:rPr dirty="0" sz="1600" b="1">
                <a:solidFill>
                  <a:srgbClr val="A6A6A6"/>
                </a:solidFill>
                <a:latin typeface="Trebuchet MS"/>
                <a:cs typeface="Trebuchet MS"/>
              </a:rPr>
              <a:t>Shiha</a:t>
            </a:r>
            <a:r>
              <a:rPr dirty="0" sz="1600" spc="-11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35" b="1">
                <a:solidFill>
                  <a:srgbClr val="A6A6A6"/>
                </a:solidFill>
                <a:latin typeface="Trebuchet MS"/>
                <a:cs typeface="Trebuchet MS"/>
              </a:rPr>
              <a:t>G,</a:t>
            </a:r>
            <a:r>
              <a:rPr dirty="0" sz="1600" spc="-12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80" b="1" i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600" spc="-114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80" b="1" i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600" spc="-114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275" b="1">
                <a:solidFill>
                  <a:srgbClr val="A6A6A6"/>
                </a:solidFill>
                <a:latin typeface="Trebuchet MS"/>
                <a:cs typeface="Trebuchet MS"/>
              </a:rPr>
              <a:t>J</a:t>
            </a:r>
            <a:r>
              <a:rPr dirty="0" sz="1600" spc="-12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50" b="1">
                <a:solidFill>
                  <a:srgbClr val="A6A6A6"/>
                </a:solidFill>
                <a:latin typeface="Trebuchet MS"/>
                <a:cs typeface="Trebuchet MS"/>
              </a:rPr>
              <a:t>Viral</a:t>
            </a:r>
            <a:r>
              <a:rPr dirty="0" sz="16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A6A6A6"/>
                </a:solidFill>
                <a:latin typeface="Trebuchet MS"/>
                <a:cs typeface="Trebuchet MS"/>
              </a:rPr>
              <a:t>Hepat</a:t>
            </a:r>
            <a:r>
              <a:rPr dirty="0" sz="1600" spc="-10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114" b="1">
                <a:solidFill>
                  <a:srgbClr val="A6A6A6"/>
                </a:solidFill>
                <a:latin typeface="Trebuchet MS"/>
                <a:cs typeface="Trebuchet MS"/>
              </a:rPr>
              <a:t>2020;27:5G3-</a:t>
            </a:r>
            <a:r>
              <a:rPr dirty="0" sz="1600" spc="-25" b="1">
                <a:solidFill>
                  <a:srgbClr val="A6A6A6"/>
                </a:solidFill>
                <a:latin typeface="Trebuchet MS"/>
                <a:cs typeface="Trebuchet MS"/>
              </a:rPr>
              <a:t>601</a:t>
            </a:r>
            <a:endParaRPr sz="1600">
              <a:latin typeface="Trebuchet MS"/>
              <a:cs typeface="Trebuchet MS"/>
            </a:endParaRPr>
          </a:p>
          <a:p>
            <a:pPr marL="239395" marR="1041400" indent="-227329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800" spc="50">
                <a:latin typeface="Trebuchet MS"/>
                <a:cs typeface="Trebuchet MS"/>
              </a:rPr>
              <a:t>Same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55">
                <a:latin typeface="Trebuchet MS"/>
                <a:cs typeface="Trebuchet MS"/>
              </a:rPr>
              <a:t>day</a:t>
            </a:r>
            <a:r>
              <a:rPr dirty="0" sz="2800" spc="-240">
                <a:latin typeface="Trebuchet MS"/>
                <a:cs typeface="Trebuchet MS"/>
              </a:rPr>
              <a:t> </a:t>
            </a:r>
            <a:r>
              <a:rPr dirty="0" sz="2800" spc="-80">
                <a:latin typeface="Trebuchet MS"/>
                <a:cs typeface="Trebuchet MS"/>
              </a:rPr>
              <a:t>test-</a:t>
            </a:r>
            <a:r>
              <a:rPr dirty="0" sz="2800" spc="-30">
                <a:latin typeface="Trebuchet MS"/>
                <a:cs typeface="Trebuchet MS"/>
              </a:rPr>
              <a:t>and-</a:t>
            </a:r>
            <a:r>
              <a:rPr dirty="0" sz="2800" spc="-155">
                <a:latin typeface="Trebuchet MS"/>
                <a:cs typeface="Trebuchet MS"/>
              </a:rPr>
              <a:t>treat</a:t>
            </a:r>
            <a:r>
              <a:rPr dirty="0" sz="2800" spc="-225">
                <a:latin typeface="Trebuchet MS"/>
                <a:cs typeface="Trebuchet MS"/>
              </a:rPr>
              <a:t> </a:t>
            </a:r>
            <a:r>
              <a:rPr dirty="0" sz="2800" spc="-130">
                <a:latin typeface="Trebuchet MS"/>
                <a:cs typeface="Trebuchet MS"/>
              </a:rPr>
              <a:t>for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110">
                <a:latin typeface="Trebuchet MS"/>
                <a:cs typeface="Trebuchet MS"/>
              </a:rPr>
              <a:t>HCV</a:t>
            </a:r>
            <a:r>
              <a:rPr dirty="0" sz="2800" spc="-24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among</a:t>
            </a:r>
            <a:r>
              <a:rPr dirty="0" sz="2800" spc="-220">
                <a:latin typeface="Trebuchet MS"/>
                <a:cs typeface="Trebuchet MS"/>
              </a:rPr>
              <a:t> </a:t>
            </a:r>
            <a:r>
              <a:rPr dirty="0" sz="2800" spc="-60">
                <a:latin typeface="Trebuchet MS"/>
                <a:cs typeface="Trebuchet MS"/>
              </a:rPr>
              <a:t>high-</a:t>
            </a:r>
            <a:r>
              <a:rPr dirty="0" sz="2800" spc="-40">
                <a:latin typeface="Trebuchet MS"/>
                <a:cs typeface="Trebuchet MS"/>
              </a:rPr>
              <a:t>risk</a:t>
            </a:r>
            <a:r>
              <a:rPr dirty="0" sz="2800" spc="-235">
                <a:latin typeface="Trebuchet MS"/>
                <a:cs typeface="Trebuchet MS"/>
              </a:rPr>
              <a:t> </a:t>
            </a:r>
            <a:r>
              <a:rPr dirty="0" sz="2800" spc="-40">
                <a:latin typeface="Trebuchet MS"/>
                <a:cs typeface="Trebuchet MS"/>
              </a:rPr>
              <a:t>settings</a:t>
            </a:r>
            <a:r>
              <a:rPr dirty="0" sz="2800" spc="-22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(PWID, </a:t>
            </a:r>
            <a:r>
              <a:rPr dirty="0" sz="2800" spc="-10">
                <a:latin typeface="Trebuchet MS"/>
                <a:cs typeface="Trebuchet MS"/>
              </a:rPr>
              <a:t>	</a:t>
            </a:r>
            <a:r>
              <a:rPr dirty="0" sz="2800" spc="-20">
                <a:latin typeface="Trebuchet MS"/>
                <a:cs typeface="Trebuchet MS"/>
              </a:rPr>
              <a:t>prison</a:t>
            </a:r>
            <a:r>
              <a:rPr dirty="0" sz="2800" spc="-240">
                <a:latin typeface="Trebuchet MS"/>
                <a:cs typeface="Trebuchet MS"/>
              </a:rPr>
              <a:t> </a:t>
            </a:r>
            <a:r>
              <a:rPr dirty="0" sz="2800" spc="-65">
                <a:latin typeface="Trebuchet MS"/>
                <a:cs typeface="Trebuchet MS"/>
              </a:rPr>
              <a:t>inmates,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homeless,</a:t>
            </a:r>
            <a:r>
              <a:rPr dirty="0" sz="2800" spc="-22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HIV+</a:t>
            </a:r>
            <a:r>
              <a:rPr dirty="0" sz="2800" spc="-215">
                <a:latin typeface="Trebuchet MS"/>
                <a:cs typeface="Trebuchet MS"/>
              </a:rPr>
              <a:t> </a:t>
            </a:r>
            <a:r>
              <a:rPr dirty="0" sz="2800" spc="90">
                <a:latin typeface="Trebuchet MS"/>
                <a:cs typeface="Trebuchet MS"/>
              </a:rPr>
              <a:t>MSM)</a:t>
            </a:r>
            <a:endParaRPr sz="2800">
              <a:latin typeface="Trebuchet MS"/>
              <a:cs typeface="Trebuchet MS"/>
            </a:endParaRPr>
          </a:p>
          <a:p>
            <a:pPr algn="r" marL="1329690" marR="7620" indent="583565">
              <a:lnSpc>
                <a:spcPct val="129400"/>
              </a:lnSpc>
              <a:spcBef>
                <a:spcPts val="95"/>
              </a:spcBef>
            </a:pPr>
            <a:r>
              <a:rPr dirty="0" sz="1700" b="1">
                <a:solidFill>
                  <a:srgbClr val="A6A6A6"/>
                </a:solidFill>
                <a:latin typeface="Trebuchet MS"/>
                <a:cs typeface="Trebuchet MS"/>
              </a:rPr>
              <a:t>Suan</a:t>
            </a:r>
            <a:r>
              <a:rPr dirty="0" sz="1700" spc="-14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A6A6A6"/>
                </a:solidFill>
                <a:latin typeface="Trebuchet MS"/>
                <a:cs typeface="Trebuchet MS"/>
              </a:rPr>
              <a:t>MAM,</a:t>
            </a:r>
            <a:r>
              <a:rPr dirty="0" sz="1700" spc="-12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85" b="1" i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700" spc="-130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85" b="1" i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700" spc="-114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110" b="1">
                <a:solidFill>
                  <a:srgbClr val="A6A6A6"/>
                </a:solidFill>
                <a:latin typeface="Trebuchet MS"/>
                <a:cs typeface="Trebuchet MS"/>
              </a:rPr>
              <a:t>BMC</a:t>
            </a:r>
            <a:r>
              <a:rPr dirty="0" sz="1700" spc="-14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10" b="1">
                <a:solidFill>
                  <a:srgbClr val="A6A6A6"/>
                </a:solidFill>
                <a:latin typeface="Trebuchet MS"/>
                <a:cs typeface="Trebuchet MS"/>
              </a:rPr>
              <a:t>Public</a:t>
            </a:r>
            <a:r>
              <a:rPr dirty="0" sz="1700" spc="-13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10" b="1">
                <a:solidFill>
                  <a:srgbClr val="A6A6A6"/>
                </a:solidFill>
                <a:latin typeface="Trebuchet MS"/>
                <a:cs typeface="Trebuchet MS"/>
              </a:rPr>
              <a:t>Health</a:t>
            </a:r>
            <a:r>
              <a:rPr dirty="0" sz="1700" spc="-1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105" b="1">
                <a:solidFill>
                  <a:srgbClr val="A6A6A6"/>
                </a:solidFill>
                <a:latin typeface="Trebuchet MS"/>
                <a:cs typeface="Trebuchet MS"/>
              </a:rPr>
              <a:t>2025;25:1152;</a:t>
            </a:r>
            <a:r>
              <a:rPr dirty="0" sz="1700" spc="-12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35" b="1">
                <a:solidFill>
                  <a:srgbClr val="A6A6A6"/>
                </a:solidFill>
                <a:latin typeface="Trebuchet MS"/>
                <a:cs typeface="Trebuchet MS"/>
              </a:rPr>
              <a:t>Rajkumar</a:t>
            </a:r>
            <a:r>
              <a:rPr dirty="0" sz="1700" spc="-1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20" b="1">
                <a:solidFill>
                  <a:srgbClr val="A6A6A6"/>
                </a:solidFill>
                <a:latin typeface="Trebuchet MS"/>
                <a:cs typeface="Trebuchet MS"/>
              </a:rPr>
              <a:t>N,</a:t>
            </a:r>
            <a:r>
              <a:rPr dirty="0" sz="17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85" b="1" i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700" spc="-130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85" b="1" i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700" spc="-114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A6A6A6"/>
                </a:solidFill>
                <a:latin typeface="Trebuchet MS"/>
                <a:cs typeface="Trebuchet MS"/>
              </a:rPr>
              <a:t>Harm</a:t>
            </a:r>
            <a:r>
              <a:rPr dirty="0" sz="1700" spc="-14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10" b="1">
                <a:solidFill>
                  <a:srgbClr val="A6A6A6"/>
                </a:solidFill>
                <a:latin typeface="Trebuchet MS"/>
                <a:cs typeface="Trebuchet MS"/>
              </a:rPr>
              <a:t>Reduct</a:t>
            </a:r>
            <a:r>
              <a:rPr dirty="0" sz="1700" spc="-12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280" b="1">
                <a:solidFill>
                  <a:srgbClr val="A6A6A6"/>
                </a:solidFill>
                <a:latin typeface="Trebuchet MS"/>
                <a:cs typeface="Trebuchet MS"/>
              </a:rPr>
              <a:t>J</a:t>
            </a:r>
            <a:r>
              <a:rPr dirty="0" sz="1700" spc="-12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75" b="1">
                <a:solidFill>
                  <a:srgbClr val="A6A6A6"/>
                </a:solidFill>
                <a:latin typeface="Trebuchet MS"/>
                <a:cs typeface="Trebuchet MS"/>
              </a:rPr>
              <a:t>2024;21:G8 </a:t>
            </a:r>
            <a:r>
              <a:rPr dirty="0" sz="1700" spc="-10" b="1">
                <a:solidFill>
                  <a:srgbClr val="A6A6A6"/>
                </a:solidFill>
                <a:latin typeface="Trebuchet MS"/>
                <a:cs typeface="Trebuchet MS"/>
              </a:rPr>
              <a:t>Morris</a:t>
            </a:r>
            <a:r>
              <a:rPr dirty="0" sz="1700" spc="-14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A6A6A6"/>
                </a:solidFill>
                <a:latin typeface="Trebuchet MS"/>
                <a:cs typeface="Trebuchet MS"/>
              </a:rPr>
              <a:t>MD,</a:t>
            </a:r>
            <a:r>
              <a:rPr dirty="0" sz="1700" spc="-12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85" b="1" i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700" spc="-145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85" b="1" i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700" spc="-135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75" b="1">
                <a:solidFill>
                  <a:srgbClr val="A6A6A6"/>
                </a:solidFill>
                <a:latin typeface="Trebuchet MS"/>
                <a:cs typeface="Trebuchet MS"/>
              </a:rPr>
              <a:t>JAMA</a:t>
            </a:r>
            <a:r>
              <a:rPr dirty="0" sz="1700" spc="-14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30" b="1">
                <a:solidFill>
                  <a:srgbClr val="A6A6A6"/>
                </a:solidFill>
                <a:latin typeface="Trebuchet MS"/>
                <a:cs typeface="Trebuchet MS"/>
              </a:rPr>
              <a:t>Netw</a:t>
            </a:r>
            <a:r>
              <a:rPr dirty="0" sz="1700" spc="-14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A6A6A6"/>
                </a:solidFill>
                <a:latin typeface="Trebuchet MS"/>
                <a:cs typeface="Trebuchet MS"/>
              </a:rPr>
              <a:t>Open</a:t>
            </a:r>
            <a:r>
              <a:rPr dirty="0" sz="1700" spc="-1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110" b="1">
                <a:solidFill>
                  <a:srgbClr val="A6A6A6"/>
                </a:solidFill>
                <a:latin typeface="Trebuchet MS"/>
                <a:cs typeface="Trebuchet MS"/>
              </a:rPr>
              <a:t>2023;6:e23387G2;</a:t>
            </a:r>
            <a:r>
              <a:rPr dirty="0" sz="1700" spc="-1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35" b="1">
                <a:solidFill>
                  <a:srgbClr val="A6A6A6"/>
                </a:solidFill>
                <a:latin typeface="Trebuchet MS"/>
                <a:cs typeface="Trebuchet MS"/>
              </a:rPr>
              <a:t>Grebely</a:t>
            </a:r>
            <a:r>
              <a:rPr dirty="0" sz="1700" spc="-12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225" b="1">
                <a:solidFill>
                  <a:srgbClr val="A6A6A6"/>
                </a:solidFill>
                <a:latin typeface="Trebuchet MS"/>
                <a:cs typeface="Trebuchet MS"/>
              </a:rPr>
              <a:t>J,</a:t>
            </a:r>
            <a:r>
              <a:rPr dirty="0" sz="1700" spc="-12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85" b="1" i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700" spc="-130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85" b="1" i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700" spc="-145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30" b="1">
                <a:solidFill>
                  <a:srgbClr val="A6A6A6"/>
                </a:solidFill>
                <a:latin typeface="Trebuchet MS"/>
                <a:cs typeface="Trebuchet MS"/>
              </a:rPr>
              <a:t>Int</a:t>
            </a:r>
            <a:r>
              <a:rPr dirty="0" sz="1700" spc="-1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280" b="1">
                <a:solidFill>
                  <a:srgbClr val="A6A6A6"/>
                </a:solidFill>
                <a:latin typeface="Trebuchet MS"/>
                <a:cs typeface="Trebuchet MS"/>
              </a:rPr>
              <a:t>J</a:t>
            </a:r>
            <a:r>
              <a:rPr dirty="0" sz="1700" spc="-13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10" b="1">
                <a:solidFill>
                  <a:srgbClr val="A6A6A6"/>
                </a:solidFill>
                <a:latin typeface="Trebuchet MS"/>
                <a:cs typeface="Trebuchet MS"/>
              </a:rPr>
              <a:t>Drug</a:t>
            </a:r>
            <a:r>
              <a:rPr dirty="0" sz="1700" spc="-1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30" b="1">
                <a:solidFill>
                  <a:srgbClr val="A6A6A6"/>
                </a:solidFill>
                <a:latin typeface="Trebuchet MS"/>
                <a:cs typeface="Trebuchet MS"/>
              </a:rPr>
              <a:t>Policy</a:t>
            </a:r>
            <a:r>
              <a:rPr dirty="0" sz="1700" spc="-15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75" b="1">
                <a:solidFill>
                  <a:srgbClr val="A6A6A6"/>
                </a:solidFill>
                <a:latin typeface="Trebuchet MS"/>
                <a:cs typeface="Trebuchet MS"/>
              </a:rPr>
              <a:t>2023;114:103G82</a:t>
            </a:r>
            <a:endParaRPr sz="17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600"/>
              </a:spcBef>
            </a:pPr>
            <a:r>
              <a:rPr dirty="0" sz="1700" spc="-25" b="1">
                <a:solidFill>
                  <a:srgbClr val="A6A6A6"/>
                </a:solidFill>
                <a:latin typeface="Trebuchet MS"/>
                <a:cs typeface="Trebuchet MS"/>
              </a:rPr>
              <a:t>Forns</a:t>
            </a:r>
            <a:r>
              <a:rPr dirty="0" sz="1700" spc="-12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75" b="1">
                <a:solidFill>
                  <a:srgbClr val="A6A6A6"/>
                </a:solidFill>
                <a:latin typeface="Trebuchet MS"/>
                <a:cs typeface="Trebuchet MS"/>
              </a:rPr>
              <a:t>X,</a:t>
            </a:r>
            <a:r>
              <a:rPr dirty="0" sz="1700" spc="-13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85" b="1" i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700" spc="-135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85" b="1" i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700" spc="-120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280" b="1">
                <a:solidFill>
                  <a:srgbClr val="A6A6A6"/>
                </a:solidFill>
                <a:latin typeface="Trebuchet MS"/>
                <a:cs typeface="Trebuchet MS"/>
              </a:rPr>
              <a:t>J</a:t>
            </a:r>
            <a:r>
              <a:rPr dirty="0" sz="1700" spc="-12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45" b="1">
                <a:solidFill>
                  <a:srgbClr val="A6A6A6"/>
                </a:solidFill>
                <a:latin typeface="Trebuchet MS"/>
                <a:cs typeface="Trebuchet MS"/>
              </a:rPr>
              <a:t>Viral</a:t>
            </a:r>
            <a:r>
              <a:rPr dirty="0" sz="1700" spc="-14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10" b="1">
                <a:solidFill>
                  <a:srgbClr val="A6A6A6"/>
                </a:solidFill>
                <a:latin typeface="Trebuchet MS"/>
                <a:cs typeface="Trebuchet MS"/>
              </a:rPr>
              <a:t>Hepat</a:t>
            </a:r>
            <a:r>
              <a:rPr dirty="0" sz="1700" spc="-13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114" b="1">
                <a:solidFill>
                  <a:srgbClr val="A6A6A6"/>
                </a:solidFill>
                <a:latin typeface="Trebuchet MS"/>
                <a:cs typeface="Trebuchet MS"/>
              </a:rPr>
              <a:t>2022;2G:227-</a:t>
            </a:r>
            <a:r>
              <a:rPr dirty="0" sz="1700" spc="-105" b="1">
                <a:solidFill>
                  <a:srgbClr val="A6A6A6"/>
                </a:solidFill>
                <a:latin typeface="Trebuchet MS"/>
                <a:cs typeface="Trebuchet MS"/>
              </a:rPr>
              <a:t>230;</a:t>
            </a:r>
            <a:r>
              <a:rPr dirty="0" sz="1700" spc="-12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A6A6A6"/>
                </a:solidFill>
                <a:latin typeface="Trebuchet MS"/>
                <a:cs typeface="Trebuchet MS"/>
              </a:rPr>
              <a:t>Supanan</a:t>
            </a:r>
            <a:r>
              <a:rPr dirty="0" sz="1700" spc="-12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50" b="1">
                <a:solidFill>
                  <a:srgbClr val="A6A6A6"/>
                </a:solidFill>
                <a:latin typeface="Trebuchet MS"/>
                <a:cs typeface="Trebuchet MS"/>
              </a:rPr>
              <a:t>R,</a:t>
            </a:r>
            <a:r>
              <a:rPr dirty="0" sz="1700" spc="-14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85" b="1" i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700" spc="-130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85" b="1" i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700" spc="-120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280" b="1">
                <a:solidFill>
                  <a:srgbClr val="A6A6A6"/>
                </a:solidFill>
                <a:latin typeface="Trebuchet MS"/>
                <a:cs typeface="Trebuchet MS"/>
              </a:rPr>
              <a:t>J</a:t>
            </a:r>
            <a:r>
              <a:rPr dirty="0" sz="1700" spc="-13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35" b="1">
                <a:solidFill>
                  <a:srgbClr val="A6A6A6"/>
                </a:solidFill>
                <a:latin typeface="Trebuchet MS"/>
                <a:cs typeface="Trebuchet MS"/>
              </a:rPr>
              <a:t>Acquir</a:t>
            </a:r>
            <a:r>
              <a:rPr dirty="0" sz="1700" spc="-1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A6A6A6"/>
                </a:solidFill>
                <a:latin typeface="Trebuchet MS"/>
                <a:cs typeface="Trebuchet MS"/>
              </a:rPr>
              <a:t>Immune</a:t>
            </a:r>
            <a:r>
              <a:rPr dirty="0" sz="1700" spc="-13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A6A6A6"/>
                </a:solidFill>
                <a:latin typeface="Trebuchet MS"/>
                <a:cs typeface="Trebuchet MS"/>
              </a:rPr>
              <a:t>Defic</a:t>
            </a:r>
            <a:r>
              <a:rPr dirty="0" sz="1700" spc="-12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10" b="1">
                <a:solidFill>
                  <a:srgbClr val="A6A6A6"/>
                </a:solidFill>
                <a:latin typeface="Trebuchet MS"/>
                <a:cs typeface="Trebuchet MS"/>
              </a:rPr>
              <a:t>Syndr</a:t>
            </a:r>
            <a:r>
              <a:rPr dirty="0" sz="1700" spc="-1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700" spc="-105" b="1">
                <a:solidFill>
                  <a:srgbClr val="A6A6A6"/>
                </a:solidFill>
                <a:latin typeface="Trebuchet MS"/>
                <a:cs typeface="Trebuchet MS"/>
              </a:rPr>
              <a:t>2021;88:465-</a:t>
            </a:r>
            <a:r>
              <a:rPr dirty="0" sz="1700" spc="-25" b="1">
                <a:solidFill>
                  <a:srgbClr val="A6A6A6"/>
                </a:solidFill>
                <a:latin typeface="Trebuchet MS"/>
                <a:cs typeface="Trebuchet MS"/>
              </a:rPr>
              <a:t>46G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27760" y="1138469"/>
            <a:ext cx="10513695" cy="343154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252729" indent="-227329">
              <a:lnSpc>
                <a:spcPct val="100000"/>
              </a:lnSpc>
              <a:spcBef>
                <a:spcPts val="450"/>
              </a:spcBef>
              <a:buFont typeface="Arial MT"/>
              <a:buChar char="•"/>
              <a:tabLst>
                <a:tab pos="252729" algn="l"/>
              </a:tabLst>
            </a:pPr>
            <a:r>
              <a:rPr dirty="0" sz="2400" spc="90">
                <a:latin typeface="Trebuchet MS"/>
                <a:cs typeface="Trebuchet MS"/>
              </a:rPr>
              <a:t>HCV</a:t>
            </a:r>
            <a:r>
              <a:rPr dirty="0" sz="2400" spc="-204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elimination</a:t>
            </a:r>
            <a:r>
              <a:rPr dirty="0" sz="2400" spc="-215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plan</a:t>
            </a:r>
            <a:r>
              <a:rPr dirty="0" sz="2400" spc="-204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launched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in</a:t>
            </a:r>
            <a:r>
              <a:rPr dirty="0" sz="2400" spc="-21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2014</a:t>
            </a:r>
            <a:r>
              <a:rPr dirty="0" baseline="24305" sz="2400" spc="-15">
                <a:latin typeface="Trebuchet MS"/>
                <a:cs typeface="Trebuchet MS"/>
              </a:rPr>
              <a:t>1</a:t>
            </a:r>
            <a:endParaRPr baseline="24305" sz="2400">
              <a:latin typeface="Trebuchet MS"/>
              <a:cs typeface="Trebuchet MS"/>
            </a:endParaRPr>
          </a:p>
          <a:p>
            <a:pPr lvl="1" marL="710565" indent="-227965">
              <a:lnSpc>
                <a:spcPct val="100000"/>
              </a:lnSpc>
              <a:spcBef>
                <a:spcPts val="295"/>
              </a:spcBef>
              <a:buFont typeface="Arial MT"/>
              <a:buChar char="•"/>
              <a:tabLst>
                <a:tab pos="710565" algn="l"/>
              </a:tabLst>
            </a:pPr>
            <a:r>
              <a:rPr dirty="0" sz="2000">
                <a:latin typeface="Trebuchet MS"/>
                <a:cs typeface="Trebuchet MS"/>
              </a:rPr>
              <a:t>Awareness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campaign</a:t>
            </a:r>
            <a:endParaRPr sz="2000">
              <a:latin typeface="Trebuchet MS"/>
              <a:cs typeface="Trebuchet MS"/>
            </a:endParaRPr>
          </a:p>
          <a:p>
            <a:pPr lvl="1" marL="710565" marR="17780" indent="-228600">
              <a:lnSpc>
                <a:spcPts val="2160"/>
              </a:lnSpc>
              <a:spcBef>
                <a:spcPts val="525"/>
              </a:spcBef>
              <a:buFont typeface="Arial MT"/>
              <a:buChar char="•"/>
              <a:tabLst>
                <a:tab pos="710565" algn="l"/>
              </a:tabLst>
            </a:pPr>
            <a:r>
              <a:rPr dirty="0" sz="2000" spc="-10">
                <a:latin typeface="Trebuchet MS"/>
                <a:cs typeface="Trebuchet MS"/>
              </a:rPr>
              <a:t>Comprehensive</a:t>
            </a:r>
            <a:r>
              <a:rPr dirty="0" sz="2000" spc="-18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national</a:t>
            </a:r>
            <a:r>
              <a:rPr dirty="0" sz="2000" spc="-170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program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75">
                <a:latin typeface="Trebuchet MS"/>
                <a:cs typeface="Trebuchet MS"/>
              </a:rPr>
              <a:t>to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screen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the</a:t>
            </a:r>
            <a:r>
              <a:rPr dirty="0" sz="2000" spc="-140">
                <a:latin typeface="Trebuchet MS"/>
                <a:cs typeface="Trebuchet MS"/>
              </a:rPr>
              <a:t> </a:t>
            </a:r>
            <a:r>
              <a:rPr dirty="0" sz="2000" spc="-80">
                <a:latin typeface="Trebuchet MS"/>
                <a:cs typeface="Trebuchet MS"/>
              </a:rPr>
              <a:t>entire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adult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population</a:t>
            </a:r>
            <a:r>
              <a:rPr dirty="0" sz="2000" spc="-175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(~62.5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million)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and </a:t>
            </a:r>
            <a:r>
              <a:rPr dirty="0" sz="2000" spc="-50">
                <a:latin typeface="Trebuchet MS"/>
                <a:cs typeface="Trebuchet MS"/>
              </a:rPr>
              <a:t>teenage</a:t>
            </a:r>
            <a:r>
              <a:rPr dirty="0" sz="2000" spc="-17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school-</a:t>
            </a:r>
            <a:r>
              <a:rPr dirty="0" sz="2000" spc="-40">
                <a:latin typeface="Trebuchet MS"/>
                <a:cs typeface="Trebuchet MS"/>
              </a:rPr>
              <a:t>children</a:t>
            </a:r>
            <a:r>
              <a:rPr dirty="0" sz="2000" spc="-175">
                <a:latin typeface="Trebuchet MS"/>
                <a:cs typeface="Trebuchet MS"/>
              </a:rPr>
              <a:t> </a:t>
            </a:r>
            <a:r>
              <a:rPr dirty="0" sz="2000" spc="-50">
                <a:latin typeface="Trebuchet MS"/>
                <a:cs typeface="Trebuchet MS"/>
              </a:rPr>
              <a:t>in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middle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and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high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schools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(~12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million)</a:t>
            </a:r>
            <a:endParaRPr sz="2000">
              <a:latin typeface="Trebuchet MS"/>
              <a:cs typeface="Trebuchet MS"/>
            </a:endParaRPr>
          </a:p>
          <a:p>
            <a:pPr lvl="1" marL="710565" indent="-22796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710565" algn="l"/>
              </a:tabLst>
            </a:pPr>
            <a:r>
              <a:rPr dirty="0" sz="2000" spc="95">
                <a:latin typeface="Trebuchet MS"/>
                <a:cs typeface="Trebuchet MS"/>
              </a:rPr>
              <a:t>WHO</a:t>
            </a:r>
            <a:r>
              <a:rPr dirty="0" sz="2000" spc="-140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pre-</a:t>
            </a:r>
            <a:r>
              <a:rPr dirty="0" sz="2000" spc="-55">
                <a:latin typeface="Trebuchet MS"/>
                <a:cs typeface="Trebuchet MS"/>
              </a:rPr>
              <a:t>qualified</a:t>
            </a:r>
            <a:r>
              <a:rPr dirty="0" sz="2000" spc="-17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rapid</a:t>
            </a:r>
            <a:r>
              <a:rPr dirty="0" sz="2000" spc="-14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assay</a:t>
            </a:r>
            <a:r>
              <a:rPr dirty="0" sz="2000" spc="-140">
                <a:latin typeface="Trebuchet MS"/>
                <a:cs typeface="Trebuchet MS"/>
              </a:rPr>
              <a:t> </a:t>
            </a:r>
            <a:r>
              <a:rPr dirty="0" sz="2000" spc="-90">
                <a:latin typeface="Trebuchet MS"/>
                <a:cs typeface="Trebuchet MS"/>
              </a:rPr>
              <a:t>for</a:t>
            </a:r>
            <a:r>
              <a:rPr dirty="0" sz="2000" spc="-135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anti-</a:t>
            </a:r>
            <a:r>
              <a:rPr dirty="0" sz="2000" spc="75">
                <a:latin typeface="Trebuchet MS"/>
                <a:cs typeface="Trebuchet MS"/>
              </a:rPr>
              <a:t>HCV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(USD</a:t>
            </a:r>
            <a:r>
              <a:rPr dirty="0" sz="2000" spc="-135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0.56/assay)</a:t>
            </a:r>
            <a:r>
              <a:rPr dirty="0" sz="2000" spc="-17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on</a:t>
            </a:r>
            <a:r>
              <a:rPr dirty="0" sz="2000" spc="-13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capillary</a:t>
            </a:r>
            <a:r>
              <a:rPr dirty="0" sz="2000" spc="-14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blood</a:t>
            </a:r>
            <a:endParaRPr sz="2000">
              <a:latin typeface="Trebuchet MS"/>
              <a:cs typeface="Trebuchet MS"/>
            </a:endParaRPr>
          </a:p>
          <a:p>
            <a:pPr lvl="1" marL="710565" indent="-227965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710565" algn="l"/>
              </a:tabLst>
            </a:pPr>
            <a:r>
              <a:rPr dirty="0" sz="2000" spc="-35">
                <a:latin typeface="Trebuchet MS"/>
                <a:cs typeface="Trebuchet MS"/>
              </a:rPr>
              <a:t>Locally</a:t>
            </a:r>
            <a:r>
              <a:rPr dirty="0" sz="2000" spc="-130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produced,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0">
                <a:latin typeface="Trebuchet MS"/>
                <a:cs typeface="Trebuchet MS"/>
              </a:rPr>
              <a:t>low</a:t>
            </a:r>
            <a:r>
              <a:rPr dirty="0" sz="2000" spc="-13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cost</a:t>
            </a:r>
            <a:r>
              <a:rPr dirty="0" sz="2000" spc="-140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generic</a:t>
            </a:r>
            <a:r>
              <a:rPr dirty="0" sz="2000" spc="-14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DAAs</a:t>
            </a:r>
            <a:endParaRPr sz="2000">
              <a:latin typeface="Trebuchet MS"/>
              <a:cs typeface="Trebuchet MS"/>
            </a:endParaRPr>
          </a:p>
          <a:p>
            <a:pPr marL="252729" indent="-227329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52729" algn="l"/>
              </a:tabLst>
            </a:pPr>
            <a:r>
              <a:rPr dirty="0" sz="2400" spc="90">
                <a:latin typeface="Trebuchet MS"/>
                <a:cs typeface="Trebuchet MS"/>
              </a:rPr>
              <a:t>HCV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prevalence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decreased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80">
                <a:latin typeface="Trebuchet MS"/>
                <a:cs typeface="Trebuchet MS"/>
              </a:rPr>
              <a:t>from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265">
                <a:latin typeface="Trebuchet MS"/>
                <a:cs typeface="Trebuchet MS"/>
              </a:rPr>
              <a:t>6%</a:t>
            </a:r>
            <a:r>
              <a:rPr dirty="0" sz="2400" spc="-21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(2015)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85">
                <a:latin typeface="Trebuchet MS"/>
                <a:cs typeface="Trebuchet MS"/>
              </a:rPr>
              <a:t>to</a:t>
            </a:r>
            <a:r>
              <a:rPr dirty="0" sz="2400" spc="-220">
                <a:latin typeface="Trebuchet MS"/>
                <a:cs typeface="Trebuchet MS"/>
              </a:rPr>
              <a:t> </a:t>
            </a:r>
            <a:r>
              <a:rPr dirty="0" sz="2400" spc="80">
                <a:latin typeface="Trebuchet MS"/>
                <a:cs typeface="Trebuchet MS"/>
              </a:rPr>
              <a:t>0.5%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in</a:t>
            </a:r>
            <a:r>
              <a:rPr dirty="0" sz="2400" spc="-21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2021</a:t>
            </a:r>
            <a:r>
              <a:rPr dirty="0" baseline="24305" sz="2400" spc="-15">
                <a:latin typeface="Trebuchet MS"/>
                <a:cs typeface="Trebuchet MS"/>
              </a:rPr>
              <a:t>2</a:t>
            </a:r>
            <a:endParaRPr baseline="24305" sz="2400">
              <a:latin typeface="Trebuchet MS"/>
              <a:cs typeface="Trebuchet MS"/>
            </a:endParaRPr>
          </a:p>
          <a:p>
            <a:pPr marL="2527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52729" algn="l"/>
              </a:tabLst>
            </a:pPr>
            <a:r>
              <a:rPr dirty="0" sz="2400" spc="170">
                <a:latin typeface="Trebuchet MS"/>
                <a:cs typeface="Trebuchet MS"/>
              </a:rPr>
              <a:t>HCC</a:t>
            </a:r>
            <a:r>
              <a:rPr dirty="0" sz="2400" spc="-204">
                <a:latin typeface="Trebuchet MS"/>
                <a:cs typeface="Trebuchet MS"/>
              </a:rPr>
              <a:t> </a:t>
            </a:r>
            <a:r>
              <a:rPr dirty="0" sz="2400" spc="-90">
                <a:latin typeface="Trebuchet MS"/>
                <a:cs typeface="Trebuchet MS"/>
              </a:rPr>
              <a:t>attributable</a:t>
            </a:r>
            <a:r>
              <a:rPr dirty="0" sz="2400" spc="-210">
                <a:latin typeface="Trebuchet MS"/>
                <a:cs typeface="Trebuchet MS"/>
              </a:rPr>
              <a:t> </a:t>
            </a:r>
            <a:r>
              <a:rPr dirty="0" sz="2400" spc="-90">
                <a:latin typeface="Trebuchet MS"/>
                <a:cs typeface="Trebuchet MS"/>
              </a:rPr>
              <a:t>to</a:t>
            </a:r>
            <a:r>
              <a:rPr dirty="0" sz="2400" spc="-210">
                <a:latin typeface="Trebuchet MS"/>
                <a:cs typeface="Trebuchet MS"/>
              </a:rPr>
              <a:t> </a:t>
            </a:r>
            <a:r>
              <a:rPr dirty="0" sz="2400" spc="85">
                <a:latin typeface="Trebuchet MS"/>
                <a:cs typeface="Trebuchet MS"/>
              </a:rPr>
              <a:t>HCV</a:t>
            </a:r>
            <a:r>
              <a:rPr dirty="0" sz="2400" spc="-215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from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~4,800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py</a:t>
            </a:r>
            <a:r>
              <a:rPr dirty="0" sz="2400" spc="-204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(2018)</a:t>
            </a:r>
            <a:r>
              <a:rPr dirty="0" sz="2400" spc="-210">
                <a:latin typeface="Trebuchet MS"/>
                <a:cs typeface="Trebuchet MS"/>
              </a:rPr>
              <a:t> </a:t>
            </a:r>
            <a:r>
              <a:rPr dirty="0" sz="2400" spc="-90">
                <a:latin typeface="Trebuchet MS"/>
                <a:cs typeface="Trebuchet MS"/>
              </a:rPr>
              <a:t>to</a:t>
            </a:r>
            <a:r>
              <a:rPr dirty="0" sz="2400" spc="-21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2,200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py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(2024)</a:t>
            </a:r>
            <a:r>
              <a:rPr dirty="0" baseline="24305" sz="2400" spc="-15">
                <a:latin typeface="Trebuchet MS"/>
                <a:cs typeface="Trebuchet MS"/>
              </a:rPr>
              <a:t>3</a:t>
            </a:r>
            <a:endParaRPr baseline="24305" sz="2400">
              <a:latin typeface="Trebuchet MS"/>
              <a:cs typeface="Trebuchet MS"/>
            </a:endParaRPr>
          </a:p>
          <a:p>
            <a:pPr marL="2527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52729" algn="l"/>
              </a:tabLst>
            </a:pPr>
            <a:r>
              <a:rPr dirty="0" sz="2400" spc="-75">
                <a:latin typeface="Trebuchet MS"/>
                <a:cs typeface="Trebuchet MS"/>
              </a:rPr>
              <a:t>Mortality</a:t>
            </a:r>
            <a:r>
              <a:rPr dirty="0" sz="2400" spc="-215">
                <a:latin typeface="Trebuchet MS"/>
                <a:cs typeface="Trebuchet MS"/>
              </a:rPr>
              <a:t> </a:t>
            </a:r>
            <a:r>
              <a:rPr dirty="0" sz="2400" spc="-85">
                <a:latin typeface="Trebuchet MS"/>
                <a:cs typeface="Trebuchet MS"/>
              </a:rPr>
              <a:t>attributable</a:t>
            </a:r>
            <a:r>
              <a:rPr dirty="0" sz="2400" spc="-210">
                <a:latin typeface="Trebuchet MS"/>
                <a:cs typeface="Trebuchet MS"/>
              </a:rPr>
              <a:t> </a:t>
            </a:r>
            <a:r>
              <a:rPr dirty="0" sz="2400" spc="-90">
                <a:latin typeface="Trebuchet MS"/>
                <a:cs typeface="Trebuchet MS"/>
              </a:rPr>
              <a:t>to</a:t>
            </a:r>
            <a:r>
              <a:rPr dirty="0" sz="2400" spc="-21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HCV</a:t>
            </a:r>
            <a:r>
              <a:rPr dirty="0" sz="2400" spc="-210">
                <a:latin typeface="Trebuchet MS"/>
                <a:cs typeface="Trebuchet MS"/>
              </a:rPr>
              <a:t> </a:t>
            </a:r>
            <a:r>
              <a:rPr dirty="0" sz="2400" spc="-80">
                <a:latin typeface="Trebuchet MS"/>
                <a:cs typeface="Trebuchet MS"/>
              </a:rPr>
              <a:t>from</a:t>
            </a:r>
            <a:r>
              <a:rPr dirty="0" sz="2400" spc="-21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~27,000</a:t>
            </a:r>
            <a:r>
              <a:rPr dirty="0" sz="2400" spc="-175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py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(2018)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90">
                <a:latin typeface="Trebuchet MS"/>
                <a:cs typeface="Trebuchet MS"/>
              </a:rPr>
              <a:t>to</a:t>
            </a:r>
            <a:r>
              <a:rPr dirty="0" sz="2400" spc="-215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~11,000</a:t>
            </a:r>
            <a:r>
              <a:rPr dirty="0" sz="2400" spc="-175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py</a:t>
            </a:r>
            <a:r>
              <a:rPr dirty="0" sz="2400" spc="-21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(2025)</a:t>
            </a:r>
            <a:r>
              <a:rPr dirty="0" baseline="24305" sz="2400" spc="-15">
                <a:latin typeface="Trebuchet MS"/>
                <a:cs typeface="Trebuchet MS"/>
              </a:rPr>
              <a:t>3</a:t>
            </a:r>
            <a:endParaRPr baseline="24305"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0369" y="475233"/>
            <a:ext cx="7807959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35"/>
              <a:t>Strong</a:t>
            </a:r>
            <a:r>
              <a:rPr dirty="0" spc="-320"/>
              <a:t> </a:t>
            </a:r>
            <a:r>
              <a:rPr dirty="0" spc="-130"/>
              <a:t>political</a:t>
            </a:r>
            <a:r>
              <a:rPr dirty="0" spc="-315"/>
              <a:t> </a:t>
            </a:r>
            <a:r>
              <a:rPr dirty="0" spc="-120"/>
              <a:t>will</a:t>
            </a:r>
            <a:r>
              <a:rPr dirty="0" spc="-330"/>
              <a:t> </a:t>
            </a:r>
            <a:r>
              <a:rPr dirty="0" spc="-175"/>
              <a:t>at</a:t>
            </a:r>
            <a:r>
              <a:rPr dirty="0" spc="-315"/>
              <a:t> </a:t>
            </a:r>
            <a:r>
              <a:rPr dirty="0" spc="-225"/>
              <a:t>work:</a:t>
            </a:r>
            <a:r>
              <a:rPr dirty="0" spc="-330"/>
              <a:t> </a:t>
            </a:r>
            <a:r>
              <a:rPr dirty="0" spc="-210"/>
              <a:t>the</a:t>
            </a:r>
            <a:r>
              <a:rPr dirty="0" spc="-310"/>
              <a:t> </a:t>
            </a:r>
            <a:r>
              <a:rPr dirty="0" spc="-40"/>
              <a:t>case</a:t>
            </a:r>
            <a:r>
              <a:rPr dirty="0" spc="-325"/>
              <a:t> </a:t>
            </a:r>
            <a:r>
              <a:rPr dirty="0" spc="-160"/>
              <a:t>of</a:t>
            </a:r>
            <a:r>
              <a:rPr dirty="0" spc="-320"/>
              <a:t> </a:t>
            </a:r>
            <a:r>
              <a:rPr dirty="0" spc="-55"/>
              <a:t>Egypt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893311" y="5845251"/>
            <a:ext cx="801878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342265" marR="6350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42265" algn="l"/>
              </a:tabLst>
            </a:pPr>
            <a:r>
              <a:rPr dirty="0" sz="1800" spc="-35">
                <a:latin typeface="Trebuchet MS"/>
                <a:cs typeface="Trebuchet MS"/>
              </a:rPr>
              <a:t>Waked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100">
                <a:latin typeface="Trebuchet MS"/>
                <a:cs typeface="Trebuchet MS"/>
              </a:rPr>
              <a:t>I.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80">
                <a:latin typeface="Trebuchet MS"/>
                <a:cs typeface="Trebuchet MS"/>
              </a:rPr>
              <a:t>Antivir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-100">
                <a:latin typeface="Trebuchet MS"/>
                <a:cs typeface="Trebuchet MS"/>
              </a:rPr>
              <a:t>Ther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2022;27:13596535211067592</a:t>
            </a:r>
            <a:endParaRPr sz="1800">
              <a:latin typeface="Trebuchet MS"/>
              <a:cs typeface="Trebuchet MS"/>
            </a:endParaRPr>
          </a:p>
          <a:p>
            <a:pPr algn="r" marL="342265" marR="5080" indent="-342265">
              <a:lnSpc>
                <a:spcPct val="100000"/>
              </a:lnSpc>
              <a:buAutoNum type="arabicPeriod"/>
              <a:tabLst>
                <a:tab pos="342265" algn="l"/>
              </a:tabLst>
            </a:pPr>
            <a:r>
              <a:rPr dirty="0" sz="1800">
                <a:latin typeface="Trebuchet MS"/>
                <a:cs typeface="Trebuchet MS"/>
              </a:rPr>
              <a:t>Gomaa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80">
                <a:latin typeface="Trebuchet MS"/>
                <a:cs typeface="Trebuchet MS"/>
              </a:rPr>
              <a:t>A,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-114" i="1">
                <a:latin typeface="Trebuchet MS"/>
                <a:cs typeface="Trebuchet MS"/>
              </a:rPr>
              <a:t>et</a:t>
            </a:r>
            <a:r>
              <a:rPr dirty="0" sz="1800" spc="-160" i="1">
                <a:latin typeface="Trebuchet MS"/>
                <a:cs typeface="Trebuchet MS"/>
              </a:rPr>
              <a:t> </a:t>
            </a:r>
            <a:r>
              <a:rPr dirty="0" sz="1800" spc="-95" i="1">
                <a:latin typeface="Trebuchet MS"/>
                <a:cs typeface="Trebuchet MS"/>
              </a:rPr>
              <a:t>al.</a:t>
            </a:r>
            <a:r>
              <a:rPr dirty="0" sz="1800" spc="-150" i="1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Pathogens</a:t>
            </a:r>
            <a:r>
              <a:rPr dirty="0" sz="1800" spc="-17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2024;13(8):681</a:t>
            </a:r>
            <a:endParaRPr sz="1800">
              <a:latin typeface="Trebuchet MS"/>
              <a:cs typeface="Trebuchet MS"/>
            </a:endParaRPr>
          </a:p>
          <a:p>
            <a:pPr algn="r" marL="342265" marR="8255" indent="-342265">
              <a:lnSpc>
                <a:spcPct val="100000"/>
              </a:lnSpc>
              <a:buAutoNum type="arabicPeriod"/>
              <a:tabLst>
                <a:tab pos="342265" algn="l"/>
              </a:tabLst>
            </a:pPr>
            <a:r>
              <a:rPr dirty="0" sz="1800">
                <a:latin typeface="Trebuchet MS"/>
                <a:cs typeface="Trebuchet MS"/>
              </a:rPr>
              <a:t>Hassany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M.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EASL/WHO/ECDC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Symposium,</a:t>
            </a:r>
            <a:r>
              <a:rPr dirty="0" sz="1800" spc="-120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Amsterdam,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May</a:t>
            </a:r>
            <a:r>
              <a:rPr dirty="0" sz="1800" spc="-85">
                <a:latin typeface="Trebuchet MS"/>
                <a:cs typeface="Trebuchet MS"/>
              </a:rPr>
              <a:t> 8,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2025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(easl.eu)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109" y="377443"/>
            <a:ext cx="10539730" cy="1207770"/>
          </a:xfrm>
          <a:prstGeom prst="rect"/>
        </p:spPr>
        <p:txBody>
          <a:bodyPr wrap="square" lIns="0" tIns="65405" rIns="0" bIns="0" rtlCol="0" vert="horz">
            <a:spAutoFit/>
          </a:bodyPr>
          <a:lstStyle/>
          <a:p>
            <a:pPr algn="ctr" marL="12700" marR="5080">
              <a:lnSpc>
                <a:spcPts val="3350"/>
              </a:lnSpc>
              <a:spcBef>
                <a:spcPts val="515"/>
              </a:spcBef>
            </a:pPr>
            <a:r>
              <a:rPr dirty="0" sz="3100" spc="-110"/>
              <a:t>In</a:t>
            </a:r>
            <a:r>
              <a:rPr dirty="0" sz="3100" spc="-295"/>
              <a:t> </a:t>
            </a:r>
            <a:r>
              <a:rPr dirty="0" sz="3100" spc="-90"/>
              <a:t>a</a:t>
            </a:r>
            <a:r>
              <a:rPr dirty="0" sz="3100" spc="-295"/>
              <a:t> </a:t>
            </a:r>
            <a:r>
              <a:rPr dirty="0" sz="3100" spc="-175"/>
              <a:t>high</a:t>
            </a:r>
            <a:r>
              <a:rPr dirty="0" sz="3100" spc="-280"/>
              <a:t> </a:t>
            </a:r>
            <a:r>
              <a:rPr dirty="0" sz="3100" spc="-165"/>
              <a:t>prevalence</a:t>
            </a:r>
            <a:r>
              <a:rPr dirty="0" sz="3100" spc="-270"/>
              <a:t> </a:t>
            </a:r>
            <a:r>
              <a:rPr dirty="0" sz="3100" spc="-215"/>
              <a:t>country,</a:t>
            </a:r>
            <a:r>
              <a:rPr dirty="0" sz="3100" spc="-285"/>
              <a:t> </a:t>
            </a:r>
            <a:r>
              <a:rPr dirty="0" sz="3100" spc="-190"/>
              <a:t>treatment</a:t>
            </a:r>
            <a:r>
              <a:rPr dirty="0" sz="3100" spc="-254"/>
              <a:t> </a:t>
            </a:r>
            <a:r>
              <a:rPr dirty="0" sz="3100" spc="-180"/>
              <a:t>initiation</a:t>
            </a:r>
            <a:r>
              <a:rPr dirty="0" sz="3100" spc="-254"/>
              <a:t> </a:t>
            </a:r>
            <a:r>
              <a:rPr dirty="0" sz="3100" spc="-20"/>
              <a:t>is</a:t>
            </a:r>
            <a:r>
              <a:rPr dirty="0" sz="3100" spc="-275"/>
              <a:t> </a:t>
            </a:r>
            <a:r>
              <a:rPr dirty="0" sz="3100" spc="-65"/>
              <a:t>sub-</a:t>
            </a:r>
            <a:r>
              <a:rPr dirty="0" sz="3100" spc="-80"/>
              <a:t>optimal </a:t>
            </a:r>
            <a:r>
              <a:rPr dirty="0" sz="3100" spc="-150"/>
              <a:t>and</a:t>
            </a:r>
            <a:r>
              <a:rPr dirty="0" sz="3100" spc="-295"/>
              <a:t> </a:t>
            </a:r>
            <a:r>
              <a:rPr dirty="0" sz="3100" spc="-130"/>
              <a:t>may</a:t>
            </a:r>
            <a:r>
              <a:rPr dirty="0" sz="3100" spc="-290"/>
              <a:t> </a:t>
            </a:r>
            <a:r>
              <a:rPr dirty="0" sz="3100" spc="-130"/>
              <a:t>impact</a:t>
            </a:r>
            <a:r>
              <a:rPr dirty="0" sz="3100" spc="-285"/>
              <a:t> </a:t>
            </a:r>
            <a:r>
              <a:rPr dirty="0" sz="3100" spc="-165"/>
              <a:t>elimination</a:t>
            </a:r>
            <a:r>
              <a:rPr dirty="0" sz="3100" spc="-270"/>
              <a:t> </a:t>
            </a:r>
            <a:r>
              <a:rPr dirty="0" sz="3100" spc="-10"/>
              <a:t>programs</a:t>
            </a:r>
            <a:endParaRPr sz="3100"/>
          </a:p>
          <a:p>
            <a:pPr algn="ctr" marL="635">
              <a:lnSpc>
                <a:spcPts val="2190"/>
              </a:lnSpc>
            </a:pPr>
            <a:r>
              <a:rPr dirty="0" sz="2000" spc="-95" b="0">
                <a:latin typeface="Trebuchet MS"/>
                <a:cs typeface="Trebuchet MS"/>
              </a:rPr>
              <a:t>HepFreePak</a:t>
            </a:r>
            <a:r>
              <a:rPr dirty="0" sz="2000" spc="-195" b="0">
                <a:latin typeface="Trebuchet MS"/>
                <a:cs typeface="Trebuchet MS"/>
              </a:rPr>
              <a:t> </a:t>
            </a:r>
            <a:r>
              <a:rPr dirty="0" sz="2000" spc="-95" b="0">
                <a:latin typeface="Trebuchet MS"/>
                <a:cs typeface="Trebuchet MS"/>
              </a:rPr>
              <a:t>observational</a:t>
            </a:r>
            <a:r>
              <a:rPr dirty="0" sz="2000" spc="-170" b="0">
                <a:latin typeface="Trebuchet MS"/>
                <a:cs typeface="Trebuchet MS"/>
              </a:rPr>
              <a:t> </a:t>
            </a:r>
            <a:r>
              <a:rPr dirty="0" sz="2000" spc="-135" b="0">
                <a:latin typeface="Trebuchet MS"/>
                <a:cs typeface="Trebuchet MS"/>
              </a:rPr>
              <a:t>study,</a:t>
            </a:r>
            <a:r>
              <a:rPr dirty="0" sz="2000" spc="-215" b="0">
                <a:latin typeface="Trebuchet MS"/>
                <a:cs typeface="Trebuchet MS"/>
              </a:rPr>
              <a:t> </a:t>
            </a:r>
            <a:r>
              <a:rPr dirty="0" sz="2000" spc="-80" b="0">
                <a:latin typeface="Trebuchet MS"/>
                <a:cs typeface="Trebuchet MS"/>
              </a:rPr>
              <a:t>n=25,000,</a:t>
            </a:r>
            <a:r>
              <a:rPr dirty="0" sz="2000" spc="-130" b="0">
                <a:latin typeface="Trebuchet MS"/>
                <a:cs typeface="Trebuchet MS"/>
              </a:rPr>
              <a:t> </a:t>
            </a:r>
            <a:r>
              <a:rPr dirty="0" sz="2000" spc="-145" b="0">
                <a:latin typeface="Trebuchet MS"/>
                <a:cs typeface="Trebuchet MS"/>
              </a:rPr>
              <a:t>free</a:t>
            </a:r>
            <a:r>
              <a:rPr dirty="0" sz="2000" spc="-175" b="0">
                <a:latin typeface="Trebuchet MS"/>
                <a:cs typeface="Trebuchet MS"/>
              </a:rPr>
              <a:t> </a:t>
            </a:r>
            <a:r>
              <a:rPr dirty="0" sz="2000" spc="-45" b="0">
                <a:latin typeface="Trebuchet MS"/>
                <a:cs typeface="Trebuchet MS"/>
              </a:rPr>
              <a:t>SOF/DAC</a:t>
            </a:r>
            <a:r>
              <a:rPr dirty="0" sz="2000" spc="-170" b="0">
                <a:latin typeface="Trebuchet MS"/>
                <a:cs typeface="Trebuchet MS"/>
              </a:rPr>
              <a:t> </a:t>
            </a:r>
            <a:r>
              <a:rPr dirty="0" sz="2000" spc="-45" b="0">
                <a:latin typeface="Trebuchet MS"/>
                <a:cs typeface="Trebuchet MS"/>
              </a:rPr>
              <a:t>plus</a:t>
            </a:r>
            <a:r>
              <a:rPr dirty="0" sz="2000" spc="-210" b="0">
                <a:latin typeface="Trebuchet MS"/>
                <a:cs typeface="Trebuchet MS"/>
              </a:rPr>
              <a:t> </a:t>
            </a:r>
            <a:r>
              <a:rPr dirty="0" sz="2000" spc="-100" b="0">
                <a:latin typeface="Trebuchet MS"/>
                <a:cs typeface="Trebuchet MS"/>
              </a:rPr>
              <a:t>incentives</a:t>
            </a:r>
            <a:r>
              <a:rPr dirty="0" sz="2000" spc="-145" b="0">
                <a:latin typeface="Trebuchet MS"/>
                <a:cs typeface="Trebuchet MS"/>
              </a:rPr>
              <a:t> </a:t>
            </a:r>
            <a:r>
              <a:rPr dirty="0" sz="2000" spc="-130" b="0">
                <a:latin typeface="Trebuchet MS"/>
                <a:cs typeface="Trebuchet MS"/>
              </a:rPr>
              <a:t>to</a:t>
            </a:r>
            <a:r>
              <a:rPr dirty="0" sz="2000" spc="-175" b="0">
                <a:latin typeface="Trebuchet MS"/>
                <a:cs typeface="Trebuchet MS"/>
              </a:rPr>
              <a:t> </a:t>
            </a:r>
            <a:r>
              <a:rPr dirty="0" sz="2000" spc="-130" b="0">
                <a:latin typeface="Trebuchet MS"/>
                <a:cs typeface="Trebuchet MS"/>
              </a:rPr>
              <a:t>attend</a:t>
            </a:r>
            <a:r>
              <a:rPr dirty="0" sz="2000" spc="-170" b="0">
                <a:latin typeface="Trebuchet MS"/>
                <a:cs typeface="Trebuchet MS"/>
              </a:rPr>
              <a:t> </a:t>
            </a:r>
            <a:r>
              <a:rPr dirty="0" sz="2000" spc="-10" b="0">
                <a:latin typeface="Trebuchet MS"/>
                <a:cs typeface="Trebuchet MS"/>
              </a:rPr>
              <a:t>visits</a:t>
            </a:r>
            <a:endParaRPr sz="2000">
              <a:latin typeface="Trebuchet MS"/>
              <a:cs typeface="Trebuchet MS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07276" y="1684401"/>
          <a:ext cx="11254105" cy="3578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2870"/>
                <a:gridCol w="2350135"/>
                <a:gridCol w="995679"/>
                <a:gridCol w="1435735"/>
                <a:gridCol w="1366519"/>
                <a:gridCol w="1470659"/>
                <a:gridCol w="2176145"/>
              </a:tblGrid>
              <a:tr h="703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Site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96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Model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96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Tested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96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dirty="0" sz="1800" spc="7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HCV</a:t>
                      </a:r>
                      <a:r>
                        <a:rPr dirty="0" sz="1800" spc="-17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RNA+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96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279400" indent="101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Started </a:t>
                      </a:r>
                      <a:r>
                        <a:rPr dirty="0" sz="1800" spc="-6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therapy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185420" marR="175895" indent="11239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Came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check</a:t>
                      </a:r>
                      <a:r>
                        <a:rPr dirty="0" sz="1800" spc="-14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SVR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dirty="0" sz="1800" spc="-4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Achieved</a:t>
                      </a:r>
                      <a:r>
                        <a:rPr dirty="0" sz="1800" spc="-13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SVR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96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</a:tr>
              <a:tr h="958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Malir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579120" marR="524510" indent="-48895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Door-</a:t>
                      </a:r>
                      <a:r>
                        <a:rPr dirty="0" sz="1800" spc="-65">
                          <a:latin typeface="Trebuchet MS"/>
                          <a:cs typeface="Trebuchet MS"/>
                        </a:rPr>
                        <a:t>to-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door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case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finding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873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14,612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930</a:t>
                      </a:r>
                      <a:r>
                        <a:rPr dirty="0" sz="1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(6.4%)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713</a:t>
                      </a:r>
                      <a:r>
                        <a:rPr dirty="0" sz="1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(77%)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633</a:t>
                      </a:r>
                      <a:r>
                        <a:rPr dirty="0" sz="1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(89%)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563</a:t>
                      </a:r>
                      <a:r>
                        <a:rPr dirty="0" sz="1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(89%)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800" spc="-6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(60.5%</a:t>
                      </a:r>
                      <a:r>
                        <a:rPr dirty="0" sz="1800" spc="-16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800" spc="-145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HCV+)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873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958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Karachi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70840" marR="36258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Urban</a:t>
                      </a:r>
                      <a:r>
                        <a:rPr dirty="0" sz="18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clinic</a:t>
                      </a:r>
                      <a:r>
                        <a:rPr dirty="0" sz="1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community </a:t>
                      </a:r>
                      <a:r>
                        <a:rPr dirty="0" sz="1800" spc="-55">
                          <a:latin typeface="Trebuchet MS"/>
                          <a:cs typeface="Trebuchet MS"/>
                        </a:rPr>
                        <a:t>testing</a:t>
                      </a:r>
                      <a:r>
                        <a:rPr dirty="0" sz="1800" spc="-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events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2,828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242</a:t>
                      </a:r>
                      <a:r>
                        <a:rPr dirty="0" sz="1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(8.6%)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227</a:t>
                      </a:r>
                      <a:r>
                        <a:rPr dirty="0" sz="1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(94%)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157</a:t>
                      </a:r>
                      <a:r>
                        <a:rPr dirty="0" sz="1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(69%)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151</a:t>
                      </a:r>
                      <a:r>
                        <a:rPr dirty="0" sz="1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(96%)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800" spc="-55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(62.4%</a:t>
                      </a:r>
                      <a:r>
                        <a:rPr dirty="0" sz="1800" spc="-155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800" spc="-145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HCV+)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873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  <a:tr h="958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Gujranwala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492125" marR="283845" indent="-20320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Community</a:t>
                      </a:r>
                      <a:r>
                        <a:rPr dirty="0" sz="1800" spc="-1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camp </a:t>
                      </a:r>
                      <a:r>
                        <a:rPr dirty="0" sz="1800" spc="-65">
                          <a:latin typeface="Trebuchet MS"/>
                          <a:cs typeface="Trebuchet MS"/>
                        </a:rPr>
                        <a:t>test-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and-treat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873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3,609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246</a:t>
                      </a:r>
                      <a:r>
                        <a:rPr dirty="0" sz="1800" spc="2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(6.8%)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178</a:t>
                      </a:r>
                      <a:r>
                        <a:rPr dirty="0" sz="1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(72%)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76</a:t>
                      </a:r>
                      <a:r>
                        <a:rPr dirty="0" sz="1800" spc="-1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(42%)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72</a:t>
                      </a:r>
                      <a:r>
                        <a:rPr dirty="0" sz="1800" spc="-1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(95%)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8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(2G.3%</a:t>
                      </a:r>
                      <a:r>
                        <a:rPr dirty="0" sz="1800" spc="-16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800" spc="-15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HCV+)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873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1329308" y="5374640"/>
            <a:ext cx="10591800" cy="1336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rebuchet MS"/>
                <a:cs typeface="Trebuchet MS"/>
              </a:rPr>
              <a:t>Hasnain</a:t>
            </a:r>
            <a:r>
              <a:rPr dirty="0" sz="1800" spc="-145">
                <a:latin typeface="Trebuchet MS"/>
                <a:cs typeface="Trebuchet MS"/>
              </a:rPr>
              <a:t> </a:t>
            </a:r>
            <a:r>
              <a:rPr dirty="0" sz="1800" spc="-75">
                <a:latin typeface="Trebuchet MS"/>
                <a:cs typeface="Trebuchet MS"/>
              </a:rPr>
              <a:t>A,</a:t>
            </a:r>
            <a:r>
              <a:rPr dirty="0" sz="1800" spc="-120">
                <a:latin typeface="Trebuchet MS"/>
                <a:cs typeface="Trebuchet MS"/>
              </a:rPr>
              <a:t> </a:t>
            </a:r>
            <a:r>
              <a:rPr dirty="0" sz="1800" spc="-114" i="1">
                <a:latin typeface="Trebuchet MS"/>
                <a:cs typeface="Trebuchet MS"/>
              </a:rPr>
              <a:t>et</a:t>
            </a:r>
            <a:r>
              <a:rPr dirty="0" sz="1800" spc="-140" i="1">
                <a:latin typeface="Trebuchet MS"/>
                <a:cs typeface="Trebuchet MS"/>
              </a:rPr>
              <a:t> </a:t>
            </a:r>
            <a:r>
              <a:rPr dirty="0" sz="1800" spc="-95" i="1">
                <a:latin typeface="Trebuchet MS"/>
                <a:cs typeface="Trebuchet MS"/>
              </a:rPr>
              <a:t>al.</a:t>
            </a:r>
            <a:r>
              <a:rPr dirty="0" sz="1800" spc="-130" i="1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EASL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2025,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-270">
                <a:latin typeface="Trebuchet MS"/>
                <a:cs typeface="Trebuchet MS"/>
              </a:rPr>
              <a:t>J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-30">
                <a:latin typeface="Trebuchet MS"/>
                <a:cs typeface="Trebuchet MS"/>
              </a:rPr>
              <a:t>Hepatol</a:t>
            </a:r>
            <a:r>
              <a:rPr dirty="0" sz="1800" spc="-12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2025;82(S1):S687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000" spc="-35" b="1">
                <a:latin typeface="Trebuchet MS"/>
                <a:cs typeface="Trebuchet MS"/>
              </a:rPr>
              <a:t>Reinfection</a:t>
            </a:r>
            <a:r>
              <a:rPr dirty="0" sz="2000" spc="-180" b="1">
                <a:latin typeface="Trebuchet MS"/>
                <a:cs typeface="Trebuchet MS"/>
              </a:rPr>
              <a:t> </a:t>
            </a:r>
            <a:r>
              <a:rPr dirty="0" sz="2000" spc="-80" b="1">
                <a:latin typeface="Trebuchet MS"/>
                <a:cs typeface="Trebuchet MS"/>
              </a:rPr>
              <a:t>rate</a:t>
            </a:r>
            <a:r>
              <a:rPr dirty="0" sz="2000" spc="-155" b="1">
                <a:latin typeface="Trebuchet MS"/>
                <a:cs typeface="Trebuchet MS"/>
              </a:rPr>
              <a:t> </a:t>
            </a:r>
            <a:r>
              <a:rPr dirty="0" sz="2000" spc="-114" b="1">
                <a:latin typeface="Trebuchet MS"/>
                <a:cs typeface="Trebuchet MS"/>
              </a:rPr>
              <a:t>12</a:t>
            </a:r>
            <a:r>
              <a:rPr dirty="0" sz="2000" spc="-165" b="1">
                <a:latin typeface="Trebuchet MS"/>
                <a:cs typeface="Trebuchet MS"/>
              </a:rPr>
              <a:t> </a:t>
            </a:r>
            <a:r>
              <a:rPr dirty="0" sz="2000" b="1">
                <a:latin typeface="Trebuchet MS"/>
                <a:cs typeface="Trebuchet MS"/>
              </a:rPr>
              <a:t>months</a:t>
            </a:r>
            <a:r>
              <a:rPr dirty="0" sz="2000" spc="-140" b="1">
                <a:latin typeface="Trebuchet MS"/>
                <a:cs typeface="Trebuchet MS"/>
              </a:rPr>
              <a:t> </a:t>
            </a:r>
            <a:r>
              <a:rPr dirty="0" sz="2000" spc="-65" b="1">
                <a:latin typeface="Trebuchet MS"/>
                <a:cs typeface="Trebuchet MS"/>
              </a:rPr>
              <a:t>after</a:t>
            </a:r>
            <a:r>
              <a:rPr dirty="0" sz="2000" spc="-145" b="1">
                <a:latin typeface="Trebuchet MS"/>
                <a:cs typeface="Trebuchet MS"/>
              </a:rPr>
              <a:t> </a:t>
            </a:r>
            <a:r>
              <a:rPr dirty="0" sz="2000" spc="-40" b="1">
                <a:latin typeface="Trebuchet MS"/>
                <a:cs typeface="Trebuchet MS"/>
              </a:rPr>
              <a:t>SVR12:</a:t>
            </a:r>
            <a:r>
              <a:rPr dirty="0" sz="2000" spc="-175" b="1">
                <a:latin typeface="Trebuchet MS"/>
                <a:cs typeface="Trebuchet MS"/>
              </a:rPr>
              <a:t> </a:t>
            </a:r>
            <a:r>
              <a:rPr dirty="0" sz="2000" spc="-100" b="1">
                <a:latin typeface="Trebuchet MS"/>
                <a:cs typeface="Trebuchet MS"/>
              </a:rPr>
              <a:t>1/530</a:t>
            </a:r>
            <a:r>
              <a:rPr dirty="0" sz="2000" spc="-180" b="1">
                <a:latin typeface="Trebuchet MS"/>
                <a:cs typeface="Trebuchet MS"/>
              </a:rPr>
              <a:t> </a:t>
            </a:r>
            <a:r>
              <a:rPr dirty="0" sz="2000" spc="-85" b="1">
                <a:latin typeface="Trebuchet MS"/>
                <a:cs typeface="Trebuchet MS"/>
              </a:rPr>
              <a:t>(</a:t>
            </a:r>
            <a:r>
              <a:rPr dirty="0" sz="2000" spc="-85" b="1">
                <a:solidFill>
                  <a:srgbClr val="FF0000"/>
                </a:solidFill>
                <a:latin typeface="Trebuchet MS"/>
                <a:cs typeface="Trebuchet MS"/>
              </a:rPr>
              <a:t>0.18%</a:t>
            </a:r>
            <a:r>
              <a:rPr dirty="0" sz="2000" spc="-85" b="1">
                <a:latin typeface="Trebuchet MS"/>
                <a:cs typeface="Trebuchet MS"/>
              </a:rPr>
              <a:t>),</a:t>
            </a:r>
            <a:r>
              <a:rPr dirty="0" sz="2000" spc="-155" b="1">
                <a:latin typeface="Trebuchet MS"/>
                <a:cs typeface="Trebuchet MS"/>
              </a:rPr>
              <a:t> </a:t>
            </a:r>
            <a:r>
              <a:rPr dirty="0" sz="2000" spc="-135" b="1">
                <a:latin typeface="Trebuchet MS"/>
                <a:cs typeface="Trebuchet MS"/>
              </a:rPr>
              <a:t>3/18G</a:t>
            </a:r>
            <a:r>
              <a:rPr dirty="0" sz="2000" spc="-185" b="1">
                <a:latin typeface="Trebuchet MS"/>
                <a:cs typeface="Trebuchet MS"/>
              </a:rPr>
              <a:t> </a:t>
            </a:r>
            <a:r>
              <a:rPr dirty="0" sz="2000" spc="-80" b="1">
                <a:latin typeface="Trebuchet MS"/>
                <a:cs typeface="Trebuchet MS"/>
              </a:rPr>
              <a:t>(</a:t>
            </a:r>
            <a:r>
              <a:rPr dirty="0" sz="2000" spc="-80" b="1">
                <a:solidFill>
                  <a:srgbClr val="FF0000"/>
                </a:solidFill>
                <a:latin typeface="Trebuchet MS"/>
                <a:cs typeface="Trebuchet MS"/>
              </a:rPr>
              <a:t>1.6%</a:t>
            </a:r>
            <a:r>
              <a:rPr dirty="0" sz="2000" spc="-80" b="1">
                <a:latin typeface="Trebuchet MS"/>
                <a:cs typeface="Trebuchet MS"/>
              </a:rPr>
              <a:t>),</a:t>
            </a:r>
            <a:r>
              <a:rPr dirty="0" sz="2000" spc="-155" b="1">
                <a:latin typeface="Trebuchet MS"/>
                <a:cs typeface="Trebuchet MS"/>
              </a:rPr>
              <a:t> </a:t>
            </a:r>
            <a:r>
              <a:rPr dirty="0" sz="2000" spc="-135" b="1">
                <a:latin typeface="Trebuchet MS"/>
                <a:cs typeface="Trebuchet MS"/>
              </a:rPr>
              <a:t>8/G4</a:t>
            </a:r>
            <a:r>
              <a:rPr dirty="0" sz="2000" spc="-180" b="1">
                <a:latin typeface="Trebuchet MS"/>
                <a:cs typeface="Trebuchet MS"/>
              </a:rPr>
              <a:t> </a:t>
            </a:r>
            <a:r>
              <a:rPr dirty="0" sz="2000" spc="-10" b="1">
                <a:latin typeface="Trebuchet MS"/>
                <a:cs typeface="Trebuchet MS"/>
              </a:rPr>
              <a:t>(</a:t>
            </a:r>
            <a:r>
              <a:rPr dirty="0" sz="2000" spc="-10" b="1">
                <a:solidFill>
                  <a:srgbClr val="FF0000"/>
                </a:solidFill>
                <a:latin typeface="Trebuchet MS"/>
                <a:cs typeface="Trebuchet MS"/>
              </a:rPr>
              <a:t>8.5%</a:t>
            </a:r>
            <a:r>
              <a:rPr dirty="0" sz="2000" spc="-10" b="1"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  <a:p>
            <a:pPr algn="r" marR="6985">
              <a:lnSpc>
                <a:spcPct val="100000"/>
              </a:lnSpc>
              <a:spcBef>
                <a:spcPts val="1215"/>
              </a:spcBef>
            </a:pPr>
            <a:r>
              <a:rPr dirty="0" sz="1800" spc="-20">
                <a:latin typeface="Trebuchet MS"/>
                <a:cs typeface="Trebuchet MS"/>
              </a:rPr>
              <a:t>Niaz</a:t>
            </a:r>
            <a:r>
              <a:rPr dirty="0" sz="1800" spc="-14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S,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105" i="1">
                <a:latin typeface="Trebuchet MS"/>
                <a:cs typeface="Trebuchet MS"/>
              </a:rPr>
              <a:t>et</a:t>
            </a:r>
            <a:r>
              <a:rPr dirty="0" sz="1800" spc="-160" i="1">
                <a:latin typeface="Trebuchet MS"/>
                <a:cs typeface="Trebuchet MS"/>
              </a:rPr>
              <a:t> </a:t>
            </a:r>
            <a:r>
              <a:rPr dirty="0" sz="1800" spc="-95" i="1">
                <a:latin typeface="Trebuchet MS"/>
                <a:cs typeface="Trebuchet MS"/>
              </a:rPr>
              <a:t>al.</a:t>
            </a:r>
            <a:r>
              <a:rPr dirty="0" sz="1800" spc="-140" i="1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EASL</a:t>
            </a:r>
            <a:r>
              <a:rPr dirty="0" sz="1800" spc="-140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2025,</a:t>
            </a:r>
            <a:r>
              <a:rPr dirty="0" sz="1800" spc="-140">
                <a:latin typeface="Trebuchet MS"/>
                <a:cs typeface="Trebuchet MS"/>
              </a:rPr>
              <a:t> </a:t>
            </a:r>
            <a:r>
              <a:rPr dirty="0" sz="1800" spc="-270">
                <a:latin typeface="Trebuchet MS"/>
                <a:cs typeface="Trebuchet MS"/>
              </a:rPr>
              <a:t>J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-30">
                <a:latin typeface="Trebuchet MS"/>
                <a:cs typeface="Trebuchet MS"/>
              </a:rPr>
              <a:t>Hepatol</a:t>
            </a:r>
            <a:r>
              <a:rPr dirty="0" sz="1800" spc="-14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2025;82(S1):S708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4678" rIns="0" bIns="0" rtlCol="0" vert="horz">
            <a:spAutoFit/>
          </a:bodyPr>
          <a:lstStyle/>
          <a:p>
            <a:pPr marL="3524250">
              <a:lnSpc>
                <a:spcPct val="100000"/>
              </a:lnSpc>
              <a:spcBef>
                <a:spcPts val="105"/>
              </a:spcBef>
            </a:pPr>
            <a:r>
              <a:rPr dirty="0" spc="-140"/>
              <a:t>WHAT</a:t>
            </a:r>
            <a:r>
              <a:rPr dirty="0" spc="-340"/>
              <a:t> </a:t>
            </a:r>
            <a:r>
              <a:rPr dirty="0" spc="75"/>
              <a:t>IS</a:t>
            </a:r>
            <a:r>
              <a:rPr dirty="0" spc="-350"/>
              <a:t> </a:t>
            </a:r>
            <a:r>
              <a:rPr dirty="0" spc="-235"/>
              <a:t>TO</a:t>
            </a:r>
            <a:r>
              <a:rPr dirty="0" spc="-345"/>
              <a:t> </a:t>
            </a:r>
            <a:r>
              <a:rPr dirty="0" spc="-45"/>
              <a:t>BE</a:t>
            </a:r>
            <a:r>
              <a:rPr dirty="0" spc="-350"/>
              <a:t> </a:t>
            </a:r>
            <a:r>
              <a:rPr dirty="0" spc="40"/>
              <a:t>DONE?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457959"/>
            <a:ext cx="10131425" cy="399034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0029" marR="5080" indent="-227329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Trebuchet MS"/>
                <a:cs typeface="Trebuchet MS"/>
              </a:rPr>
              <a:t>Risk-based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strategies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50">
                <a:latin typeface="Trebuchet MS"/>
                <a:cs typeface="Trebuchet MS"/>
              </a:rPr>
              <a:t>have</a:t>
            </a:r>
            <a:r>
              <a:rPr dirty="0" sz="2400" spc="-180">
                <a:latin typeface="Trebuchet MS"/>
                <a:cs typeface="Trebuchet MS"/>
              </a:rPr>
              <a:t> </a:t>
            </a:r>
            <a:r>
              <a:rPr dirty="0" sz="2400" spc="-90">
                <a:latin typeface="Trebuchet MS"/>
                <a:cs typeface="Trebuchet MS"/>
              </a:rPr>
              <a:t>failed</a:t>
            </a:r>
            <a:r>
              <a:rPr dirty="0" sz="2400" spc="-175">
                <a:latin typeface="Trebuchet MS"/>
                <a:cs typeface="Trebuchet MS"/>
              </a:rPr>
              <a:t> </a:t>
            </a:r>
            <a:r>
              <a:rPr dirty="0" sz="2400" spc="-85">
                <a:latin typeface="Trebuchet MS"/>
                <a:cs typeface="Trebuchet MS"/>
              </a:rPr>
              <a:t>to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100">
                <a:latin typeface="Trebuchet MS"/>
                <a:cs typeface="Trebuchet MS"/>
              </a:rPr>
              <a:t>identify</a:t>
            </a:r>
            <a:r>
              <a:rPr dirty="0" sz="2400" spc="-175">
                <a:latin typeface="Trebuchet MS"/>
                <a:cs typeface="Trebuchet MS"/>
              </a:rPr>
              <a:t> </a:t>
            </a:r>
            <a:r>
              <a:rPr dirty="0" sz="2400" spc="-80">
                <a:latin typeface="Trebuchet MS"/>
                <a:cs typeface="Trebuchet MS"/>
              </a:rPr>
              <a:t>the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105">
                <a:latin typeface="Trebuchet MS"/>
                <a:cs typeface="Trebuchet MS"/>
              </a:rPr>
              <a:t>majority</a:t>
            </a:r>
            <a:r>
              <a:rPr dirty="0" sz="2400" spc="-185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of</a:t>
            </a:r>
            <a:r>
              <a:rPr dirty="0" sz="2400" spc="-185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chronic</a:t>
            </a:r>
            <a:r>
              <a:rPr dirty="0" sz="2400" spc="-17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hepatitis </a:t>
            </a:r>
            <a:r>
              <a:rPr dirty="0" sz="2400" spc="-10">
                <a:latin typeface="Trebuchet MS"/>
                <a:cs typeface="Trebuchet MS"/>
              </a:rPr>
              <a:t>	</a:t>
            </a:r>
            <a:r>
              <a:rPr dirty="0" sz="2400" spc="80">
                <a:latin typeface="Trebuchet MS"/>
                <a:cs typeface="Trebuchet MS"/>
              </a:rPr>
              <a:t>B</a:t>
            </a:r>
            <a:r>
              <a:rPr dirty="0" sz="2400" spc="-22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and</a:t>
            </a:r>
            <a:r>
              <a:rPr dirty="0" sz="2400" spc="-204">
                <a:latin typeface="Trebuchet MS"/>
                <a:cs typeface="Trebuchet MS"/>
              </a:rPr>
              <a:t> </a:t>
            </a:r>
            <a:r>
              <a:rPr dirty="0" sz="2400" spc="215">
                <a:latin typeface="Trebuchet MS"/>
                <a:cs typeface="Trebuchet MS"/>
              </a:rPr>
              <a:t>C</a:t>
            </a:r>
            <a:r>
              <a:rPr dirty="0" sz="2400" spc="-225">
                <a:latin typeface="Trebuchet MS"/>
                <a:cs typeface="Trebuchet MS"/>
              </a:rPr>
              <a:t> </a:t>
            </a:r>
            <a:r>
              <a:rPr dirty="0" sz="2400" spc="-55">
                <a:latin typeface="Trebuchet MS"/>
                <a:cs typeface="Trebuchet MS"/>
              </a:rPr>
              <a:t>patients</a:t>
            </a:r>
            <a:r>
              <a:rPr dirty="0" sz="2400" spc="-204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globally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ts val="2735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spc="-100">
                <a:latin typeface="Trebuchet MS"/>
                <a:cs typeface="Trebuchet MS"/>
              </a:rPr>
              <a:t>The</a:t>
            </a:r>
            <a:r>
              <a:rPr dirty="0" sz="2400" spc="-185">
                <a:latin typeface="Trebuchet MS"/>
                <a:cs typeface="Trebuchet MS"/>
              </a:rPr>
              <a:t> </a:t>
            </a:r>
            <a:r>
              <a:rPr dirty="0" sz="2400" spc="-85">
                <a:latin typeface="Trebuchet MS"/>
                <a:cs typeface="Trebuchet MS"/>
              </a:rPr>
              <a:t>availability</a:t>
            </a:r>
            <a:r>
              <a:rPr dirty="0" sz="2400" spc="-165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of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low-</a:t>
            </a:r>
            <a:r>
              <a:rPr dirty="0" sz="2400">
                <a:latin typeface="Trebuchet MS"/>
                <a:cs typeface="Trebuchet MS"/>
              </a:rPr>
              <a:t>cost</a:t>
            </a:r>
            <a:r>
              <a:rPr dirty="0" sz="2400" spc="-18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diagnostics</a:t>
            </a:r>
            <a:r>
              <a:rPr dirty="0" sz="2400" spc="-18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and</a:t>
            </a:r>
            <a:r>
              <a:rPr dirty="0" sz="2400" spc="-180">
                <a:latin typeface="Trebuchet MS"/>
                <a:cs typeface="Trebuchet MS"/>
              </a:rPr>
              <a:t> </a:t>
            </a:r>
            <a:r>
              <a:rPr dirty="0" sz="2400" spc="-110">
                <a:latin typeface="Trebuchet MS"/>
                <a:cs typeface="Trebuchet MS"/>
              </a:rPr>
              <a:t>very</a:t>
            </a:r>
            <a:r>
              <a:rPr dirty="0" sz="2400" spc="-180">
                <a:latin typeface="Trebuchet MS"/>
                <a:cs typeface="Trebuchet MS"/>
              </a:rPr>
              <a:t> </a:t>
            </a:r>
            <a:r>
              <a:rPr dirty="0" sz="2400" spc="-110">
                <a:latin typeface="Trebuchet MS"/>
                <a:cs typeface="Trebuchet MS"/>
              </a:rPr>
              <a:t>effective</a:t>
            </a:r>
            <a:r>
              <a:rPr dirty="0" sz="2400" spc="-17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antivirals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should</a:t>
            </a:r>
            <a:endParaRPr sz="2400">
              <a:latin typeface="Trebuchet MS"/>
              <a:cs typeface="Trebuchet MS"/>
            </a:endParaRPr>
          </a:p>
          <a:p>
            <a:pPr marL="241300">
              <a:lnSpc>
                <a:spcPts val="2735"/>
              </a:lnSpc>
            </a:pPr>
            <a:r>
              <a:rPr dirty="0" sz="2400" spc="-60">
                <a:latin typeface="Trebuchet MS"/>
                <a:cs typeface="Trebuchet MS"/>
              </a:rPr>
              <a:t>prompt</a:t>
            </a:r>
            <a:r>
              <a:rPr dirty="0" sz="2400" spc="-185">
                <a:latin typeface="Trebuchet MS"/>
                <a:cs typeface="Trebuchet MS"/>
              </a:rPr>
              <a:t> </a:t>
            </a:r>
            <a:r>
              <a:rPr dirty="0" sz="2400" spc="-40">
                <a:latin typeface="Trebuchet MS"/>
                <a:cs typeface="Trebuchet MS"/>
              </a:rPr>
              <a:t>more</a:t>
            </a:r>
            <a:r>
              <a:rPr dirty="0" sz="2400" spc="-18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aggressive</a:t>
            </a:r>
            <a:r>
              <a:rPr dirty="0" sz="2400" spc="-165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screening</a:t>
            </a:r>
            <a:r>
              <a:rPr dirty="0" sz="2400" spc="-17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strategies</a:t>
            </a:r>
            <a:endParaRPr sz="2400">
              <a:latin typeface="Trebuchet MS"/>
              <a:cs typeface="Trebuchet MS"/>
            </a:endParaRPr>
          </a:p>
          <a:p>
            <a:pPr marL="240029" marR="135890" indent="-227329">
              <a:lnSpc>
                <a:spcPts val="259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110">
                <a:latin typeface="Trebuchet MS"/>
                <a:cs typeface="Trebuchet MS"/>
              </a:rPr>
              <a:t>CEAs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90">
                <a:latin typeface="Trebuchet MS"/>
                <a:cs typeface="Trebuchet MS"/>
              </a:rPr>
              <a:t>(but</a:t>
            </a:r>
            <a:r>
              <a:rPr dirty="0" sz="2400" spc="-215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not</a:t>
            </a:r>
            <a:r>
              <a:rPr dirty="0" sz="2400" spc="-175">
                <a:latin typeface="Trebuchet MS"/>
                <a:cs typeface="Trebuchet MS"/>
              </a:rPr>
              <a:t> </a:t>
            </a:r>
            <a:r>
              <a:rPr dirty="0" sz="2400" spc="-50">
                <a:latin typeface="Trebuchet MS"/>
                <a:cs typeface="Trebuchet MS"/>
              </a:rPr>
              <a:t>empirical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evidence)</a:t>
            </a:r>
            <a:r>
              <a:rPr dirty="0" sz="2400" spc="-18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support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80">
                <a:latin typeface="Trebuchet MS"/>
                <a:cs typeface="Trebuchet MS"/>
              </a:rPr>
              <a:t>the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50">
                <a:latin typeface="Trebuchet MS"/>
                <a:cs typeface="Trebuchet MS"/>
              </a:rPr>
              <a:t>extension</a:t>
            </a:r>
            <a:r>
              <a:rPr dirty="0" sz="2400" spc="-18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of</a:t>
            </a:r>
            <a:r>
              <a:rPr dirty="0" sz="2400" spc="-185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screening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85">
                <a:latin typeface="Trebuchet MS"/>
                <a:cs typeface="Trebuchet MS"/>
              </a:rPr>
              <a:t>to</a:t>
            </a:r>
            <a:r>
              <a:rPr dirty="0" sz="2400" spc="-204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all </a:t>
            </a:r>
            <a:r>
              <a:rPr dirty="0" sz="2400" spc="-25">
                <a:latin typeface="Trebuchet MS"/>
                <a:cs typeface="Trebuchet MS"/>
              </a:rPr>
              <a:t>	</a:t>
            </a:r>
            <a:r>
              <a:rPr dirty="0" sz="2400" spc="-50">
                <a:latin typeface="Trebuchet MS"/>
                <a:cs typeface="Trebuchet MS"/>
              </a:rPr>
              <a:t>adults,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irrespective</a:t>
            </a:r>
            <a:r>
              <a:rPr dirty="0" sz="2400" spc="-185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of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risk</a:t>
            </a:r>
            <a:r>
              <a:rPr dirty="0" sz="2400" spc="-21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factors,</a:t>
            </a:r>
            <a:r>
              <a:rPr dirty="0" sz="2400" spc="-185">
                <a:latin typeface="Trebuchet MS"/>
                <a:cs typeface="Trebuchet MS"/>
              </a:rPr>
              <a:t> </a:t>
            </a:r>
            <a:r>
              <a:rPr dirty="0" sz="2400" spc="-85">
                <a:latin typeface="Trebuchet MS"/>
                <a:cs typeface="Trebuchet MS"/>
              </a:rPr>
              <a:t>to</a:t>
            </a:r>
            <a:r>
              <a:rPr dirty="0" sz="2400" spc="-204">
                <a:latin typeface="Trebuchet MS"/>
                <a:cs typeface="Trebuchet MS"/>
              </a:rPr>
              <a:t> </a:t>
            </a:r>
            <a:r>
              <a:rPr dirty="0" sz="2400" spc="-90">
                <a:latin typeface="Trebuchet MS"/>
                <a:cs typeface="Trebuchet MS"/>
              </a:rPr>
              <a:t>prevent</a:t>
            </a:r>
            <a:r>
              <a:rPr dirty="0" sz="2400" spc="-180">
                <a:latin typeface="Trebuchet MS"/>
                <a:cs typeface="Trebuchet MS"/>
              </a:rPr>
              <a:t> </a:t>
            </a:r>
            <a:r>
              <a:rPr dirty="0" sz="2400" spc="145">
                <a:latin typeface="Trebuchet MS"/>
                <a:cs typeface="Trebuchet MS"/>
              </a:rPr>
              <a:t>HCC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ts val="2735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spc="-35">
                <a:latin typeface="Trebuchet MS"/>
                <a:cs typeface="Trebuchet MS"/>
              </a:rPr>
              <a:t>Low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80">
                <a:latin typeface="Trebuchet MS"/>
                <a:cs typeface="Trebuchet MS"/>
              </a:rPr>
              <a:t>prevalence,</a:t>
            </a:r>
            <a:r>
              <a:rPr dirty="0" sz="2400" spc="-165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poor</a:t>
            </a:r>
            <a:r>
              <a:rPr dirty="0" sz="2400" spc="-185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testing</a:t>
            </a:r>
            <a:r>
              <a:rPr dirty="0" sz="2400" spc="-204">
                <a:latin typeface="Trebuchet MS"/>
                <a:cs typeface="Trebuchet MS"/>
              </a:rPr>
              <a:t> </a:t>
            </a:r>
            <a:r>
              <a:rPr dirty="0" sz="2400" spc="-100">
                <a:latin typeface="Trebuchet MS"/>
                <a:cs typeface="Trebuchet MS"/>
              </a:rPr>
              <a:t>yield,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and</a:t>
            </a:r>
            <a:r>
              <a:rPr dirty="0" sz="2400" spc="-185">
                <a:latin typeface="Trebuchet MS"/>
                <a:cs typeface="Trebuchet MS"/>
              </a:rPr>
              <a:t> </a:t>
            </a:r>
            <a:r>
              <a:rPr dirty="0" sz="2400" spc="-45">
                <a:latin typeface="Trebuchet MS"/>
                <a:cs typeface="Trebuchet MS"/>
              </a:rPr>
              <a:t>high</a:t>
            </a:r>
            <a:r>
              <a:rPr dirty="0" sz="2400" spc="-21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costs</a:t>
            </a:r>
            <a:r>
              <a:rPr dirty="0" sz="2400" spc="-215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of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diagnostics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and</a:t>
            </a:r>
            <a:endParaRPr sz="2400">
              <a:latin typeface="Trebuchet MS"/>
              <a:cs typeface="Trebuchet MS"/>
            </a:endParaRPr>
          </a:p>
          <a:p>
            <a:pPr marL="241300">
              <a:lnSpc>
                <a:spcPts val="2735"/>
              </a:lnSpc>
            </a:pPr>
            <a:r>
              <a:rPr dirty="0" sz="2400" spc="-70">
                <a:latin typeface="Trebuchet MS"/>
                <a:cs typeface="Trebuchet MS"/>
              </a:rPr>
              <a:t>treatments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80">
                <a:latin typeface="Trebuchet MS"/>
                <a:cs typeface="Trebuchet MS"/>
              </a:rPr>
              <a:t>are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playing</a:t>
            </a:r>
            <a:r>
              <a:rPr dirty="0" sz="2400" spc="-17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against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policy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spc="-90">
                <a:latin typeface="Trebuchet MS"/>
                <a:cs typeface="Trebuchet MS"/>
              </a:rPr>
              <a:t>Integrated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screening</a:t>
            </a:r>
            <a:r>
              <a:rPr dirty="0" sz="2400" spc="-18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may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be</a:t>
            </a:r>
            <a:r>
              <a:rPr dirty="0" sz="2400" spc="-180">
                <a:latin typeface="Trebuchet MS"/>
                <a:cs typeface="Trebuchet MS"/>
              </a:rPr>
              <a:t> </a:t>
            </a:r>
            <a:r>
              <a:rPr dirty="0" sz="2400" spc="-45">
                <a:latin typeface="Trebuchet MS"/>
                <a:cs typeface="Trebuchet MS"/>
              </a:rPr>
              <a:t>more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5">
                <a:latin typeface="Trebuchet MS"/>
                <a:cs typeface="Trebuchet MS"/>
              </a:rPr>
              <a:t>efficient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and</a:t>
            </a:r>
            <a:r>
              <a:rPr dirty="0" sz="2400" spc="-17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acceptable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spc="-100">
                <a:latin typeface="Trebuchet MS"/>
                <a:cs typeface="Trebuchet MS"/>
              </a:rPr>
              <a:t>The</a:t>
            </a:r>
            <a:r>
              <a:rPr dirty="0" sz="2400" spc="-17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cascade</a:t>
            </a:r>
            <a:r>
              <a:rPr dirty="0" sz="2400" spc="-165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of</a:t>
            </a:r>
            <a:r>
              <a:rPr dirty="0" sz="2400" spc="-175">
                <a:latin typeface="Trebuchet MS"/>
                <a:cs typeface="Trebuchet MS"/>
              </a:rPr>
              <a:t> </a:t>
            </a:r>
            <a:r>
              <a:rPr dirty="0" sz="2400" spc="-50">
                <a:latin typeface="Trebuchet MS"/>
                <a:cs typeface="Trebuchet MS"/>
              </a:rPr>
              <a:t>care</a:t>
            </a:r>
            <a:r>
              <a:rPr dirty="0" sz="2400" spc="-16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remains</a:t>
            </a:r>
            <a:r>
              <a:rPr dirty="0" sz="2400" spc="-17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a</a:t>
            </a:r>
            <a:r>
              <a:rPr dirty="0" sz="2400" spc="-17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challenge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0848" y="147573"/>
            <a:ext cx="7750175" cy="937894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3350"/>
              </a:lnSpc>
              <a:spcBef>
                <a:spcPts val="95"/>
              </a:spcBef>
            </a:pPr>
            <a:r>
              <a:rPr dirty="0" sz="2800">
                <a:solidFill>
                  <a:srgbClr val="7E7E7E"/>
                </a:solidFill>
                <a:latin typeface="Calibri"/>
                <a:cs typeface="Calibri"/>
              </a:rPr>
              <a:t>Global</a:t>
            </a:r>
            <a:r>
              <a:rPr dirty="0" sz="2800" spc="-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7E7E7E"/>
                </a:solidFill>
                <a:latin typeface="Calibri"/>
                <a:cs typeface="Calibri"/>
              </a:rPr>
              <a:t>burden</a:t>
            </a:r>
            <a:r>
              <a:rPr dirty="0" sz="2800" spc="-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7E7E7E"/>
                </a:solidFill>
                <a:latin typeface="Calibri"/>
                <a:cs typeface="Calibri"/>
              </a:rPr>
              <a:t>of</a:t>
            </a:r>
            <a:r>
              <a:rPr dirty="0" sz="2800" spc="-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7E7E7E"/>
                </a:solidFill>
                <a:latin typeface="Calibri"/>
                <a:cs typeface="Calibri"/>
              </a:rPr>
              <a:t>hepatitis</a:t>
            </a:r>
            <a:r>
              <a:rPr dirty="0" sz="2800" spc="-7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7E7E7E"/>
                </a:solidFill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829"/>
              </a:lnSpc>
            </a:pPr>
            <a:r>
              <a:rPr dirty="0">
                <a:latin typeface="Calibri"/>
                <a:cs typeface="Calibri"/>
              </a:rPr>
              <a:t>HBsAg</a:t>
            </a:r>
            <a:r>
              <a:rPr dirty="0" spc="-5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prevalence:</a:t>
            </a:r>
            <a:r>
              <a:rPr dirty="0" spc="-5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3%,</a:t>
            </a:r>
            <a:r>
              <a:rPr dirty="0" spc="-2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or</a:t>
            </a:r>
            <a:r>
              <a:rPr dirty="0" spc="-3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248</a:t>
            </a:r>
            <a:r>
              <a:rPr dirty="0" spc="-2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million</a:t>
            </a:r>
            <a:r>
              <a:rPr dirty="0" spc="-55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infected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178560" y="1195819"/>
            <a:ext cx="10311765" cy="5044440"/>
            <a:chOff x="1178560" y="1195819"/>
            <a:chExt cx="10311765" cy="5044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8560" y="1195819"/>
              <a:ext cx="10311384" cy="45110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5136" y="5657303"/>
              <a:ext cx="6158230" cy="58289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388477" y="6436563"/>
            <a:ext cx="35394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A6A6A6"/>
                </a:solidFill>
                <a:latin typeface="Calibri"/>
                <a:cs typeface="Calibri"/>
              </a:rPr>
              <a:t>https://cdafound.org/polaris/dashboard/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5276" y="147573"/>
            <a:ext cx="8523605" cy="937894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3350"/>
              </a:lnSpc>
              <a:spcBef>
                <a:spcPts val="95"/>
              </a:spcBef>
            </a:pPr>
            <a:r>
              <a:rPr dirty="0" sz="2800">
                <a:solidFill>
                  <a:srgbClr val="7E7E7E"/>
                </a:solidFill>
                <a:latin typeface="Calibri"/>
                <a:cs typeface="Calibri"/>
              </a:rPr>
              <a:t>Global</a:t>
            </a:r>
            <a:r>
              <a:rPr dirty="0" sz="2800" spc="-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7E7E7E"/>
                </a:solidFill>
                <a:latin typeface="Calibri"/>
                <a:cs typeface="Calibri"/>
              </a:rPr>
              <a:t>burden</a:t>
            </a:r>
            <a:r>
              <a:rPr dirty="0" sz="2800" spc="-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7E7E7E"/>
                </a:solidFill>
                <a:latin typeface="Calibri"/>
                <a:cs typeface="Calibri"/>
              </a:rPr>
              <a:t>of</a:t>
            </a:r>
            <a:r>
              <a:rPr dirty="0" sz="2800" spc="-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7E7E7E"/>
                </a:solidFill>
                <a:latin typeface="Calibri"/>
                <a:cs typeface="Calibri"/>
              </a:rPr>
              <a:t>hepatitis</a:t>
            </a:r>
            <a:r>
              <a:rPr dirty="0" sz="2800" spc="-7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829"/>
              </a:lnSpc>
            </a:pPr>
            <a:r>
              <a:rPr dirty="0">
                <a:latin typeface="Calibri"/>
                <a:cs typeface="Calibri"/>
              </a:rPr>
              <a:t>HCV</a:t>
            </a:r>
            <a:r>
              <a:rPr dirty="0" spc="-4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RNA</a:t>
            </a:r>
            <a:r>
              <a:rPr dirty="0" spc="-4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prevalence:</a:t>
            </a:r>
            <a:r>
              <a:rPr dirty="0" spc="-6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~1%,</a:t>
            </a:r>
            <a:r>
              <a:rPr dirty="0" spc="-3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or</a:t>
            </a:r>
            <a:r>
              <a:rPr dirty="0" spc="-4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51.3</a:t>
            </a:r>
            <a:r>
              <a:rPr dirty="0" spc="-3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million</a:t>
            </a:r>
            <a:r>
              <a:rPr dirty="0" spc="-7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infected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388477" y="6436563"/>
            <a:ext cx="35394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A6A6A6"/>
                </a:solidFill>
                <a:latin typeface="Calibri"/>
                <a:cs typeface="Calibri"/>
              </a:rPr>
              <a:t>https://cdafound.org/polaris/dashboard/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53605" y="1154849"/>
            <a:ext cx="10946130" cy="5374640"/>
            <a:chOff x="653605" y="1154849"/>
            <a:chExt cx="10946130" cy="53746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0664" y="6035626"/>
              <a:ext cx="5982528" cy="1974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605" y="1154849"/>
              <a:ext cx="10945749" cy="48642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0397" y="6019076"/>
              <a:ext cx="6392290" cy="510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80970" y="1220470"/>
            <a:ext cx="7473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1,286,600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302253" y="3949065"/>
            <a:ext cx="570865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95"/>
              </a:spcBef>
            </a:pPr>
            <a:r>
              <a:rPr dirty="0" sz="1300" spc="-25" b="1">
                <a:latin typeface="Calibri"/>
                <a:cs typeface="Calibri"/>
              </a:rPr>
              <a:t>HBV </a:t>
            </a:r>
            <a:r>
              <a:rPr dirty="0" sz="1300" spc="-10" b="1">
                <a:latin typeface="Calibri"/>
                <a:cs typeface="Calibri"/>
              </a:rPr>
              <a:t>887,200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94379" y="1953513"/>
            <a:ext cx="570865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29539">
              <a:lnSpc>
                <a:spcPct val="100000"/>
              </a:lnSpc>
              <a:spcBef>
                <a:spcPts val="95"/>
              </a:spcBef>
            </a:pPr>
            <a:r>
              <a:rPr dirty="0" sz="1300" spc="-25" b="1">
                <a:latin typeface="Calibri"/>
                <a:cs typeface="Calibri"/>
              </a:rPr>
              <a:t>HCV </a:t>
            </a:r>
            <a:r>
              <a:rPr dirty="0" sz="1300" spc="-10" b="1">
                <a:latin typeface="Calibri"/>
                <a:cs typeface="Calibri"/>
              </a:rPr>
              <a:t>399,400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01414" y="1904187"/>
            <a:ext cx="74866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1,059,000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37223" y="874013"/>
            <a:ext cx="7473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1,373,000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336406" y="3888104"/>
            <a:ext cx="6127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440,000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84805" y="2438222"/>
            <a:ext cx="32639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HCC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29992" y="3319348"/>
            <a:ext cx="63436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cirrhosis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335529" y="4610227"/>
            <a:ext cx="425450" cy="939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594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HCC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acute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37613" y="1799336"/>
            <a:ext cx="6343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cirrhosis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982658" y="1463039"/>
            <a:ext cx="8696325" cy="4122420"/>
            <a:chOff x="2982658" y="1463039"/>
            <a:chExt cx="8696325" cy="4122420"/>
          </a:xfrm>
        </p:grpSpPr>
        <p:sp>
          <p:nvSpPr>
            <p:cNvPr id="13" name="object 13" descr=""/>
            <p:cNvSpPr/>
            <p:nvPr/>
          </p:nvSpPr>
          <p:spPr>
            <a:xfrm>
              <a:off x="2996945" y="1585975"/>
              <a:ext cx="196850" cy="3985260"/>
            </a:xfrm>
            <a:custGeom>
              <a:avLst/>
              <a:gdLst/>
              <a:ahLst/>
              <a:cxnLst/>
              <a:rect l="l" t="t" r="r" b="b"/>
              <a:pathLst>
                <a:path w="196850" h="3985260">
                  <a:moveTo>
                    <a:pt x="0" y="0"/>
                  </a:moveTo>
                  <a:lnTo>
                    <a:pt x="38217" y="1291"/>
                  </a:lnTo>
                  <a:lnTo>
                    <a:pt x="69421" y="4810"/>
                  </a:lnTo>
                  <a:lnTo>
                    <a:pt x="90457" y="10019"/>
                  </a:lnTo>
                  <a:lnTo>
                    <a:pt x="98171" y="16383"/>
                  </a:lnTo>
                  <a:lnTo>
                    <a:pt x="98171" y="611886"/>
                  </a:lnTo>
                  <a:lnTo>
                    <a:pt x="105884" y="618249"/>
                  </a:lnTo>
                  <a:lnTo>
                    <a:pt x="126920" y="623458"/>
                  </a:lnTo>
                  <a:lnTo>
                    <a:pt x="158124" y="626977"/>
                  </a:lnTo>
                  <a:lnTo>
                    <a:pt x="196342" y="628269"/>
                  </a:lnTo>
                  <a:lnTo>
                    <a:pt x="158124" y="629540"/>
                  </a:lnTo>
                  <a:lnTo>
                    <a:pt x="126920" y="633015"/>
                  </a:lnTo>
                  <a:lnTo>
                    <a:pt x="105884" y="638180"/>
                  </a:lnTo>
                  <a:lnTo>
                    <a:pt x="98171" y="644525"/>
                  </a:lnTo>
                  <a:lnTo>
                    <a:pt x="98171" y="1232153"/>
                  </a:lnTo>
                  <a:lnTo>
                    <a:pt x="90457" y="1238571"/>
                  </a:lnTo>
                  <a:lnTo>
                    <a:pt x="69421" y="1243774"/>
                  </a:lnTo>
                  <a:lnTo>
                    <a:pt x="38217" y="1247263"/>
                  </a:lnTo>
                  <a:lnTo>
                    <a:pt x="0" y="1248537"/>
                  </a:lnTo>
                </a:path>
                <a:path w="196850" h="3985260">
                  <a:moveTo>
                    <a:pt x="0" y="1262126"/>
                  </a:moveTo>
                  <a:lnTo>
                    <a:pt x="38217" y="1263417"/>
                  </a:lnTo>
                  <a:lnTo>
                    <a:pt x="69421" y="1266936"/>
                  </a:lnTo>
                  <a:lnTo>
                    <a:pt x="90457" y="1272145"/>
                  </a:lnTo>
                  <a:lnTo>
                    <a:pt x="98171" y="1278509"/>
                  </a:lnTo>
                  <a:lnTo>
                    <a:pt x="98171" y="2615692"/>
                  </a:lnTo>
                  <a:lnTo>
                    <a:pt x="105884" y="2622109"/>
                  </a:lnTo>
                  <a:lnTo>
                    <a:pt x="126920" y="2627312"/>
                  </a:lnTo>
                  <a:lnTo>
                    <a:pt x="158124" y="2630801"/>
                  </a:lnTo>
                  <a:lnTo>
                    <a:pt x="196342" y="2632075"/>
                  </a:lnTo>
                  <a:lnTo>
                    <a:pt x="158124" y="2633366"/>
                  </a:lnTo>
                  <a:lnTo>
                    <a:pt x="126920" y="2636885"/>
                  </a:lnTo>
                  <a:lnTo>
                    <a:pt x="105884" y="2642094"/>
                  </a:lnTo>
                  <a:lnTo>
                    <a:pt x="98171" y="2648458"/>
                  </a:lnTo>
                  <a:lnTo>
                    <a:pt x="98171" y="3968496"/>
                  </a:lnTo>
                  <a:lnTo>
                    <a:pt x="90457" y="3974859"/>
                  </a:lnTo>
                  <a:lnTo>
                    <a:pt x="69421" y="3980068"/>
                  </a:lnTo>
                  <a:lnTo>
                    <a:pt x="38217" y="3983587"/>
                  </a:lnTo>
                  <a:lnTo>
                    <a:pt x="0" y="3984879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3695" y="1463039"/>
              <a:ext cx="4204715" cy="204673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9792" y="1527047"/>
              <a:ext cx="4194048" cy="2001012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7505065" y="1493392"/>
            <a:ext cx="4092575" cy="1936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1143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dirty="0" sz="1800" b="1">
                <a:latin typeface="Calibri"/>
                <a:cs typeface="Calibri"/>
              </a:rPr>
              <a:t>90%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global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viral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hepatitis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deaths</a:t>
            </a:r>
            <a:endParaRPr sz="18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are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due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end-</a:t>
            </a:r>
            <a:r>
              <a:rPr dirty="0" sz="1800" spc="-20" b="1">
                <a:latin typeface="Calibri"/>
                <a:cs typeface="Calibri"/>
              </a:rPr>
              <a:t>stage</a:t>
            </a:r>
            <a:endParaRPr sz="1800">
              <a:latin typeface="Calibri"/>
              <a:cs typeface="Calibri"/>
            </a:endParaRPr>
          </a:p>
          <a:p>
            <a:pPr algn="ctr" marL="812165" marR="751205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Calibri"/>
                <a:cs typeface="Calibri"/>
              </a:rPr>
              <a:t>liver-related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complications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hepatitis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B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0" b="1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150"/>
              </a:spcBef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~1/3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them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due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liver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cancer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830436" y="6386271"/>
            <a:ext cx="29514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A6A6A6"/>
                </a:solidFill>
                <a:latin typeface="Calibri"/>
                <a:cs typeface="Calibri"/>
              </a:rPr>
              <a:t>WHO</a:t>
            </a:r>
            <a:r>
              <a:rPr dirty="0" sz="1600" spc="-40" b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A6A6A6"/>
                </a:solidFill>
                <a:latin typeface="Calibri"/>
                <a:cs typeface="Calibri"/>
              </a:rPr>
              <a:t>2017</a:t>
            </a:r>
            <a:r>
              <a:rPr dirty="0" sz="1600" spc="-20" b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A6A6A6"/>
                </a:solidFill>
                <a:latin typeface="Calibri"/>
                <a:cs typeface="Calibri"/>
              </a:rPr>
              <a:t>Global</a:t>
            </a:r>
            <a:r>
              <a:rPr dirty="0" sz="1600" spc="-40" b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A6A6A6"/>
                </a:solidFill>
                <a:latin typeface="Calibri"/>
                <a:cs typeface="Calibri"/>
              </a:rPr>
              <a:t>Hepatitis</a:t>
            </a:r>
            <a:r>
              <a:rPr dirty="0" sz="1600" spc="-55" b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A6A6A6"/>
                </a:solidFill>
                <a:latin typeface="Calibri"/>
                <a:cs typeface="Calibri"/>
              </a:rPr>
              <a:t>Report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3270"/>
              </a:lnSpc>
              <a:spcBef>
                <a:spcPts val="95"/>
              </a:spcBef>
            </a:pPr>
            <a:r>
              <a:rPr dirty="0" sz="2800" spc="100"/>
              <a:t>HCC</a:t>
            </a:r>
            <a:r>
              <a:rPr dirty="0" sz="2800" spc="-245"/>
              <a:t> </a:t>
            </a:r>
            <a:r>
              <a:rPr dirty="0" sz="2800" spc="-135"/>
              <a:t>incidence</a:t>
            </a:r>
            <a:r>
              <a:rPr dirty="0" sz="2800" spc="-235"/>
              <a:t> </a:t>
            </a:r>
            <a:r>
              <a:rPr dirty="0" sz="2800" spc="-185"/>
              <a:t>in</a:t>
            </a:r>
            <a:r>
              <a:rPr dirty="0" sz="2800" spc="-250"/>
              <a:t> </a:t>
            </a:r>
            <a:r>
              <a:rPr dirty="0" sz="2800" spc="-114"/>
              <a:t>nucleos(t)ide</a:t>
            </a:r>
            <a:r>
              <a:rPr dirty="0" sz="2800" spc="-240"/>
              <a:t> </a:t>
            </a:r>
            <a:r>
              <a:rPr dirty="0" sz="2800" spc="-120"/>
              <a:t>analogue-</a:t>
            </a:r>
            <a:r>
              <a:rPr dirty="0" sz="2800" spc="-180"/>
              <a:t>treated</a:t>
            </a:r>
            <a:r>
              <a:rPr dirty="0" sz="2800" spc="-200"/>
              <a:t> </a:t>
            </a:r>
            <a:r>
              <a:rPr dirty="0" sz="2800" spc="-45" i="1">
                <a:latin typeface="Comic Sans MS"/>
                <a:cs typeface="Comic Sans MS"/>
              </a:rPr>
              <a:t>vs</a:t>
            </a:r>
            <a:r>
              <a:rPr dirty="0" sz="2800" spc="-650" i="1">
                <a:latin typeface="Comic Sans MS"/>
                <a:cs typeface="Comic Sans MS"/>
              </a:rPr>
              <a:t> </a:t>
            </a:r>
            <a:r>
              <a:rPr dirty="0" sz="2800" spc="-180"/>
              <a:t>untreated</a:t>
            </a:r>
            <a:r>
              <a:rPr dirty="0" sz="2800" spc="-240"/>
              <a:t> </a:t>
            </a:r>
            <a:r>
              <a:rPr dirty="0" sz="2800" spc="-140"/>
              <a:t>hepatitis</a:t>
            </a:r>
            <a:r>
              <a:rPr dirty="0" sz="2800" spc="-254"/>
              <a:t> </a:t>
            </a:r>
            <a:r>
              <a:rPr dirty="0" sz="2800" spc="-50"/>
              <a:t>B</a:t>
            </a:r>
            <a:endParaRPr sz="2800">
              <a:latin typeface="Comic Sans MS"/>
              <a:cs typeface="Comic Sans MS"/>
            </a:endParaRPr>
          </a:p>
          <a:p>
            <a:pPr algn="ctr" marL="1270">
              <a:lnSpc>
                <a:spcPts val="2310"/>
              </a:lnSpc>
            </a:pPr>
            <a:r>
              <a:rPr dirty="0" sz="2000" spc="-20" b="0">
                <a:latin typeface="Trebuchet MS"/>
                <a:cs typeface="Trebuchet MS"/>
              </a:rPr>
              <a:t>A</a:t>
            </a:r>
            <a:r>
              <a:rPr dirty="0" sz="2000" spc="-190" b="0">
                <a:latin typeface="Trebuchet MS"/>
                <a:cs typeface="Trebuchet MS"/>
              </a:rPr>
              <a:t> </a:t>
            </a:r>
            <a:r>
              <a:rPr dirty="0" sz="2000" spc="-105" b="0">
                <a:latin typeface="Trebuchet MS"/>
                <a:cs typeface="Trebuchet MS"/>
              </a:rPr>
              <a:t>meta-</a:t>
            </a:r>
            <a:r>
              <a:rPr dirty="0" sz="2000" spc="-55" b="0">
                <a:latin typeface="Trebuchet MS"/>
                <a:cs typeface="Trebuchet MS"/>
              </a:rPr>
              <a:t>analysis</a:t>
            </a:r>
            <a:r>
              <a:rPr dirty="0" sz="2000" spc="-220" b="0">
                <a:latin typeface="Trebuchet MS"/>
                <a:cs typeface="Trebuchet MS"/>
              </a:rPr>
              <a:t> </a:t>
            </a:r>
            <a:r>
              <a:rPr dirty="0" sz="2000" spc="-70" b="0">
                <a:latin typeface="Trebuchet MS"/>
                <a:cs typeface="Trebuchet MS"/>
              </a:rPr>
              <a:t>on</a:t>
            </a:r>
            <a:r>
              <a:rPr dirty="0" sz="2000" spc="-190" b="0">
                <a:latin typeface="Trebuchet MS"/>
                <a:cs typeface="Trebuchet MS"/>
              </a:rPr>
              <a:t> </a:t>
            </a:r>
            <a:r>
              <a:rPr dirty="0" sz="2000" spc="-20" b="0">
                <a:latin typeface="Trebuchet MS"/>
                <a:cs typeface="Trebuchet MS"/>
              </a:rPr>
              <a:t>12</a:t>
            </a:r>
            <a:r>
              <a:rPr dirty="0" sz="2000" spc="-190" b="0">
                <a:latin typeface="Trebuchet MS"/>
                <a:cs typeface="Trebuchet MS"/>
              </a:rPr>
              <a:t> </a:t>
            </a:r>
            <a:r>
              <a:rPr dirty="0" sz="2000" spc="-10" b="0">
                <a:latin typeface="Trebuchet MS"/>
                <a:cs typeface="Trebuchet MS"/>
              </a:rPr>
              <a:t>studies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045018" y="1441453"/>
            <a:ext cx="10102215" cy="4796790"/>
            <a:chOff x="1045018" y="1441453"/>
            <a:chExt cx="10102215" cy="47967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018" y="1441453"/>
              <a:ext cx="10101911" cy="479670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704198" y="5185409"/>
              <a:ext cx="648335" cy="451484"/>
            </a:xfrm>
            <a:custGeom>
              <a:avLst/>
              <a:gdLst/>
              <a:ahLst/>
              <a:cxnLst/>
              <a:rect l="l" t="t" r="r" b="b"/>
              <a:pathLst>
                <a:path w="648334" h="451485">
                  <a:moveTo>
                    <a:pt x="0" y="225805"/>
                  </a:moveTo>
                  <a:lnTo>
                    <a:pt x="5219" y="185215"/>
                  </a:lnTo>
                  <a:lnTo>
                    <a:pt x="20268" y="147013"/>
                  </a:lnTo>
                  <a:lnTo>
                    <a:pt x="44233" y="111835"/>
                  </a:lnTo>
                  <a:lnTo>
                    <a:pt x="76201" y="80320"/>
                  </a:lnTo>
                  <a:lnTo>
                    <a:pt x="115258" y="53105"/>
                  </a:lnTo>
                  <a:lnTo>
                    <a:pt x="160490" y="30828"/>
                  </a:lnTo>
                  <a:lnTo>
                    <a:pt x="210984" y="14126"/>
                  </a:lnTo>
                  <a:lnTo>
                    <a:pt x="265826" y="3637"/>
                  </a:lnTo>
                  <a:lnTo>
                    <a:pt x="324103" y="0"/>
                  </a:lnTo>
                  <a:lnTo>
                    <a:pt x="382343" y="3637"/>
                  </a:lnTo>
                  <a:lnTo>
                    <a:pt x="437156" y="14126"/>
                  </a:lnTo>
                  <a:lnTo>
                    <a:pt x="487628" y="30828"/>
                  </a:lnTo>
                  <a:lnTo>
                    <a:pt x="532844" y="53105"/>
                  </a:lnTo>
                  <a:lnTo>
                    <a:pt x="571890" y="80320"/>
                  </a:lnTo>
                  <a:lnTo>
                    <a:pt x="603852" y="111835"/>
                  </a:lnTo>
                  <a:lnTo>
                    <a:pt x="627813" y="147013"/>
                  </a:lnTo>
                  <a:lnTo>
                    <a:pt x="642861" y="185215"/>
                  </a:lnTo>
                  <a:lnTo>
                    <a:pt x="648080" y="225805"/>
                  </a:lnTo>
                  <a:lnTo>
                    <a:pt x="642861" y="266357"/>
                  </a:lnTo>
                  <a:lnTo>
                    <a:pt x="627813" y="304528"/>
                  </a:lnTo>
                  <a:lnTo>
                    <a:pt x="603852" y="339680"/>
                  </a:lnTo>
                  <a:lnTo>
                    <a:pt x="571890" y="371176"/>
                  </a:lnTo>
                  <a:lnTo>
                    <a:pt x="532844" y="398376"/>
                  </a:lnTo>
                  <a:lnTo>
                    <a:pt x="487628" y="420642"/>
                  </a:lnTo>
                  <a:lnTo>
                    <a:pt x="437156" y="437337"/>
                  </a:lnTo>
                  <a:lnTo>
                    <a:pt x="382343" y="447822"/>
                  </a:lnTo>
                  <a:lnTo>
                    <a:pt x="324103" y="451459"/>
                  </a:lnTo>
                  <a:lnTo>
                    <a:pt x="265826" y="447822"/>
                  </a:lnTo>
                  <a:lnTo>
                    <a:pt x="210984" y="437337"/>
                  </a:lnTo>
                  <a:lnTo>
                    <a:pt x="160490" y="420642"/>
                  </a:lnTo>
                  <a:lnTo>
                    <a:pt x="115258" y="398376"/>
                  </a:lnTo>
                  <a:lnTo>
                    <a:pt x="76201" y="371176"/>
                  </a:lnTo>
                  <a:lnTo>
                    <a:pt x="44233" y="339680"/>
                  </a:lnTo>
                  <a:lnTo>
                    <a:pt x="20268" y="304528"/>
                  </a:lnTo>
                  <a:lnTo>
                    <a:pt x="5219" y="266357"/>
                  </a:lnTo>
                  <a:lnTo>
                    <a:pt x="0" y="22580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932166" y="6460337"/>
            <a:ext cx="40125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A6A6A6"/>
                </a:solidFill>
                <a:latin typeface="Trebuchet MS"/>
                <a:cs typeface="Trebuchet MS"/>
              </a:rPr>
              <a:t>Kong</a:t>
            </a:r>
            <a:r>
              <a:rPr dirty="0" sz="1600" spc="-1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180" b="1">
                <a:solidFill>
                  <a:srgbClr val="A6A6A6"/>
                </a:solidFill>
                <a:latin typeface="Trebuchet MS"/>
                <a:cs typeface="Trebuchet MS"/>
              </a:rPr>
              <a:t>Y,</a:t>
            </a:r>
            <a:r>
              <a:rPr dirty="0" sz="1600" spc="-14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80" b="1" i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600" spc="-125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80" b="1" i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600" spc="-114" b="1" i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A6A6A6"/>
                </a:solidFill>
                <a:latin typeface="Trebuchet MS"/>
                <a:cs typeface="Trebuchet MS"/>
              </a:rPr>
              <a:t>Hepatol</a:t>
            </a:r>
            <a:r>
              <a:rPr dirty="0" sz="1600" spc="-9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40" b="1">
                <a:solidFill>
                  <a:srgbClr val="A6A6A6"/>
                </a:solidFill>
                <a:latin typeface="Trebuchet MS"/>
                <a:cs typeface="Trebuchet MS"/>
              </a:rPr>
              <a:t>Int</a:t>
            </a:r>
            <a:r>
              <a:rPr dirty="0" sz="1600" spc="-12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80" b="1">
                <a:solidFill>
                  <a:srgbClr val="A6A6A6"/>
                </a:solidFill>
                <a:latin typeface="Trebuchet MS"/>
                <a:cs typeface="Trebuchet MS"/>
              </a:rPr>
              <a:t>2022;16:1052–1063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74061" y="5799150"/>
            <a:ext cx="7644130" cy="571500"/>
          </a:xfrm>
          <a:prstGeom prst="rect">
            <a:avLst/>
          </a:prstGeom>
          <a:solidFill>
            <a:srgbClr val="F1F1F1"/>
          </a:solidFill>
          <a:ln w="25400">
            <a:solidFill>
              <a:srgbClr val="000000"/>
            </a:solidFill>
          </a:ln>
        </p:spPr>
        <p:txBody>
          <a:bodyPr wrap="square" lIns="0" tIns="114935" rIns="0" bIns="0" rtlCol="0" vert="horz">
            <a:spAutoFit/>
          </a:bodyPr>
          <a:lstStyle/>
          <a:p>
            <a:pPr marL="111760">
              <a:lnSpc>
                <a:spcPct val="100000"/>
              </a:lnSpc>
              <a:spcBef>
                <a:spcPts val="905"/>
              </a:spcBef>
            </a:pPr>
            <a:r>
              <a:rPr dirty="0" sz="2000" spc="-10" b="1">
                <a:solidFill>
                  <a:srgbClr val="1E1C11"/>
                </a:solidFill>
                <a:latin typeface="Trebuchet MS"/>
                <a:cs typeface="Trebuchet MS"/>
              </a:rPr>
              <a:t>DAA-</a:t>
            </a:r>
            <a:r>
              <a:rPr dirty="0" sz="2000" spc="-20" b="1">
                <a:solidFill>
                  <a:srgbClr val="1E1C11"/>
                </a:solidFill>
                <a:latin typeface="Trebuchet MS"/>
                <a:cs typeface="Trebuchet MS"/>
              </a:rPr>
              <a:t>induced</a:t>
            </a:r>
            <a:r>
              <a:rPr dirty="0" sz="2000" spc="-180" b="1">
                <a:solidFill>
                  <a:srgbClr val="1E1C11"/>
                </a:solidFill>
                <a:latin typeface="Trebuchet MS"/>
                <a:cs typeface="Trebuchet MS"/>
              </a:rPr>
              <a:t> </a:t>
            </a:r>
            <a:r>
              <a:rPr dirty="0" sz="2000" spc="55" b="1">
                <a:solidFill>
                  <a:srgbClr val="1E1C11"/>
                </a:solidFill>
                <a:latin typeface="Trebuchet MS"/>
                <a:cs typeface="Trebuchet MS"/>
              </a:rPr>
              <a:t>SVR</a:t>
            </a:r>
            <a:r>
              <a:rPr dirty="0" sz="2000" spc="-150" b="1">
                <a:solidFill>
                  <a:srgbClr val="1E1C11"/>
                </a:solidFill>
                <a:latin typeface="Trebuchet MS"/>
                <a:cs typeface="Trebuchet MS"/>
              </a:rPr>
              <a:t> </a:t>
            </a:r>
            <a:r>
              <a:rPr dirty="0" sz="2000" spc="50" b="1">
                <a:solidFill>
                  <a:srgbClr val="1E1C11"/>
                </a:solidFill>
                <a:latin typeface="Trebuchet MS"/>
                <a:cs typeface="Trebuchet MS"/>
              </a:rPr>
              <a:t>is</a:t>
            </a:r>
            <a:r>
              <a:rPr dirty="0" sz="2000" spc="-125" b="1">
                <a:solidFill>
                  <a:srgbClr val="1E1C11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1E1C11"/>
                </a:solidFill>
                <a:latin typeface="Trebuchet MS"/>
                <a:cs typeface="Trebuchet MS"/>
              </a:rPr>
              <a:t>associated</a:t>
            </a:r>
            <a:r>
              <a:rPr dirty="0" sz="2000" spc="-140" b="1">
                <a:solidFill>
                  <a:srgbClr val="1E1C11"/>
                </a:solidFill>
                <a:latin typeface="Trebuchet MS"/>
                <a:cs typeface="Trebuchet MS"/>
              </a:rPr>
              <a:t> </a:t>
            </a:r>
            <a:r>
              <a:rPr dirty="0" sz="2000" spc="-65" b="1">
                <a:solidFill>
                  <a:srgbClr val="1E1C11"/>
                </a:solidFill>
                <a:latin typeface="Trebuchet MS"/>
                <a:cs typeface="Trebuchet MS"/>
              </a:rPr>
              <a:t>with</a:t>
            </a:r>
            <a:r>
              <a:rPr dirty="0" sz="2000" spc="-125" b="1">
                <a:solidFill>
                  <a:srgbClr val="1E1C11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1E1C11"/>
                </a:solidFill>
                <a:latin typeface="Trebuchet MS"/>
                <a:cs typeface="Trebuchet MS"/>
              </a:rPr>
              <a:t>a</a:t>
            </a:r>
            <a:r>
              <a:rPr dirty="0" sz="2000" spc="-140" b="1">
                <a:solidFill>
                  <a:srgbClr val="1E1C11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1E1C11"/>
                </a:solidFill>
                <a:latin typeface="Trebuchet MS"/>
                <a:cs typeface="Trebuchet MS"/>
              </a:rPr>
              <a:t>71%</a:t>
            </a:r>
            <a:r>
              <a:rPr dirty="0" sz="2000" spc="-150" b="1">
                <a:solidFill>
                  <a:srgbClr val="1E1C11"/>
                </a:solidFill>
                <a:latin typeface="Trebuchet MS"/>
                <a:cs typeface="Trebuchet MS"/>
              </a:rPr>
              <a:t> </a:t>
            </a:r>
            <a:r>
              <a:rPr dirty="0" sz="2000" spc="-45" b="1">
                <a:solidFill>
                  <a:srgbClr val="1E1C11"/>
                </a:solidFill>
                <a:latin typeface="Trebuchet MS"/>
                <a:cs typeface="Trebuchet MS"/>
              </a:rPr>
              <a:t>reduction</a:t>
            </a:r>
            <a:r>
              <a:rPr dirty="0" sz="2000" spc="-150" b="1">
                <a:solidFill>
                  <a:srgbClr val="1E1C11"/>
                </a:solidFill>
                <a:latin typeface="Trebuchet MS"/>
                <a:cs typeface="Trebuchet MS"/>
              </a:rPr>
              <a:t> </a:t>
            </a:r>
            <a:r>
              <a:rPr dirty="0" sz="2000" spc="-55" b="1">
                <a:solidFill>
                  <a:srgbClr val="1E1C11"/>
                </a:solidFill>
                <a:latin typeface="Trebuchet MS"/>
                <a:cs typeface="Trebuchet MS"/>
              </a:rPr>
              <a:t>in</a:t>
            </a:r>
            <a:r>
              <a:rPr dirty="0" sz="2000" spc="-135" b="1">
                <a:solidFill>
                  <a:srgbClr val="1E1C11"/>
                </a:solidFill>
                <a:latin typeface="Trebuchet MS"/>
                <a:cs typeface="Trebuchet MS"/>
              </a:rPr>
              <a:t> </a:t>
            </a:r>
            <a:r>
              <a:rPr dirty="0" sz="2000" spc="150" b="1">
                <a:solidFill>
                  <a:srgbClr val="1E1C11"/>
                </a:solidFill>
                <a:latin typeface="Trebuchet MS"/>
                <a:cs typeface="Trebuchet MS"/>
              </a:rPr>
              <a:t>HCC</a:t>
            </a:r>
            <a:r>
              <a:rPr dirty="0" sz="2000" spc="-135" b="1">
                <a:solidFill>
                  <a:srgbClr val="1E1C11"/>
                </a:solidFill>
                <a:latin typeface="Trebuchet MS"/>
                <a:cs typeface="Trebuchet MS"/>
              </a:rPr>
              <a:t> </a:t>
            </a:r>
            <a:r>
              <a:rPr dirty="0" sz="2000" spc="-20" b="1">
                <a:solidFill>
                  <a:srgbClr val="1E1C11"/>
                </a:solidFill>
                <a:latin typeface="Trebuchet MS"/>
                <a:cs typeface="Trebuchet MS"/>
              </a:rPr>
              <a:t>risk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698995" y="6488988"/>
            <a:ext cx="53524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A6A6A6"/>
                </a:solidFill>
                <a:latin typeface="Trebuchet MS"/>
                <a:cs typeface="Trebuchet MS"/>
              </a:rPr>
              <a:t>Ioannou</a:t>
            </a:r>
            <a:r>
              <a:rPr dirty="0" sz="1600" spc="-8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A6A6A6"/>
                </a:solidFill>
                <a:latin typeface="Trebuchet MS"/>
                <a:cs typeface="Trebuchet MS"/>
              </a:rPr>
              <a:t>GN,</a:t>
            </a:r>
            <a:r>
              <a:rPr dirty="0" sz="1600" spc="-9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55" b="1">
                <a:solidFill>
                  <a:srgbClr val="A6A6A6"/>
                </a:solidFill>
                <a:latin typeface="Trebuchet MS"/>
                <a:cs typeface="Trebuchet MS"/>
              </a:rPr>
              <a:t>Feld</a:t>
            </a:r>
            <a:r>
              <a:rPr dirty="0" sz="1600" spc="-7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254" b="1">
                <a:solidFill>
                  <a:srgbClr val="A6A6A6"/>
                </a:solidFill>
                <a:latin typeface="Trebuchet MS"/>
                <a:cs typeface="Trebuchet MS"/>
              </a:rPr>
              <a:t>JJ.</a:t>
            </a:r>
            <a:r>
              <a:rPr dirty="0" sz="1600" spc="-12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45" b="1">
                <a:solidFill>
                  <a:srgbClr val="A6A6A6"/>
                </a:solidFill>
                <a:latin typeface="Trebuchet MS"/>
                <a:cs typeface="Trebuchet MS"/>
              </a:rPr>
              <a:t>Gastroenterology</a:t>
            </a:r>
            <a:r>
              <a:rPr dirty="0" sz="1600" spc="-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600" spc="-125" b="1">
                <a:solidFill>
                  <a:srgbClr val="A6A6A6"/>
                </a:solidFill>
                <a:latin typeface="Trebuchet MS"/>
                <a:cs typeface="Trebuchet MS"/>
              </a:rPr>
              <a:t>201G;156:446-</a:t>
            </a:r>
            <a:r>
              <a:rPr dirty="0" sz="1600" spc="-40" b="1">
                <a:solidFill>
                  <a:srgbClr val="A6A6A6"/>
                </a:solidFill>
                <a:latin typeface="Trebuchet MS"/>
                <a:cs typeface="Trebuchet MS"/>
              </a:rPr>
              <a:t>460.e2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5855" y="231140"/>
            <a:ext cx="1087374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Residual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risk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HCC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after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HCV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eradication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(SVR)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25,424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Veterans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treated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with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direct-</a:t>
            </a:r>
            <a:r>
              <a:rPr dirty="0" sz="2800">
                <a:latin typeface="Calibri"/>
                <a:cs typeface="Calibri"/>
              </a:rPr>
              <a:t>acting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antivirals,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by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cirrhosis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status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10" y="1383938"/>
            <a:ext cx="6210395" cy="416363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999601" y="4576317"/>
            <a:ext cx="18211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rebuchet MS"/>
                <a:cs typeface="Trebuchet MS"/>
              </a:rPr>
              <a:t>Cirrhosis,</a:t>
            </a:r>
            <a:r>
              <a:rPr dirty="0" sz="1800" spc="-140" b="1">
                <a:latin typeface="Trebuchet MS"/>
                <a:cs typeface="Trebuchet MS"/>
              </a:rPr>
              <a:t> </a:t>
            </a:r>
            <a:r>
              <a:rPr dirty="0" sz="1800" spc="-20" b="1">
                <a:latin typeface="Trebuchet MS"/>
                <a:cs typeface="Trebuchet MS"/>
              </a:rPr>
              <a:t>no</a:t>
            </a:r>
            <a:r>
              <a:rPr dirty="0" sz="1800" spc="-150" b="1">
                <a:latin typeface="Trebuchet MS"/>
                <a:cs typeface="Trebuchet MS"/>
              </a:rPr>
              <a:t> </a:t>
            </a:r>
            <a:r>
              <a:rPr dirty="0" sz="1800" spc="-25" b="1">
                <a:latin typeface="Trebuchet MS"/>
                <a:cs typeface="Trebuchet MS"/>
              </a:rPr>
              <a:t>SVR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999601" y="1823465"/>
            <a:ext cx="2128520" cy="167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0" b="1">
                <a:latin typeface="Trebuchet MS"/>
                <a:cs typeface="Trebuchet MS"/>
              </a:rPr>
              <a:t>No</a:t>
            </a:r>
            <a:r>
              <a:rPr dirty="0" sz="1800" spc="-145" b="1">
                <a:latin typeface="Trebuchet MS"/>
                <a:cs typeface="Trebuchet MS"/>
              </a:rPr>
              <a:t> </a:t>
            </a:r>
            <a:r>
              <a:rPr dirty="0" sz="1800" spc="-25" b="1">
                <a:latin typeface="Trebuchet MS"/>
                <a:cs typeface="Trebuchet MS"/>
              </a:rPr>
              <a:t>cirrhosis,</a:t>
            </a:r>
            <a:r>
              <a:rPr dirty="0" sz="1800" spc="-120" b="1">
                <a:latin typeface="Trebuchet MS"/>
                <a:cs typeface="Trebuchet MS"/>
              </a:rPr>
              <a:t> </a:t>
            </a:r>
            <a:r>
              <a:rPr dirty="0" sz="1800" spc="-25" b="1">
                <a:latin typeface="Trebuchet MS"/>
                <a:cs typeface="Trebuchet MS"/>
              </a:rPr>
              <a:t>SVR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248900"/>
              </a:lnSpc>
              <a:spcBef>
                <a:spcPts val="85"/>
              </a:spcBef>
            </a:pPr>
            <a:r>
              <a:rPr dirty="0" sz="1800" spc="50" b="1">
                <a:latin typeface="Trebuchet MS"/>
                <a:cs typeface="Trebuchet MS"/>
              </a:rPr>
              <a:t>No</a:t>
            </a:r>
            <a:r>
              <a:rPr dirty="0" sz="1800" spc="-150" b="1">
                <a:latin typeface="Trebuchet MS"/>
                <a:cs typeface="Trebuchet MS"/>
              </a:rPr>
              <a:t> </a:t>
            </a:r>
            <a:r>
              <a:rPr dirty="0" sz="1800" spc="-25" b="1">
                <a:latin typeface="Trebuchet MS"/>
                <a:cs typeface="Trebuchet MS"/>
              </a:rPr>
              <a:t>cirrhosis,</a:t>
            </a:r>
            <a:r>
              <a:rPr dirty="0" sz="1800" spc="-130" b="1">
                <a:latin typeface="Trebuchet MS"/>
                <a:cs typeface="Trebuchet MS"/>
              </a:rPr>
              <a:t> </a:t>
            </a:r>
            <a:r>
              <a:rPr dirty="0" sz="1800" spc="-20" b="1">
                <a:latin typeface="Trebuchet MS"/>
                <a:cs typeface="Trebuchet MS"/>
              </a:rPr>
              <a:t>no</a:t>
            </a:r>
            <a:r>
              <a:rPr dirty="0" sz="1800" spc="-140" b="1">
                <a:latin typeface="Trebuchet MS"/>
                <a:cs typeface="Trebuchet MS"/>
              </a:rPr>
              <a:t> </a:t>
            </a:r>
            <a:r>
              <a:rPr dirty="0" sz="1800" spc="-25" b="1">
                <a:latin typeface="Trebuchet MS"/>
                <a:cs typeface="Trebuchet MS"/>
              </a:rPr>
              <a:t>SVR </a:t>
            </a:r>
            <a:r>
              <a:rPr dirty="0" sz="1800" spc="-10" b="1">
                <a:latin typeface="Trebuchet MS"/>
                <a:cs typeface="Trebuchet MS"/>
              </a:rPr>
              <a:t>Cirrhosis,</a:t>
            </a:r>
            <a:r>
              <a:rPr dirty="0" sz="1800" spc="-125" b="1">
                <a:latin typeface="Trebuchet MS"/>
                <a:cs typeface="Trebuchet MS"/>
              </a:rPr>
              <a:t> </a:t>
            </a:r>
            <a:r>
              <a:rPr dirty="0" sz="1800" spc="-25" b="1">
                <a:latin typeface="Trebuchet MS"/>
                <a:cs typeface="Trebuchet MS"/>
              </a:rPr>
              <a:t>SVR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876421" y="3540886"/>
            <a:ext cx="2329180" cy="1297305"/>
            <a:chOff x="3876421" y="3540886"/>
            <a:chExt cx="2329180" cy="1297305"/>
          </a:xfrm>
        </p:grpSpPr>
        <p:sp>
          <p:nvSpPr>
            <p:cNvPr id="9" name="object 9" descr=""/>
            <p:cNvSpPr/>
            <p:nvPr/>
          </p:nvSpPr>
          <p:spPr>
            <a:xfrm>
              <a:off x="3889121" y="3553586"/>
              <a:ext cx="2303780" cy="1271905"/>
            </a:xfrm>
            <a:custGeom>
              <a:avLst/>
              <a:gdLst/>
              <a:ahLst/>
              <a:cxnLst/>
              <a:rect l="l" t="t" r="r" b="b"/>
              <a:pathLst>
                <a:path w="2303779" h="1271904">
                  <a:moveTo>
                    <a:pt x="2303399" y="0"/>
                  </a:moveTo>
                  <a:lnTo>
                    <a:pt x="0" y="0"/>
                  </a:lnTo>
                  <a:lnTo>
                    <a:pt x="0" y="1271524"/>
                  </a:lnTo>
                  <a:lnTo>
                    <a:pt x="2303399" y="1271524"/>
                  </a:lnTo>
                  <a:lnTo>
                    <a:pt x="2303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889121" y="3553586"/>
              <a:ext cx="2303780" cy="1271905"/>
            </a:xfrm>
            <a:custGeom>
              <a:avLst/>
              <a:gdLst/>
              <a:ahLst/>
              <a:cxnLst/>
              <a:rect l="l" t="t" r="r" b="b"/>
              <a:pathLst>
                <a:path w="2303779" h="1271904">
                  <a:moveTo>
                    <a:pt x="0" y="1271524"/>
                  </a:moveTo>
                  <a:lnTo>
                    <a:pt x="2303399" y="1271524"/>
                  </a:lnTo>
                  <a:lnTo>
                    <a:pt x="2303399" y="0"/>
                  </a:lnTo>
                  <a:lnTo>
                    <a:pt x="0" y="0"/>
                  </a:lnTo>
                  <a:lnTo>
                    <a:pt x="0" y="12715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4341" y="1491230"/>
            <a:ext cx="10625455" cy="2811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5430" marR="245110" indent="-227329">
              <a:lnSpc>
                <a:spcPct val="120100"/>
              </a:lnSpc>
              <a:spcBef>
                <a:spcPts val="95"/>
              </a:spcBef>
              <a:buFont typeface="Arial MT"/>
              <a:buChar char="•"/>
              <a:tabLst>
                <a:tab pos="266700" algn="l"/>
              </a:tabLst>
            </a:pPr>
            <a:r>
              <a:rPr dirty="0" sz="2400" spc="-30">
                <a:latin typeface="Trebuchet MS"/>
                <a:cs typeface="Trebuchet MS"/>
              </a:rPr>
              <a:t>In</a:t>
            </a:r>
            <a:r>
              <a:rPr dirty="0" sz="2400" spc="-204">
                <a:latin typeface="Trebuchet MS"/>
                <a:cs typeface="Trebuchet MS"/>
              </a:rPr>
              <a:t> </a:t>
            </a:r>
            <a:r>
              <a:rPr dirty="0" sz="2400" spc="-40">
                <a:latin typeface="Trebuchet MS"/>
                <a:cs typeface="Trebuchet MS"/>
              </a:rPr>
              <a:t>2012,</a:t>
            </a:r>
            <a:r>
              <a:rPr dirty="0" sz="2400" spc="-180">
                <a:latin typeface="Trebuchet MS"/>
                <a:cs typeface="Trebuchet MS"/>
              </a:rPr>
              <a:t> </a:t>
            </a:r>
            <a:r>
              <a:rPr dirty="0" sz="2400" spc="-80">
                <a:latin typeface="Trebuchet MS"/>
                <a:cs typeface="Trebuchet MS"/>
              </a:rPr>
              <a:t>the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International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Agency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14">
                <a:latin typeface="Trebuchet MS"/>
                <a:cs typeface="Trebuchet MS"/>
              </a:rPr>
              <a:t>for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Research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on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Cancer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45">
                <a:latin typeface="Trebuchet MS"/>
                <a:cs typeface="Trebuchet MS"/>
              </a:rPr>
              <a:t>(IARC)</a:t>
            </a:r>
            <a:r>
              <a:rPr dirty="0" sz="2400" spc="-22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(an </a:t>
            </a:r>
            <a:r>
              <a:rPr dirty="0" sz="2400" spc="-25">
                <a:latin typeface="Trebuchet MS"/>
                <a:cs typeface="Trebuchet MS"/>
              </a:rPr>
              <a:t>	</a:t>
            </a:r>
            <a:r>
              <a:rPr dirty="0" sz="2400" spc="-90">
                <a:latin typeface="Trebuchet MS"/>
                <a:cs typeface="Trebuchet MS"/>
              </a:rPr>
              <a:t>authoritative</a:t>
            </a:r>
            <a:r>
              <a:rPr dirty="0" sz="2400" spc="-175">
                <a:latin typeface="Trebuchet MS"/>
                <a:cs typeface="Trebuchet MS"/>
              </a:rPr>
              <a:t> </a:t>
            </a:r>
            <a:r>
              <a:rPr dirty="0" sz="2400" spc="-80">
                <a:latin typeface="Trebuchet MS"/>
                <a:cs typeface="Trebuchet MS"/>
              </a:rPr>
              <a:t>intergovernmental</a:t>
            </a:r>
            <a:r>
              <a:rPr dirty="0" sz="2400" spc="-175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agency</a:t>
            </a:r>
            <a:r>
              <a:rPr dirty="0" sz="2400" spc="-165">
                <a:latin typeface="Trebuchet MS"/>
                <a:cs typeface="Trebuchet MS"/>
              </a:rPr>
              <a:t> </a:t>
            </a:r>
            <a:r>
              <a:rPr dirty="0" sz="2400" spc="-45">
                <a:latin typeface="Trebuchet MS"/>
                <a:cs typeface="Trebuchet MS"/>
              </a:rPr>
              <a:t>belonging</a:t>
            </a:r>
            <a:r>
              <a:rPr dirty="0" sz="2400" spc="-160">
                <a:latin typeface="Trebuchet MS"/>
                <a:cs typeface="Trebuchet MS"/>
              </a:rPr>
              <a:t> </a:t>
            </a:r>
            <a:r>
              <a:rPr dirty="0" sz="2400" spc="-90">
                <a:latin typeface="Trebuchet MS"/>
                <a:cs typeface="Trebuchet MS"/>
              </a:rPr>
              <a:t>to</a:t>
            </a:r>
            <a:r>
              <a:rPr dirty="0" sz="2400" spc="-170">
                <a:latin typeface="Trebuchet MS"/>
                <a:cs typeface="Trebuchet MS"/>
              </a:rPr>
              <a:t> </a:t>
            </a:r>
            <a:r>
              <a:rPr dirty="0" sz="2400" spc="-80">
                <a:latin typeface="Trebuchet MS"/>
                <a:cs typeface="Trebuchet MS"/>
              </a:rPr>
              <a:t>the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WHO)</a:t>
            </a:r>
            <a:r>
              <a:rPr dirty="0" sz="2400" spc="-15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classified</a:t>
            </a:r>
            <a:r>
              <a:rPr dirty="0" sz="2400" spc="-16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HBV </a:t>
            </a:r>
            <a:r>
              <a:rPr dirty="0" sz="2400" spc="-25">
                <a:latin typeface="Trebuchet MS"/>
                <a:cs typeface="Trebuchet MS"/>
              </a:rPr>
              <a:t>	</a:t>
            </a:r>
            <a:r>
              <a:rPr dirty="0" sz="2400">
                <a:latin typeface="Trebuchet MS"/>
                <a:cs typeface="Trebuchet MS"/>
              </a:rPr>
              <a:t>and</a:t>
            </a:r>
            <a:r>
              <a:rPr dirty="0" sz="2400" spc="-18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HCV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100">
                <a:latin typeface="Trebuchet MS"/>
                <a:cs typeface="Trebuchet MS"/>
              </a:rPr>
              <a:t>as</a:t>
            </a:r>
            <a:r>
              <a:rPr dirty="0" sz="2400" spc="-180">
                <a:latin typeface="Trebuchet MS"/>
                <a:cs typeface="Trebuchet MS"/>
              </a:rPr>
              <a:t> </a:t>
            </a:r>
            <a:r>
              <a:rPr dirty="0" sz="2400" b="1" i="1">
                <a:latin typeface="Trebuchet MS"/>
                <a:cs typeface="Trebuchet MS"/>
              </a:rPr>
              <a:t>class</a:t>
            </a:r>
            <a:r>
              <a:rPr dirty="0" sz="2400" spc="-180" b="1" i="1">
                <a:latin typeface="Trebuchet MS"/>
                <a:cs typeface="Trebuchet MS"/>
              </a:rPr>
              <a:t> </a:t>
            </a:r>
            <a:r>
              <a:rPr dirty="0" sz="2400" spc="-150" b="1" i="1">
                <a:latin typeface="Trebuchet MS"/>
                <a:cs typeface="Trebuchet MS"/>
              </a:rPr>
              <a:t>1</a:t>
            </a:r>
            <a:r>
              <a:rPr dirty="0" sz="2400" spc="-185" b="1" i="1">
                <a:latin typeface="Trebuchet MS"/>
                <a:cs typeface="Trebuchet MS"/>
              </a:rPr>
              <a:t> </a:t>
            </a:r>
            <a:r>
              <a:rPr dirty="0" sz="2400" spc="-10" b="1" i="1">
                <a:latin typeface="Trebuchet MS"/>
                <a:cs typeface="Trebuchet MS"/>
              </a:rPr>
              <a:t>carcinogens</a:t>
            </a:r>
            <a:r>
              <a:rPr dirty="0" baseline="24305" sz="2400" spc="-15">
                <a:latin typeface="Trebuchet MS"/>
                <a:cs typeface="Trebuchet MS"/>
              </a:rPr>
              <a:t>1</a:t>
            </a:r>
            <a:endParaRPr baseline="24305" sz="2400">
              <a:latin typeface="Trebuchet MS"/>
              <a:cs typeface="Trebuchet MS"/>
            </a:endParaRPr>
          </a:p>
          <a:p>
            <a:pPr marL="265430" marR="378460" indent="-227329">
              <a:lnSpc>
                <a:spcPct val="120000"/>
              </a:lnSpc>
              <a:spcBef>
                <a:spcPts val="600"/>
              </a:spcBef>
              <a:buFont typeface="Arial MT"/>
              <a:buChar char="•"/>
              <a:tabLst>
                <a:tab pos="266700" algn="l"/>
              </a:tabLst>
            </a:pPr>
            <a:r>
              <a:rPr dirty="0" sz="2400" spc="-30">
                <a:latin typeface="Trebuchet MS"/>
                <a:cs typeface="Trebuchet MS"/>
              </a:rPr>
              <a:t>In</a:t>
            </a:r>
            <a:r>
              <a:rPr dirty="0" sz="2400" spc="-170">
                <a:latin typeface="Trebuchet MS"/>
                <a:cs typeface="Trebuchet MS"/>
              </a:rPr>
              <a:t> </a:t>
            </a:r>
            <a:r>
              <a:rPr dirty="0" sz="2400" spc="-40">
                <a:latin typeface="Trebuchet MS"/>
                <a:cs typeface="Trebuchet MS"/>
              </a:rPr>
              <a:t>2014,</a:t>
            </a:r>
            <a:r>
              <a:rPr dirty="0" sz="2400" spc="-14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IARC</a:t>
            </a:r>
            <a:r>
              <a:rPr dirty="0" sz="2400" spc="-165">
                <a:latin typeface="Trebuchet MS"/>
                <a:cs typeface="Trebuchet MS"/>
              </a:rPr>
              <a:t> </a:t>
            </a:r>
            <a:r>
              <a:rPr dirty="0" sz="2400" spc="-85">
                <a:latin typeface="Trebuchet MS"/>
                <a:cs typeface="Trebuchet MS"/>
              </a:rPr>
              <a:t>emitted</a:t>
            </a:r>
            <a:r>
              <a:rPr dirty="0" sz="2400" spc="-17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recommendations</a:t>
            </a:r>
            <a:r>
              <a:rPr dirty="0" sz="2400" spc="-135">
                <a:latin typeface="Trebuchet MS"/>
                <a:cs typeface="Trebuchet MS"/>
              </a:rPr>
              <a:t> </a:t>
            </a:r>
            <a:r>
              <a:rPr dirty="0" sz="2400" spc="-85">
                <a:latin typeface="Trebuchet MS"/>
                <a:cs typeface="Trebuchet MS"/>
              </a:rPr>
              <a:t>to</a:t>
            </a:r>
            <a:r>
              <a:rPr dirty="0" sz="2400" spc="-175">
                <a:latin typeface="Trebuchet MS"/>
                <a:cs typeface="Trebuchet MS"/>
              </a:rPr>
              <a:t> </a:t>
            </a:r>
            <a:r>
              <a:rPr dirty="0" sz="2400" spc="-95">
                <a:latin typeface="Trebuchet MS"/>
                <a:cs typeface="Trebuchet MS"/>
              </a:rPr>
              <a:t>prevent</a:t>
            </a:r>
            <a:r>
              <a:rPr dirty="0" sz="2400" spc="-145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HPV-</a:t>
            </a:r>
            <a:r>
              <a:rPr dirty="0" sz="2400">
                <a:latin typeface="Trebuchet MS"/>
                <a:cs typeface="Trebuchet MS"/>
              </a:rPr>
              <a:t>associated</a:t>
            </a:r>
            <a:r>
              <a:rPr dirty="0" sz="2400" spc="-15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cervical </a:t>
            </a:r>
            <a:r>
              <a:rPr dirty="0" sz="2400" spc="-10">
                <a:latin typeface="Trebuchet MS"/>
                <a:cs typeface="Trebuchet MS"/>
              </a:rPr>
              <a:t>	</a:t>
            </a:r>
            <a:r>
              <a:rPr dirty="0" sz="2400" spc="-20">
                <a:latin typeface="Trebuchet MS"/>
                <a:cs typeface="Trebuchet MS"/>
              </a:rPr>
              <a:t>cancer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and</a:t>
            </a:r>
            <a:r>
              <a:rPr dirty="0" sz="2400" spc="-175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HBV-</a:t>
            </a:r>
            <a:r>
              <a:rPr dirty="0" sz="2400">
                <a:latin typeface="Trebuchet MS"/>
                <a:cs typeface="Trebuchet MS"/>
              </a:rPr>
              <a:t>associated</a:t>
            </a:r>
            <a:r>
              <a:rPr dirty="0" sz="2400" spc="-180">
                <a:latin typeface="Trebuchet MS"/>
                <a:cs typeface="Trebuchet MS"/>
              </a:rPr>
              <a:t> </a:t>
            </a:r>
            <a:r>
              <a:rPr dirty="0" sz="2400" spc="-120">
                <a:latin typeface="Trebuchet MS"/>
                <a:cs typeface="Trebuchet MS"/>
              </a:rPr>
              <a:t>liver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cancer</a:t>
            </a:r>
            <a:r>
              <a:rPr dirty="0" sz="2400" spc="-175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through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60" b="1" i="1">
                <a:latin typeface="Trebuchet MS"/>
                <a:cs typeface="Trebuchet MS"/>
              </a:rPr>
              <a:t>vaccination</a:t>
            </a:r>
            <a:r>
              <a:rPr dirty="0" sz="2400" spc="-185" b="1" i="1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(ECAC4)</a:t>
            </a:r>
            <a:r>
              <a:rPr dirty="0" baseline="24305" sz="2400" spc="-15">
                <a:latin typeface="Trebuchet MS"/>
                <a:cs typeface="Trebuchet MS"/>
              </a:rPr>
              <a:t>2</a:t>
            </a:r>
            <a:endParaRPr baseline="24305" sz="2400">
              <a:latin typeface="Trebuchet MS"/>
              <a:cs typeface="Trebuchet MS"/>
            </a:endParaRPr>
          </a:p>
          <a:p>
            <a:pPr marL="265430" indent="-227329">
              <a:lnSpc>
                <a:spcPct val="100000"/>
              </a:lnSpc>
              <a:spcBef>
                <a:spcPts val="1175"/>
              </a:spcBef>
              <a:buFont typeface="Arial MT"/>
              <a:buChar char="•"/>
              <a:tabLst>
                <a:tab pos="265430" algn="l"/>
              </a:tabLst>
            </a:pPr>
            <a:r>
              <a:rPr dirty="0" sz="2400" spc="-55">
                <a:latin typeface="Trebuchet MS"/>
                <a:cs typeface="Trebuchet MS"/>
              </a:rPr>
              <a:t>Current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ECAC4</a:t>
            </a:r>
            <a:r>
              <a:rPr dirty="0" sz="2400" spc="-17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do</a:t>
            </a:r>
            <a:r>
              <a:rPr dirty="0" sz="2400" spc="-18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not</a:t>
            </a:r>
            <a:r>
              <a:rPr dirty="0" sz="2400" spc="-185">
                <a:latin typeface="Trebuchet MS"/>
                <a:cs typeface="Trebuchet MS"/>
              </a:rPr>
              <a:t> </a:t>
            </a:r>
            <a:r>
              <a:rPr dirty="0" sz="2400" spc="-30">
                <a:latin typeface="Trebuchet MS"/>
                <a:cs typeface="Trebuchet MS"/>
              </a:rPr>
              <a:t>include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100">
                <a:latin typeface="Trebuchet MS"/>
                <a:cs typeface="Trebuchet MS"/>
              </a:rPr>
              <a:t>preventive</a:t>
            </a:r>
            <a:r>
              <a:rPr dirty="0" sz="2400" spc="-165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or</a:t>
            </a:r>
            <a:r>
              <a:rPr dirty="0" sz="2400" spc="-185">
                <a:latin typeface="Trebuchet MS"/>
                <a:cs typeface="Trebuchet MS"/>
              </a:rPr>
              <a:t> </a:t>
            </a:r>
            <a:r>
              <a:rPr dirty="0" sz="2400" spc="-100">
                <a:latin typeface="Trebuchet MS"/>
                <a:cs typeface="Trebuchet MS"/>
              </a:rPr>
              <a:t>treatment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measures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114">
                <a:latin typeface="Trebuchet MS"/>
                <a:cs typeface="Trebuchet MS"/>
              </a:rPr>
              <a:t>for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hepatitis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165">
                <a:latin typeface="Trebuchet MS"/>
                <a:cs typeface="Trebuchet MS"/>
              </a:rPr>
              <a:t>C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847" rIns="0" bIns="0" rtlCol="0" vert="horz">
            <a:spAutoFit/>
          </a:bodyPr>
          <a:lstStyle/>
          <a:p>
            <a:pPr marL="1024255">
              <a:lnSpc>
                <a:spcPct val="100000"/>
              </a:lnSpc>
              <a:spcBef>
                <a:spcPts val="100"/>
              </a:spcBef>
            </a:pPr>
            <a:r>
              <a:rPr dirty="0" sz="3600" spc="-300"/>
              <a:t>The</a:t>
            </a:r>
            <a:r>
              <a:rPr dirty="0" sz="3600" spc="-355"/>
              <a:t> </a:t>
            </a:r>
            <a:r>
              <a:rPr dirty="0" sz="3600" spc="-195"/>
              <a:t>European</a:t>
            </a:r>
            <a:r>
              <a:rPr dirty="0" sz="3600" spc="-340"/>
              <a:t> </a:t>
            </a:r>
            <a:r>
              <a:rPr dirty="0" sz="3600" spc="-90"/>
              <a:t>Code</a:t>
            </a:r>
            <a:r>
              <a:rPr dirty="0" sz="3600" spc="-355"/>
              <a:t> </a:t>
            </a:r>
            <a:r>
              <a:rPr dirty="0" sz="3600" spc="-120"/>
              <a:t>Against</a:t>
            </a:r>
            <a:r>
              <a:rPr dirty="0" sz="3600" spc="-365"/>
              <a:t> </a:t>
            </a:r>
            <a:r>
              <a:rPr dirty="0" sz="3600" spc="-110"/>
              <a:t>Cancer</a:t>
            </a:r>
            <a:r>
              <a:rPr dirty="0" sz="3600" spc="-340"/>
              <a:t> </a:t>
            </a:r>
            <a:r>
              <a:rPr dirty="0" sz="3600" spc="-25"/>
              <a:t>(ECAC)</a:t>
            </a:r>
            <a:r>
              <a:rPr dirty="0" sz="3600" spc="-355"/>
              <a:t> </a:t>
            </a:r>
            <a:r>
              <a:rPr dirty="0" sz="3600" spc="-25"/>
              <a:t>#4</a:t>
            </a:r>
            <a:endParaRPr sz="3600"/>
          </a:p>
        </p:txBody>
      </p:sp>
      <p:sp>
        <p:nvSpPr>
          <p:cNvPr id="4" name="object 4" descr=""/>
          <p:cNvSpPr txBox="1"/>
          <p:nvPr/>
        </p:nvSpPr>
        <p:spPr>
          <a:xfrm>
            <a:off x="386588" y="6191199"/>
            <a:ext cx="1169352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85420" marR="9525" indent="-1854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85420" algn="l"/>
              </a:tabLst>
            </a:pP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IARC.</a:t>
            </a:r>
            <a:r>
              <a:rPr dirty="0" sz="1400" spc="-6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A6A6A6"/>
                </a:solidFill>
                <a:latin typeface="Trebuchet MS"/>
                <a:cs typeface="Trebuchet MS"/>
              </a:rPr>
              <a:t>List</a:t>
            </a:r>
            <a:r>
              <a:rPr dirty="0" sz="1400" spc="-2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A6A6A6"/>
                </a:solidFill>
                <a:latin typeface="Trebuchet MS"/>
                <a:cs typeface="Trebuchet MS"/>
              </a:rPr>
              <a:t>of</a:t>
            </a:r>
            <a:r>
              <a:rPr dirty="0" sz="1400" spc="-3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Classifications:</a:t>
            </a:r>
            <a:r>
              <a:rPr dirty="0" sz="1400" spc="-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Agents</a:t>
            </a:r>
            <a:r>
              <a:rPr dirty="0" sz="1400" spc="-8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classified</a:t>
            </a:r>
            <a:r>
              <a:rPr dirty="0" sz="1400" spc="-2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30" b="1">
                <a:solidFill>
                  <a:srgbClr val="A6A6A6"/>
                </a:solidFill>
                <a:latin typeface="Trebuchet MS"/>
                <a:cs typeface="Trebuchet MS"/>
              </a:rPr>
              <a:t>by</a:t>
            </a:r>
            <a:r>
              <a:rPr dirty="0" sz="1400" spc="-4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40" b="1">
                <a:solidFill>
                  <a:srgbClr val="A6A6A6"/>
                </a:solidFill>
                <a:latin typeface="Trebuchet MS"/>
                <a:cs typeface="Trebuchet MS"/>
              </a:rPr>
              <a:t>the</a:t>
            </a:r>
            <a:r>
              <a:rPr dirty="0" sz="1400" spc="-6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IARC</a:t>
            </a:r>
            <a:r>
              <a:rPr dirty="0" sz="1400" spc="-4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A6A6A6"/>
                </a:solidFill>
                <a:latin typeface="Trebuchet MS"/>
                <a:cs typeface="Trebuchet MS"/>
              </a:rPr>
              <a:t>Monographs.</a:t>
            </a:r>
            <a:r>
              <a:rPr dirty="0" sz="1400" spc="-6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A6A6A6"/>
                </a:solidFill>
                <a:latin typeface="Trebuchet MS"/>
                <a:cs typeface="Trebuchet MS"/>
              </a:rPr>
              <a:t>Available</a:t>
            </a:r>
            <a:r>
              <a:rPr dirty="0" sz="1400" spc="-9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50" b="1">
                <a:solidFill>
                  <a:srgbClr val="A6A6A6"/>
                </a:solidFill>
                <a:latin typeface="Trebuchet MS"/>
                <a:cs typeface="Trebuchet MS"/>
              </a:rPr>
              <a:t>from:</a:t>
            </a:r>
            <a:r>
              <a:rPr dirty="0" sz="1400" spc="-3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30" b="1">
                <a:solidFill>
                  <a:srgbClr val="A6A6A6"/>
                </a:solidFill>
                <a:latin typeface="Trebuchet MS"/>
                <a:cs typeface="Trebuchet MS"/>
              </a:rPr>
              <a:t>https://monographs.iarc.who.int/list-</a:t>
            </a:r>
            <a:r>
              <a:rPr dirty="0" sz="1400" spc="-35" b="1">
                <a:solidFill>
                  <a:srgbClr val="A6A6A6"/>
                </a:solidFill>
                <a:latin typeface="Trebuchet MS"/>
                <a:cs typeface="Trebuchet MS"/>
              </a:rPr>
              <a:t>of-</a:t>
            </a:r>
            <a:r>
              <a:rPr dirty="0" sz="1400" spc="-10" b="1">
                <a:solidFill>
                  <a:srgbClr val="A6A6A6"/>
                </a:solidFill>
                <a:latin typeface="Trebuchet MS"/>
                <a:cs typeface="Trebuchet MS"/>
              </a:rPr>
              <a:t>classifications</a:t>
            </a:r>
            <a:endParaRPr sz="1400">
              <a:latin typeface="Trebuchet MS"/>
              <a:cs typeface="Trebuchet MS"/>
            </a:endParaRPr>
          </a:p>
          <a:p>
            <a:pPr algn="r" marL="185420" marR="5080" indent="-1854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85420" algn="l"/>
              </a:tabLst>
            </a:pP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IARC:</a:t>
            </a:r>
            <a:r>
              <a:rPr dirty="0" sz="1400" spc="-6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5" b="1">
                <a:solidFill>
                  <a:srgbClr val="A6A6A6"/>
                </a:solidFill>
                <a:latin typeface="Trebuchet MS"/>
                <a:cs typeface="Trebuchet MS"/>
              </a:rPr>
              <a:t>European</a:t>
            </a:r>
            <a:r>
              <a:rPr dirty="0" sz="1400" spc="-10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Code</a:t>
            </a:r>
            <a:r>
              <a:rPr dirty="0" sz="1400" spc="-8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Against</a:t>
            </a:r>
            <a:r>
              <a:rPr dirty="0" sz="1400" spc="-10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A6A6A6"/>
                </a:solidFill>
                <a:latin typeface="Trebuchet MS"/>
                <a:cs typeface="Trebuchet MS"/>
              </a:rPr>
              <a:t>Cancer</a:t>
            </a:r>
            <a:r>
              <a:rPr dirty="0" sz="1400" spc="-9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105" b="1">
                <a:solidFill>
                  <a:srgbClr val="A6A6A6"/>
                </a:solidFill>
                <a:latin typeface="Trebuchet MS"/>
                <a:cs typeface="Trebuchet MS"/>
              </a:rPr>
              <a:t>(2014).</a:t>
            </a:r>
            <a:r>
              <a:rPr dirty="0" sz="1400" spc="-1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A6A6A6"/>
                </a:solidFill>
                <a:latin typeface="Trebuchet MS"/>
                <a:cs typeface="Trebuchet MS"/>
              </a:rPr>
              <a:t>Available</a:t>
            </a:r>
            <a:r>
              <a:rPr dirty="0" sz="14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50" b="1">
                <a:solidFill>
                  <a:srgbClr val="A6A6A6"/>
                </a:solidFill>
                <a:latin typeface="Trebuchet MS"/>
                <a:cs typeface="Trebuchet MS"/>
              </a:rPr>
              <a:t>from:</a:t>
            </a:r>
            <a:r>
              <a:rPr dirty="0" sz="1400" spc="-5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400" spc="-25" b="1">
                <a:solidFill>
                  <a:srgbClr val="A6A6A6"/>
                </a:solidFill>
                <a:latin typeface="Trebuchet MS"/>
                <a:cs typeface="Trebuchet MS"/>
              </a:rPr>
              <a:t>https://cancer-</a:t>
            </a:r>
            <a:r>
              <a:rPr dirty="0" sz="1400" spc="-10" b="1">
                <a:solidFill>
                  <a:srgbClr val="A6A6A6"/>
                </a:solidFill>
                <a:latin typeface="Trebuchet MS"/>
                <a:cs typeface="Trebuchet MS"/>
              </a:rPr>
              <a:t>code-europe.iarc.fr/index.php/en/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3323" y="1247647"/>
            <a:ext cx="10570845" cy="40538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6700" marR="3048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66700" algn="l"/>
              </a:tabLst>
            </a:pPr>
            <a:r>
              <a:rPr dirty="0" sz="2000" spc="-85">
                <a:latin typeface="Trebuchet MS"/>
                <a:cs typeface="Trebuchet MS"/>
              </a:rPr>
              <a:t>The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role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of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testing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75">
                <a:latin typeface="Trebuchet MS"/>
                <a:cs typeface="Trebuchet MS"/>
              </a:rPr>
              <a:t>to</a:t>
            </a:r>
            <a:r>
              <a:rPr dirty="0" sz="2000" spc="-145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prevent</a:t>
            </a:r>
            <a:r>
              <a:rPr dirty="0" sz="2000" spc="-17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chronic</a:t>
            </a:r>
            <a:r>
              <a:rPr dirty="0" sz="2000" spc="-17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HBV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infection</a:t>
            </a:r>
            <a:r>
              <a:rPr dirty="0" sz="2000" spc="-18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and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its</a:t>
            </a:r>
            <a:r>
              <a:rPr dirty="0" sz="2000" spc="-14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long-</a:t>
            </a:r>
            <a:r>
              <a:rPr dirty="0" sz="2000" spc="-75">
                <a:latin typeface="Trebuchet MS"/>
                <a:cs typeface="Trebuchet MS"/>
              </a:rPr>
              <a:t>term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sequelae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was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not </a:t>
            </a:r>
            <a:r>
              <a:rPr dirty="0" sz="2000" spc="-10">
                <a:latin typeface="Trebuchet MS"/>
                <a:cs typeface="Trebuchet MS"/>
              </a:rPr>
              <a:t>considered</a:t>
            </a:r>
            <a:r>
              <a:rPr dirty="0" sz="2000" spc="-190">
                <a:latin typeface="Trebuchet MS"/>
                <a:cs typeface="Trebuchet MS"/>
              </a:rPr>
              <a:t> </a:t>
            </a:r>
            <a:r>
              <a:rPr dirty="0" sz="2000" spc="-50">
                <a:latin typeface="Trebuchet MS"/>
                <a:cs typeface="Trebuchet MS"/>
              </a:rPr>
              <a:t>in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the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recommendations,</a:t>
            </a:r>
            <a:r>
              <a:rPr dirty="0" sz="2000" spc="-190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although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the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Discussion</a:t>
            </a:r>
            <a:r>
              <a:rPr dirty="0" sz="2000" spc="-18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section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mentioned</a:t>
            </a:r>
            <a:r>
              <a:rPr dirty="0" sz="2000" spc="-190">
                <a:latin typeface="Trebuchet MS"/>
                <a:cs typeface="Trebuchet MS"/>
              </a:rPr>
              <a:t> </a:t>
            </a:r>
            <a:r>
              <a:rPr dirty="0" sz="2000" spc="-75">
                <a:latin typeface="Trebuchet MS"/>
                <a:cs typeface="Trebuchet MS"/>
              </a:rPr>
              <a:t>that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persons </a:t>
            </a:r>
            <a:r>
              <a:rPr dirty="0" sz="2000" spc="-135" b="1" i="1">
                <a:latin typeface="Trebuchet MS"/>
                <a:cs typeface="Trebuchet MS"/>
              </a:rPr>
              <a:t>at</a:t>
            </a:r>
            <a:r>
              <a:rPr dirty="0" sz="2000" spc="-170" b="1" i="1">
                <a:latin typeface="Trebuchet MS"/>
                <a:cs typeface="Trebuchet MS"/>
              </a:rPr>
              <a:t> </a:t>
            </a:r>
            <a:r>
              <a:rPr dirty="0" sz="2000" spc="-55" b="1" i="1">
                <a:latin typeface="Trebuchet MS"/>
                <a:cs typeface="Trebuchet MS"/>
              </a:rPr>
              <a:t>risk</a:t>
            </a:r>
            <a:r>
              <a:rPr dirty="0" sz="2000" spc="-135" b="1" i="1">
                <a:latin typeface="Trebuchet MS"/>
                <a:cs typeface="Trebuchet MS"/>
              </a:rPr>
              <a:t> </a:t>
            </a:r>
            <a:r>
              <a:rPr dirty="0" sz="2000" spc="-95" b="1" i="1">
                <a:latin typeface="Trebuchet MS"/>
                <a:cs typeface="Trebuchet MS"/>
              </a:rPr>
              <a:t>of</a:t>
            </a:r>
            <a:r>
              <a:rPr dirty="0" sz="2000" spc="-165" b="1" i="1">
                <a:latin typeface="Trebuchet MS"/>
                <a:cs typeface="Trebuchet MS"/>
              </a:rPr>
              <a:t> </a:t>
            </a:r>
            <a:r>
              <a:rPr dirty="0" sz="2000" b="1" i="1">
                <a:latin typeface="Trebuchet MS"/>
                <a:cs typeface="Trebuchet MS"/>
              </a:rPr>
              <a:t>chronic</a:t>
            </a:r>
            <a:r>
              <a:rPr dirty="0" sz="2000" spc="-155" b="1" i="1">
                <a:latin typeface="Trebuchet MS"/>
                <a:cs typeface="Trebuchet MS"/>
              </a:rPr>
              <a:t> </a:t>
            </a:r>
            <a:r>
              <a:rPr dirty="0" sz="2000" spc="-10" b="1" i="1">
                <a:latin typeface="Trebuchet MS"/>
                <a:cs typeface="Trebuchet MS"/>
              </a:rPr>
              <a:t>HBV</a:t>
            </a:r>
            <a:r>
              <a:rPr dirty="0" sz="2000" spc="-145" b="1" i="1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should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seek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medical</a:t>
            </a:r>
            <a:r>
              <a:rPr dirty="0" sz="2000" spc="-19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advice</a:t>
            </a:r>
            <a:r>
              <a:rPr dirty="0" sz="2000" spc="-180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about</a:t>
            </a:r>
            <a:r>
              <a:rPr dirty="0" sz="2000" spc="-170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testing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and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0" b="1" i="1">
                <a:latin typeface="Trebuchet MS"/>
                <a:cs typeface="Trebuchet MS"/>
              </a:rPr>
              <a:t>treated</a:t>
            </a:r>
            <a:r>
              <a:rPr dirty="0" sz="2000" spc="-165" b="1" i="1">
                <a:latin typeface="Trebuchet MS"/>
                <a:cs typeface="Trebuchet MS"/>
              </a:rPr>
              <a:t> </a:t>
            </a:r>
            <a:r>
              <a:rPr dirty="0" sz="2000" spc="-155" b="1" i="1">
                <a:latin typeface="Trebuchet MS"/>
                <a:cs typeface="Trebuchet MS"/>
              </a:rPr>
              <a:t>if</a:t>
            </a:r>
            <a:r>
              <a:rPr dirty="0" sz="2000" spc="-160" b="1" i="1">
                <a:latin typeface="Trebuchet MS"/>
                <a:cs typeface="Trebuchet MS"/>
              </a:rPr>
              <a:t> </a:t>
            </a:r>
            <a:r>
              <a:rPr dirty="0" sz="2000" spc="-10" b="1" i="1">
                <a:latin typeface="Trebuchet MS"/>
                <a:cs typeface="Trebuchet MS"/>
              </a:rPr>
              <a:t>indicated</a:t>
            </a:r>
            <a:r>
              <a:rPr dirty="0" baseline="25641" sz="1950" spc="-15">
                <a:latin typeface="Trebuchet MS"/>
                <a:cs typeface="Trebuchet MS"/>
              </a:rPr>
              <a:t>1</a:t>
            </a:r>
            <a:endParaRPr baseline="25641" sz="1950">
              <a:latin typeface="Trebuchet MS"/>
              <a:cs typeface="Trebuchet MS"/>
            </a:endParaRPr>
          </a:p>
          <a:p>
            <a:pPr marL="266065" indent="-2279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66065" algn="l"/>
              </a:tabLst>
            </a:pPr>
            <a:r>
              <a:rPr dirty="0" sz="2000" b="1">
                <a:latin typeface="Trebuchet MS"/>
                <a:cs typeface="Trebuchet MS"/>
              </a:rPr>
              <a:t>HBV</a:t>
            </a:r>
            <a:r>
              <a:rPr dirty="0" sz="2000" spc="-120" b="1">
                <a:latin typeface="Trebuchet MS"/>
                <a:cs typeface="Trebuchet MS"/>
              </a:rPr>
              <a:t> </a:t>
            </a:r>
            <a:r>
              <a:rPr dirty="0" sz="2000" spc="-20" b="1">
                <a:latin typeface="Trebuchet MS"/>
                <a:cs typeface="Trebuchet MS"/>
              </a:rPr>
              <a:t>risk</a:t>
            </a:r>
            <a:r>
              <a:rPr dirty="0" sz="2000" spc="-145" b="1">
                <a:latin typeface="Trebuchet MS"/>
                <a:cs typeface="Trebuchet MS"/>
              </a:rPr>
              <a:t> </a:t>
            </a:r>
            <a:r>
              <a:rPr dirty="0" sz="2000" spc="-10" b="1">
                <a:latin typeface="Trebuchet MS"/>
                <a:cs typeface="Trebuchet MS"/>
              </a:rPr>
              <a:t>factors</a:t>
            </a:r>
            <a:r>
              <a:rPr dirty="0" sz="2000" spc="-100" b="1">
                <a:latin typeface="Trebuchet MS"/>
                <a:cs typeface="Trebuchet MS"/>
              </a:rPr>
              <a:t> </a:t>
            </a:r>
            <a:r>
              <a:rPr dirty="0" sz="2000" spc="-80">
                <a:latin typeface="Trebuchet MS"/>
                <a:cs typeface="Trebuchet MS"/>
              </a:rPr>
              <a:t>were</a:t>
            </a:r>
            <a:r>
              <a:rPr dirty="0" sz="2000" spc="-13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based</a:t>
            </a:r>
            <a:r>
              <a:rPr dirty="0" sz="2000" spc="-13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on</a:t>
            </a:r>
            <a:r>
              <a:rPr dirty="0" sz="2000" spc="-130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international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guidelines:</a:t>
            </a:r>
            <a:r>
              <a:rPr dirty="0" baseline="25641" sz="1950" spc="-60">
                <a:latin typeface="Trebuchet MS"/>
                <a:cs typeface="Trebuchet MS"/>
              </a:rPr>
              <a:t>2-</a:t>
            </a:r>
            <a:r>
              <a:rPr dirty="0" baseline="25641" sz="1950" spc="-75">
                <a:latin typeface="Trebuchet MS"/>
                <a:cs typeface="Trebuchet MS"/>
              </a:rPr>
              <a:t>4</a:t>
            </a:r>
            <a:endParaRPr baseline="25641" sz="1950">
              <a:latin typeface="Trebuchet MS"/>
              <a:cs typeface="Trebuchet MS"/>
            </a:endParaRPr>
          </a:p>
          <a:p>
            <a:pPr lvl="1" marL="723265" indent="-227965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723265" algn="l"/>
              </a:tabLst>
            </a:pPr>
            <a:r>
              <a:rPr dirty="0" sz="1600" spc="-35">
                <a:latin typeface="Trebuchet MS"/>
                <a:cs typeface="Trebuchet MS"/>
              </a:rPr>
              <a:t>People</a:t>
            </a:r>
            <a:r>
              <a:rPr dirty="0" sz="1600" spc="-125">
                <a:latin typeface="Trebuchet MS"/>
                <a:cs typeface="Trebuchet MS"/>
              </a:rPr>
              <a:t> </a:t>
            </a:r>
            <a:r>
              <a:rPr dirty="0" sz="1600" spc="-30">
                <a:latin typeface="Trebuchet MS"/>
                <a:cs typeface="Trebuchet MS"/>
              </a:rPr>
              <a:t>born</a:t>
            </a:r>
            <a:r>
              <a:rPr dirty="0" sz="1600" spc="-95">
                <a:latin typeface="Trebuchet MS"/>
                <a:cs typeface="Trebuchet MS"/>
              </a:rPr>
              <a:t> </a:t>
            </a:r>
            <a:r>
              <a:rPr dirty="0" sz="1600" spc="-50">
                <a:latin typeface="Trebuchet MS"/>
                <a:cs typeface="Trebuchet MS"/>
              </a:rPr>
              <a:t>or</a:t>
            </a:r>
            <a:r>
              <a:rPr dirty="0" sz="1600" spc="-105">
                <a:latin typeface="Trebuchet MS"/>
                <a:cs typeface="Trebuchet MS"/>
              </a:rPr>
              <a:t> </a:t>
            </a:r>
            <a:r>
              <a:rPr dirty="0" sz="1600" spc="-45">
                <a:latin typeface="Trebuchet MS"/>
                <a:cs typeface="Trebuchet MS"/>
              </a:rPr>
              <a:t>brought</a:t>
            </a:r>
            <a:r>
              <a:rPr dirty="0" sz="1600" spc="-8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up</a:t>
            </a:r>
            <a:r>
              <a:rPr dirty="0" sz="1600" spc="-114">
                <a:latin typeface="Trebuchet MS"/>
                <a:cs typeface="Trebuchet MS"/>
              </a:rPr>
              <a:t> </a:t>
            </a:r>
            <a:r>
              <a:rPr dirty="0" sz="1600" spc="-50">
                <a:latin typeface="Trebuchet MS"/>
                <a:cs typeface="Trebuchet MS"/>
              </a:rPr>
              <a:t>in</a:t>
            </a:r>
            <a:r>
              <a:rPr dirty="0" sz="1600" spc="-114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a</a:t>
            </a:r>
            <a:r>
              <a:rPr dirty="0" sz="1600" spc="-125">
                <a:latin typeface="Trebuchet MS"/>
                <a:cs typeface="Trebuchet MS"/>
              </a:rPr>
              <a:t> </a:t>
            </a:r>
            <a:r>
              <a:rPr dirty="0" sz="1600" spc="-35">
                <a:latin typeface="Trebuchet MS"/>
                <a:cs typeface="Trebuchet MS"/>
              </a:rPr>
              <a:t>country</a:t>
            </a:r>
            <a:r>
              <a:rPr dirty="0" sz="1600" spc="-75">
                <a:latin typeface="Trebuchet MS"/>
                <a:cs typeface="Trebuchet MS"/>
              </a:rPr>
              <a:t> with</a:t>
            </a:r>
            <a:r>
              <a:rPr dirty="0" sz="1600" spc="-110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an</a:t>
            </a:r>
            <a:r>
              <a:rPr dirty="0" sz="1600" spc="-114">
                <a:latin typeface="Trebuchet MS"/>
                <a:cs typeface="Trebuchet MS"/>
              </a:rPr>
              <a:t> </a:t>
            </a:r>
            <a:r>
              <a:rPr dirty="0" sz="1600" spc="-60">
                <a:latin typeface="Trebuchet MS"/>
                <a:cs typeface="Trebuchet MS"/>
              </a:rPr>
              <a:t>intermediate</a:t>
            </a:r>
            <a:r>
              <a:rPr dirty="0" sz="1600" spc="-100">
                <a:latin typeface="Trebuchet MS"/>
                <a:cs typeface="Trebuchet MS"/>
              </a:rPr>
              <a:t> </a:t>
            </a:r>
            <a:r>
              <a:rPr dirty="0" sz="1600" spc="-50">
                <a:latin typeface="Trebuchet MS"/>
                <a:cs typeface="Trebuchet MS"/>
              </a:rPr>
              <a:t>or</a:t>
            </a:r>
            <a:r>
              <a:rPr dirty="0" sz="1600" spc="-110">
                <a:latin typeface="Trebuchet MS"/>
                <a:cs typeface="Trebuchet MS"/>
              </a:rPr>
              <a:t> </a:t>
            </a:r>
            <a:r>
              <a:rPr dirty="0" sz="1600" spc="-40">
                <a:latin typeface="Trebuchet MS"/>
                <a:cs typeface="Trebuchet MS"/>
              </a:rPr>
              <a:t>high</a:t>
            </a:r>
            <a:r>
              <a:rPr dirty="0" sz="1600" spc="-90">
                <a:latin typeface="Trebuchet MS"/>
                <a:cs typeface="Trebuchet MS"/>
              </a:rPr>
              <a:t> </a:t>
            </a:r>
            <a:r>
              <a:rPr dirty="0" sz="1600" spc="-40">
                <a:latin typeface="Trebuchet MS"/>
                <a:cs typeface="Trebuchet MS"/>
              </a:rPr>
              <a:t>prevalence</a:t>
            </a:r>
            <a:r>
              <a:rPr dirty="0" sz="1600" spc="-12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(≥2%)</a:t>
            </a:r>
            <a:r>
              <a:rPr dirty="0" sz="1600" spc="-114">
                <a:latin typeface="Trebuchet MS"/>
                <a:cs typeface="Trebuchet MS"/>
              </a:rPr>
              <a:t> </a:t>
            </a:r>
            <a:r>
              <a:rPr dirty="0" sz="1600" spc="-55">
                <a:latin typeface="Trebuchet MS"/>
                <a:cs typeface="Trebuchet MS"/>
              </a:rPr>
              <a:t>of</a:t>
            </a:r>
            <a:r>
              <a:rPr dirty="0" sz="1600" spc="-100">
                <a:latin typeface="Trebuchet MS"/>
                <a:cs typeface="Trebuchet MS"/>
              </a:rPr>
              <a:t> </a:t>
            </a:r>
            <a:r>
              <a:rPr dirty="0" sz="1600" spc="-25">
                <a:latin typeface="Trebuchet MS"/>
                <a:cs typeface="Trebuchet MS"/>
              </a:rPr>
              <a:t>chronic</a:t>
            </a:r>
            <a:r>
              <a:rPr dirty="0" sz="1600" spc="-70">
                <a:latin typeface="Trebuchet MS"/>
                <a:cs typeface="Trebuchet MS"/>
              </a:rPr>
              <a:t> </a:t>
            </a:r>
            <a:r>
              <a:rPr dirty="0" sz="1600" spc="-45">
                <a:latin typeface="Trebuchet MS"/>
                <a:cs typeface="Trebuchet MS"/>
              </a:rPr>
              <a:t>hepatitis</a:t>
            </a:r>
            <a:r>
              <a:rPr dirty="0" sz="1600" spc="-125">
                <a:latin typeface="Trebuchet MS"/>
                <a:cs typeface="Trebuchet MS"/>
              </a:rPr>
              <a:t> </a:t>
            </a:r>
            <a:r>
              <a:rPr dirty="0" sz="1600" spc="10">
                <a:latin typeface="Trebuchet MS"/>
                <a:cs typeface="Trebuchet MS"/>
              </a:rPr>
              <a:t>B</a:t>
            </a:r>
            <a:endParaRPr sz="1600">
              <a:latin typeface="Trebuchet MS"/>
              <a:cs typeface="Trebuchet MS"/>
            </a:endParaRPr>
          </a:p>
          <a:p>
            <a:pPr lvl="1" marL="723265" indent="-227965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723265" algn="l"/>
              </a:tabLst>
            </a:pPr>
            <a:r>
              <a:rPr dirty="0" sz="1600">
                <a:latin typeface="Trebuchet MS"/>
                <a:cs typeface="Trebuchet MS"/>
              </a:rPr>
              <a:t>Babies</a:t>
            </a:r>
            <a:r>
              <a:rPr dirty="0" sz="1600" spc="-120">
                <a:latin typeface="Trebuchet MS"/>
                <a:cs typeface="Trebuchet MS"/>
              </a:rPr>
              <a:t> </a:t>
            </a:r>
            <a:r>
              <a:rPr dirty="0" sz="1600" spc="-30">
                <a:latin typeface="Trebuchet MS"/>
                <a:cs typeface="Trebuchet MS"/>
              </a:rPr>
              <a:t>born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-70">
                <a:latin typeface="Trebuchet MS"/>
                <a:cs typeface="Trebuchet MS"/>
              </a:rPr>
              <a:t>to</a:t>
            </a:r>
            <a:r>
              <a:rPr dirty="0" sz="1600" spc="-120">
                <a:latin typeface="Trebuchet MS"/>
                <a:cs typeface="Trebuchet MS"/>
              </a:rPr>
              <a:t> </a:t>
            </a:r>
            <a:r>
              <a:rPr dirty="0" sz="1600" spc="-30">
                <a:latin typeface="Trebuchet MS"/>
                <a:cs typeface="Trebuchet MS"/>
              </a:rPr>
              <a:t>mothers</a:t>
            </a:r>
            <a:r>
              <a:rPr dirty="0" sz="1600" spc="-90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who</a:t>
            </a:r>
            <a:r>
              <a:rPr dirty="0" sz="1600" spc="-105">
                <a:latin typeface="Trebuchet MS"/>
                <a:cs typeface="Trebuchet MS"/>
              </a:rPr>
              <a:t> </a:t>
            </a:r>
            <a:r>
              <a:rPr dirty="0" sz="1600" spc="-60">
                <a:latin typeface="Trebuchet MS"/>
                <a:cs typeface="Trebuchet MS"/>
              </a:rPr>
              <a:t>are</a:t>
            </a:r>
            <a:r>
              <a:rPr dirty="0" sz="1600" spc="-12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HBV</a:t>
            </a:r>
            <a:r>
              <a:rPr dirty="0" sz="1600" spc="-110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carriers</a:t>
            </a:r>
            <a:endParaRPr sz="1600">
              <a:latin typeface="Trebuchet MS"/>
              <a:cs typeface="Trebuchet MS"/>
            </a:endParaRPr>
          </a:p>
          <a:p>
            <a:pPr lvl="1" marL="723265" indent="-2279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723265" algn="l"/>
              </a:tabLst>
            </a:pPr>
            <a:r>
              <a:rPr dirty="0" sz="1600" spc="-35">
                <a:latin typeface="Trebuchet MS"/>
                <a:cs typeface="Trebuchet MS"/>
              </a:rPr>
              <a:t>People</a:t>
            </a:r>
            <a:r>
              <a:rPr dirty="0" sz="1600" spc="-130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who</a:t>
            </a:r>
            <a:r>
              <a:rPr dirty="0" sz="1600" spc="-105">
                <a:latin typeface="Trebuchet MS"/>
                <a:cs typeface="Trebuchet MS"/>
              </a:rPr>
              <a:t> </a:t>
            </a:r>
            <a:r>
              <a:rPr dirty="0" sz="1600" spc="-40">
                <a:latin typeface="Trebuchet MS"/>
                <a:cs typeface="Trebuchet MS"/>
              </a:rPr>
              <a:t>have</a:t>
            </a:r>
            <a:r>
              <a:rPr dirty="0" sz="1600" spc="-114">
                <a:latin typeface="Trebuchet MS"/>
                <a:cs typeface="Trebuchet MS"/>
              </a:rPr>
              <a:t> </a:t>
            </a:r>
            <a:r>
              <a:rPr dirty="0" sz="1600" spc="-75">
                <a:latin typeface="Trebuchet MS"/>
                <a:cs typeface="Trebuchet MS"/>
              </a:rPr>
              <a:t>ever</a:t>
            </a:r>
            <a:r>
              <a:rPr dirty="0" sz="1600" spc="-135">
                <a:latin typeface="Trebuchet MS"/>
                <a:cs typeface="Trebuchet MS"/>
              </a:rPr>
              <a:t> </a:t>
            </a:r>
            <a:r>
              <a:rPr dirty="0" sz="1600" spc="-70">
                <a:latin typeface="Trebuchet MS"/>
                <a:cs typeface="Trebuchet MS"/>
              </a:rPr>
              <a:t>injected</a:t>
            </a:r>
            <a:r>
              <a:rPr dirty="0" sz="1600" spc="-110">
                <a:latin typeface="Trebuchet MS"/>
                <a:cs typeface="Trebuchet MS"/>
              </a:rPr>
              <a:t> </a:t>
            </a:r>
            <a:r>
              <a:rPr dirty="0" sz="1600" spc="-20">
                <a:latin typeface="Trebuchet MS"/>
                <a:cs typeface="Trebuchet MS"/>
              </a:rPr>
              <a:t>drugs</a:t>
            </a:r>
            <a:endParaRPr sz="1600">
              <a:latin typeface="Trebuchet MS"/>
              <a:cs typeface="Trebuchet MS"/>
            </a:endParaRPr>
          </a:p>
          <a:p>
            <a:pPr lvl="1" marL="723265" indent="-227965">
              <a:lnSpc>
                <a:spcPct val="100000"/>
              </a:lnSpc>
              <a:spcBef>
                <a:spcPts val="595"/>
              </a:spcBef>
              <a:buFont typeface="Arial MT"/>
              <a:buChar char="•"/>
              <a:tabLst>
                <a:tab pos="723265" algn="l"/>
              </a:tabLst>
            </a:pPr>
            <a:r>
              <a:rPr dirty="0" sz="1600">
                <a:latin typeface="Trebuchet MS"/>
                <a:cs typeface="Trebuchet MS"/>
              </a:rPr>
              <a:t>Men</a:t>
            </a:r>
            <a:r>
              <a:rPr dirty="0" sz="1600" spc="-125">
                <a:latin typeface="Trebuchet MS"/>
                <a:cs typeface="Trebuchet MS"/>
              </a:rPr>
              <a:t> </a:t>
            </a:r>
            <a:r>
              <a:rPr dirty="0" sz="1600" spc="-20">
                <a:latin typeface="Trebuchet MS"/>
                <a:cs typeface="Trebuchet MS"/>
              </a:rPr>
              <a:t>who</a:t>
            </a:r>
            <a:r>
              <a:rPr dirty="0" sz="1600" spc="-114">
                <a:latin typeface="Trebuchet MS"/>
                <a:cs typeface="Trebuchet MS"/>
              </a:rPr>
              <a:t> </a:t>
            </a:r>
            <a:r>
              <a:rPr dirty="0" sz="1600" spc="-35">
                <a:latin typeface="Trebuchet MS"/>
                <a:cs typeface="Trebuchet MS"/>
              </a:rPr>
              <a:t>have</a:t>
            </a:r>
            <a:r>
              <a:rPr dirty="0" sz="1600" spc="-120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sex</a:t>
            </a:r>
            <a:r>
              <a:rPr dirty="0" sz="1600" spc="-140">
                <a:latin typeface="Trebuchet MS"/>
                <a:cs typeface="Trebuchet MS"/>
              </a:rPr>
              <a:t> </a:t>
            </a:r>
            <a:r>
              <a:rPr dirty="0" sz="1600" spc="-75">
                <a:latin typeface="Trebuchet MS"/>
                <a:cs typeface="Trebuchet MS"/>
              </a:rPr>
              <a:t>with</a:t>
            </a:r>
            <a:r>
              <a:rPr dirty="0" sz="1600" spc="-125">
                <a:latin typeface="Trebuchet MS"/>
                <a:cs typeface="Trebuchet MS"/>
              </a:rPr>
              <a:t> </a:t>
            </a:r>
            <a:r>
              <a:rPr dirty="0" sz="1600" spc="-25">
                <a:latin typeface="Trebuchet MS"/>
                <a:cs typeface="Trebuchet MS"/>
              </a:rPr>
              <a:t>men</a:t>
            </a:r>
            <a:endParaRPr sz="1600">
              <a:latin typeface="Trebuchet MS"/>
              <a:cs typeface="Trebuchet MS"/>
            </a:endParaRPr>
          </a:p>
          <a:p>
            <a:pPr lvl="1" marL="723265" indent="-227965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723265" algn="l"/>
              </a:tabLst>
            </a:pPr>
            <a:r>
              <a:rPr dirty="0" sz="1600" spc="-35">
                <a:latin typeface="Trebuchet MS"/>
                <a:cs typeface="Trebuchet MS"/>
              </a:rPr>
              <a:t>Anyone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who</a:t>
            </a:r>
            <a:r>
              <a:rPr dirty="0" sz="1600" spc="-10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has</a:t>
            </a:r>
            <a:r>
              <a:rPr dirty="0" sz="1600" spc="-100">
                <a:latin typeface="Trebuchet MS"/>
                <a:cs typeface="Trebuchet MS"/>
              </a:rPr>
              <a:t> </a:t>
            </a:r>
            <a:r>
              <a:rPr dirty="0" sz="1600" spc="-75">
                <a:latin typeface="Trebuchet MS"/>
                <a:cs typeface="Trebuchet MS"/>
              </a:rPr>
              <a:t>ever</a:t>
            </a:r>
            <a:r>
              <a:rPr dirty="0" sz="1600" spc="-13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had</a:t>
            </a:r>
            <a:r>
              <a:rPr dirty="0" sz="1600" spc="-100">
                <a:latin typeface="Trebuchet MS"/>
                <a:cs typeface="Trebuchet MS"/>
              </a:rPr>
              <a:t> </a:t>
            </a:r>
            <a:r>
              <a:rPr dirty="0" sz="1600" spc="-45">
                <a:latin typeface="Trebuchet MS"/>
                <a:cs typeface="Trebuchet MS"/>
              </a:rPr>
              <a:t>unprotected</a:t>
            </a:r>
            <a:r>
              <a:rPr dirty="0" sz="1600" spc="-70">
                <a:latin typeface="Trebuchet MS"/>
                <a:cs typeface="Trebuchet MS"/>
              </a:rPr>
              <a:t> </a:t>
            </a:r>
            <a:r>
              <a:rPr dirty="0" sz="1600" spc="-25">
                <a:latin typeface="Trebuchet MS"/>
                <a:cs typeface="Trebuchet MS"/>
              </a:rPr>
              <a:t>sex</a:t>
            </a:r>
            <a:endParaRPr sz="1600">
              <a:latin typeface="Trebuchet MS"/>
              <a:cs typeface="Trebuchet MS"/>
            </a:endParaRPr>
          </a:p>
          <a:p>
            <a:pPr lvl="1" marL="723900" marR="101600" indent="-2286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723900" algn="l"/>
              </a:tabLst>
            </a:pPr>
            <a:r>
              <a:rPr dirty="0" sz="1600" spc="-35">
                <a:latin typeface="Trebuchet MS"/>
                <a:cs typeface="Trebuchet MS"/>
              </a:rPr>
              <a:t>Anyone</a:t>
            </a:r>
            <a:r>
              <a:rPr dirty="0" sz="1600" spc="-90">
                <a:latin typeface="Trebuchet MS"/>
                <a:cs typeface="Trebuchet MS"/>
              </a:rPr>
              <a:t> </a:t>
            </a:r>
            <a:r>
              <a:rPr dirty="0" sz="1600" spc="-35">
                <a:latin typeface="Trebuchet MS"/>
                <a:cs typeface="Trebuchet MS"/>
              </a:rPr>
              <a:t>(especially</a:t>
            </a:r>
            <a:r>
              <a:rPr dirty="0" sz="1600" spc="-14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babies</a:t>
            </a:r>
            <a:r>
              <a:rPr dirty="0" sz="1600" spc="-12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and</a:t>
            </a:r>
            <a:r>
              <a:rPr dirty="0" sz="1600" spc="-110">
                <a:latin typeface="Trebuchet MS"/>
                <a:cs typeface="Trebuchet MS"/>
              </a:rPr>
              <a:t> </a:t>
            </a:r>
            <a:r>
              <a:rPr dirty="0" sz="1600" spc="-35">
                <a:latin typeface="Trebuchet MS"/>
                <a:cs typeface="Trebuchet MS"/>
              </a:rPr>
              <a:t>children</a:t>
            </a:r>
            <a:r>
              <a:rPr dirty="0" sz="1600" spc="-105">
                <a:latin typeface="Trebuchet MS"/>
                <a:cs typeface="Trebuchet MS"/>
              </a:rPr>
              <a:t> </a:t>
            </a:r>
            <a:r>
              <a:rPr dirty="0" sz="1600" spc="-35">
                <a:latin typeface="Trebuchet MS"/>
                <a:cs typeface="Trebuchet MS"/>
              </a:rPr>
              <a:t>under</a:t>
            </a:r>
            <a:r>
              <a:rPr dirty="0" sz="1600" spc="-90">
                <a:latin typeface="Trebuchet MS"/>
                <a:cs typeface="Trebuchet MS"/>
              </a:rPr>
              <a:t> </a:t>
            </a:r>
            <a:r>
              <a:rPr dirty="0" sz="1600" spc="-65">
                <a:latin typeface="Trebuchet MS"/>
                <a:cs typeface="Trebuchet MS"/>
              </a:rPr>
              <a:t>the</a:t>
            </a:r>
            <a:r>
              <a:rPr dirty="0" sz="1600" spc="-120">
                <a:latin typeface="Trebuchet MS"/>
                <a:cs typeface="Trebuchet MS"/>
              </a:rPr>
              <a:t> </a:t>
            </a:r>
            <a:r>
              <a:rPr dirty="0" sz="1600" spc="-40">
                <a:latin typeface="Trebuchet MS"/>
                <a:cs typeface="Trebuchet MS"/>
              </a:rPr>
              <a:t>age</a:t>
            </a:r>
            <a:r>
              <a:rPr dirty="0" sz="1600" spc="-120">
                <a:latin typeface="Trebuchet MS"/>
                <a:cs typeface="Trebuchet MS"/>
              </a:rPr>
              <a:t> </a:t>
            </a:r>
            <a:r>
              <a:rPr dirty="0" sz="1600" spc="-60">
                <a:latin typeface="Trebuchet MS"/>
                <a:cs typeface="Trebuchet MS"/>
              </a:rPr>
              <a:t>of</a:t>
            </a:r>
            <a:r>
              <a:rPr dirty="0" sz="1600" spc="-100">
                <a:latin typeface="Trebuchet MS"/>
                <a:cs typeface="Trebuchet MS"/>
              </a:rPr>
              <a:t> </a:t>
            </a:r>
            <a:r>
              <a:rPr dirty="0" sz="1600" spc="-40">
                <a:latin typeface="Trebuchet MS"/>
                <a:cs typeface="Trebuchet MS"/>
              </a:rPr>
              <a:t>10)</a:t>
            </a:r>
            <a:r>
              <a:rPr dirty="0" sz="1600" spc="-120">
                <a:latin typeface="Trebuchet MS"/>
                <a:cs typeface="Trebuchet MS"/>
              </a:rPr>
              <a:t> </a:t>
            </a:r>
            <a:r>
              <a:rPr dirty="0" sz="1600" spc="-35">
                <a:latin typeface="Trebuchet MS"/>
                <a:cs typeface="Trebuchet MS"/>
              </a:rPr>
              <a:t>subject</a:t>
            </a:r>
            <a:r>
              <a:rPr dirty="0" sz="1600" spc="-110">
                <a:latin typeface="Trebuchet MS"/>
                <a:cs typeface="Trebuchet MS"/>
              </a:rPr>
              <a:t> </a:t>
            </a:r>
            <a:r>
              <a:rPr dirty="0" sz="1600" spc="-70">
                <a:latin typeface="Trebuchet MS"/>
                <a:cs typeface="Trebuchet MS"/>
              </a:rPr>
              <a:t>to</a:t>
            </a:r>
            <a:r>
              <a:rPr dirty="0" sz="1600" spc="-114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close</a:t>
            </a:r>
            <a:r>
              <a:rPr dirty="0" sz="1600" spc="-135">
                <a:latin typeface="Trebuchet MS"/>
                <a:cs typeface="Trebuchet MS"/>
              </a:rPr>
              <a:t> </a:t>
            </a:r>
            <a:r>
              <a:rPr dirty="0" sz="1600" spc="-20">
                <a:latin typeface="Trebuchet MS"/>
                <a:cs typeface="Trebuchet MS"/>
              </a:rPr>
              <a:t>contacts</a:t>
            </a:r>
            <a:r>
              <a:rPr dirty="0" sz="1600" spc="-95">
                <a:latin typeface="Trebuchet MS"/>
                <a:cs typeface="Trebuchet MS"/>
              </a:rPr>
              <a:t> </a:t>
            </a:r>
            <a:r>
              <a:rPr dirty="0" sz="1600" spc="-75">
                <a:latin typeface="Trebuchet MS"/>
                <a:cs typeface="Trebuchet MS"/>
              </a:rPr>
              <a:t>with</a:t>
            </a:r>
            <a:r>
              <a:rPr dirty="0" sz="1600" spc="-110">
                <a:latin typeface="Trebuchet MS"/>
                <a:cs typeface="Trebuchet MS"/>
              </a:rPr>
              <a:t> </a:t>
            </a:r>
            <a:r>
              <a:rPr dirty="0" sz="1600" spc="-45">
                <a:latin typeface="Trebuchet MS"/>
                <a:cs typeface="Trebuchet MS"/>
              </a:rPr>
              <a:t>carriers</a:t>
            </a:r>
            <a:r>
              <a:rPr dirty="0" sz="1600" spc="-105">
                <a:latin typeface="Trebuchet MS"/>
                <a:cs typeface="Trebuchet MS"/>
              </a:rPr>
              <a:t> </a:t>
            </a:r>
            <a:r>
              <a:rPr dirty="0" sz="1600" spc="-130">
                <a:latin typeface="Trebuchet MS"/>
                <a:cs typeface="Trebuchet MS"/>
              </a:rPr>
              <a:t>(i.e.,</a:t>
            </a:r>
            <a:r>
              <a:rPr dirty="0" sz="1600" spc="-80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where </a:t>
            </a:r>
            <a:r>
              <a:rPr dirty="0" sz="1600" spc="-80">
                <a:latin typeface="Trebuchet MS"/>
                <a:cs typeface="Trebuchet MS"/>
              </a:rPr>
              <a:t>there</a:t>
            </a:r>
            <a:r>
              <a:rPr dirty="0" sz="1600" spc="-11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is</a:t>
            </a:r>
            <a:r>
              <a:rPr dirty="0" sz="1600" spc="-114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a</a:t>
            </a:r>
            <a:r>
              <a:rPr dirty="0" sz="1600" spc="-120">
                <a:latin typeface="Trebuchet MS"/>
                <a:cs typeface="Trebuchet MS"/>
              </a:rPr>
              <a:t> </a:t>
            </a:r>
            <a:r>
              <a:rPr dirty="0" sz="1600" spc="-30">
                <a:latin typeface="Trebuchet MS"/>
                <a:cs typeface="Trebuchet MS"/>
              </a:rPr>
              <a:t>risk</a:t>
            </a:r>
            <a:r>
              <a:rPr dirty="0" sz="1600" spc="-120">
                <a:latin typeface="Trebuchet MS"/>
                <a:cs typeface="Trebuchet MS"/>
              </a:rPr>
              <a:t> </a:t>
            </a:r>
            <a:r>
              <a:rPr dirty="0" sz="1600" spc="-60">
                <a:latin typeface="Trebuchet MS"/>
                <a:cs typeface="Trebuchet MS"/>
              </a:rPr>
              <a:t>of</a:t>
            </a:r>
            <a:r>
              <a:rPr dirty="0" sz="1600" spc="-95">
                <a:latin typeface="Trebuchet MS"/>
                <a:cs typeface="Trebuchet MS"/>
              </a:rPr>
              <a:t> </a:t>
            </a:r>
            <a:r>
              <a:rPr dirty="0" sz="1600" spc="-55">
                <a:latin typeface="Trebuchet MS"/>
                <a:cs typeface="Trebuchet MS"/>
              </a:rPr>
              <a:t>transmitting</a:t>
            </a:r>
            <a:r>
              <a:rPr dirty="0" sz="1600" spc="-95">
                <a:latin typeface="Trebuchet MS"/>
                <a:cs typeface="Trebuchet MS"/>
              </a:rPr>
              <a:t> </a:t>
            </a:r>
            <a:r>
              <a:rPr dirty="0" sz="1600" spc="-65">
                <a:latin typeface="Trebuchet MS"/>
                <a:cs typeface="Trebuchet MS"/>
              </a:rPr>
              <a:t>the</a:t>
            </a:r>
            <a:r>
              <a:rPr dirty="0" sz="1600" spc="-114">
                <a:latin typeface="Trebuchet MS"/>
                <a:cs typeface="Trebuchet MS"/>
              </a:rPr>
              <a:t> </a:t>
            </a:r>
            <a:r>
              <a:rPr dirty="0" sz="1600" spc="-55">
                <a:latin typeface="Trebuchet MS"/>
                <a:cs typeface="Trebuchet MS"/>
              </a:rPr>
              <a:t>infection</a:t>
            </a:r>
            <a:r>
              <a:rPr dirty="0" sz="1600" spc="-75">
                <a:latin typeface="Trebuchet MS"/>
                <a:cs typeface="Trebuchet MS"/>
              </a:rPr>
              <a:t> </a:t>
            </a:r>
            <a:r>
              <a:rPr dirty="0" sz="1600" spc="-45">
                <a:latin typeface="Trebuchet MS"/>
                <a:cs typeface="Trebuchet MS"/>
              </a:rPr>
              <a:t>through</a:t>
            </a:r>
            <a:r>
              <a:rPr dirty="0" sz="1600" spc="-55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blood</a:t>
            </a:r>
            <a:r>
              <a:rPr dirty="0" sz="1600" spc="-105">
                <a:latin typeface="Trebuchet MS"/>
                <a:cs typeface="Trebuchet MS"/>
              </a:rPr>
              <a:t> </a:t>
            </a:r>
            <a:r>
              <a:rPr dirty="0" sz="1600" spc="-50">
                <a:latin typeface="Trebuchet MS"/>
                <a:cs typeface="Trebuchet MS"/>
              </a:rPr>
              <a:t>or</a:t>
            </a:r>
            <a:r>
              <a:rPr dirty="0" sz="1600" spc="-100">
                <a:latin typeface="Trebuchet MS"/>
                <a:cs typeface="Trebuchet MS"/>
              </a:rPr>
              <a:t> </a:t>
            </a:r>
            <a:r>
              <a:rPr dirty="0" sz="1600" spc="-20">
                <a:latin typeface="Trebuchet MS"/>
                <a:cs typeface="Trebuchet MS"/>
              </a:rPr>
              <a:t>body</a:t>
            </a:r>
            <a:r>
              <a:rPr dirty="0" sz="1600" spc="-110">
                <a:latin typeface="Trebuchet MS"/>
                <a:cs typeface="Trebuchet MS"/>
              </a:rPr>
              <a:t> </a:t>
            </a:r>
            <a:r>
              <a:rPr dirty="0" sz="1600" spc="-45">
                <a:latin typeface="Trebuchet MS"/>
                <a:cs typeface="Trebuchet MS"/>
              </a:rPr>
              <a:t>fluids,</a:t>
            </a:r>
            <a:r>
              <a:rPr dirty="0" sz="1600" spc="-95">
                <a:latin typeface="Trebuchet MS"/>
                <a:cs typeface="Trebuchet MS"/>
              </a:rPr>
              <a:t> </a:t>
            </a:r>
            <a:r>
              <a:rPr dirty="0" sz="1600" spc="-35">
                <a:latin typeface="Trebuchet MS"/>
                <a:cs typeface="Trebuchet MS"/>
              </a:rPr>
              <a:t>including</a:t>
            </a:r>
            <a:r>
              <a:rPr dirty="0" sz="1600" spc="-90">
                <a:latin typeface="Trebuchet MS"/>
                <a:cs typeface="Trebuchet MS"/>
              </a:rPr>
              <a:t> </a:t>
            </a:r>
            <a:r>
              <a:rPr dirty="0" sz="1600" spc="-70">
                <a:latin typeface="Trebuchet MS"/>
                <a:cs typeface="Trebuchet MS"/>
              </a:rPr>
              <a:t>family</a:t>
            </a:r>
            <a:r>
              <a:rPr dirty="0" sz="1600" spc="-95">
                <a:latin typeface="Trebuchet MS"/>
                <a:cs typeface="Trebuchet MS"/>
              </a:rPr>
              <a:t> </a:t>
            </a:r>
            <a:r>
              <a:rPr dirty="0" sz="1600" spc="-30">
                <a:latin typeface="Trebuchet MS"/>
                <a:cs typeface="Trebuchet MS"/>
              </a:rPr>
              <a:t>members,</a:t>
            </a:r>
            <a:r>
              <a:rPr dirty="0" sz="1600" spc="-10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close</a:t>
            </a:r>
            <a:r>
              <a:rPr dirty="0" sz="1600" spc="-130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friends, </a:t>
            </a:r>
            <a:r>
              <a:rPr dirty="0" sz="1600">
                <a:latin typeface="Trebuchet MS"/>
                <a:cs typeface="Trebuchet MS"/>
              </a:rPr>
              <a:t>household</a:t>
            </a:r>
            <a:r>
              <a:rPr dirty="0" sz="1600" spc="-60">
                <a:latin typeface="Trebuchet MS"/>
                <a:cs typeface="Trebuchet MS"/>
              </a:rPr>
              <a:t> </a:t>
            </a:r>
            <a:r>
              <a:rPr dirty="0" sz="1600" spc="-20">
                <a:latin typeface="Trebuchet MS"/>
                <a:cs typeface="Trebuchet MS"/>
              </a:rPr>
              <a:t>contacts</a:t>
            </a:r>
            <a:r>
              <a:rPr dirty="0" sz="1600" spc="-100">
                <a:latin typeface="Trebuchet MS"/>
                <a:cs typeface="Trebuchet MS"/>
              </a:rPr>
              <a:t> </a:t>
            </a:r>
            <a:r>
              <a:rPr dirty="0" sz="1600" spc="-50">
                <a:latin typeface="Trebuchet MS"/>
                <a:cs typeface="Trebuchet MS"/>
              </a:rPr>
              <a:t>or</a:t>
            </a:r>
            <a:r>
              <a:rPr dirty="0" sz="1600" spc="-95">
                <a:latin typeface="Trebuchet MS"/>
                <a:cs typeface="Trebuchet MS"/>
              </a:rPr>
              <a:t> </a:t>
            </a:r>
            <a:r>
              <a:rPr dirty="0" sz="1600" spc="-25">
                <a:latin typeface="Trebuchet MS"/>
                <a:cs typeface="Trebuchet MS"/>
              </a:rPr>
              <a:t>sexual</a:t>
            </a:r>
            <a:r>
              <a:rPr dirty="0" sz="1600" spc="-114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partners</a:t>
            </a:r>
            <a:endParaRPr sz="1600">
              <a:latin typeface="Trebuchet MS"/>
              <a:cs typeface="Trebuchet MS"/>
            </a:endParaRPr>
          </a:p>
          <a:p>
            <a:pPr lvl="1" marL="723265" indent="-227965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723265" algn="l"/>
              </a:tabLst>
            </a:pPr>
            <a:r>
              <a:rPr dirty="0" sz="1600" spc="-35">
                <a:latin typeface="Trebuchet MS"/>
                <a:cs typeface="Trebuchet MS"/>
              </a:rPr>
              <a:t>Healthcare</a:t>
            </a:r>
            <a:r>
              <a:rPr dirty="0" sz="1600" spc="-80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workers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63016" y="5951016"/>
            <a:ext cx="1131189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342265" marR="5080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42265" algn="l"/>
              </a:tabLst>
            </a:pPr>
            <a:r>
              <a:rPr dirty="0" sz="1200" spc="-20" b="1">
                <a:solidFill>
                  <a:srgbClr val="A6A6A6"/>
                </a:solidFill>
                <a:latin typeface="Trebuchet MS"/>
                <a:cs typeface="Trebuchet MS"/>
              </a:rPr>
              <a:t>Villain</a:t>
            </a:r>
            <a:r>
              <a:rPr dirty="0" sz="1200" spc="-10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114" b="1">
                <a:solidFill>
                  <a:srgbClr val="A6A6A6"/>
                </a:solidFill>
                <a:latin typeface="Trebuchet MS"/>
                <a:cs typeface="Trebuchet MS"/>
              </a:rPr>
              <a:t>P,</a:t>
            </a:r>
            <a:r>
              <a:rPr dirty="0" sz="1200" spc="-8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45" b="1">
                <a:solidFill>
                  <a:srgbClr val="A6A6A6"/>
                </a:solidFill>
                <a:latin typeface="Trebuchet MS"/>
                <a:cs typeface="Trebuchet MS"/>
              </a:rPr>
              <a:t>et</a:t>
            </a:r>
            <a:r>
              <a:rPr dirty="0" sz="1200" spc="-7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A6A6A6"/>
                </a:solidFill>
                <a:latin typeface="Trebuchet MS"/>
                <a:cs typeface="Trebuchet MS"/>
              </a:rPr>
              <a:t>al.</a:t>
            </a:r>
            <a:r>
              <a:rPr dirty="0" sz="1200" spc="-8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A6A6A6"/>
                </a:solidFill>
                <a:latin typeface="Trebuchet MS"/>
                <a:cs typeface="Trebuchet MS"/>
              </a:rPr>
              <a:t>European</a:t>
            </a:r>
            <a:r>
              <a:rPr dirty="0" sz="1200" spc="-8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A6A6A6"/>
                </a:solidFill>
                <a:latin typeface="Trebuchet MS"/>
                <a:cs typeface="Trebuchet MS"/>
              </a:rPr>
              <a:t>Code</a:t>
            </a:r>
            <a:r>
              <a:rPr dirty="0" sz="1200" spc="-7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A6A6A6"/>
                </a:solidFill>
                <a:latin typeface="Trebuchet MS"/>
                <a:cs typeface="Trebuchet MS"/>
              </a:rPr>
              <a:t>against</a:t>
            </a:r>
            <a:r>
              <a:rPr dirty="0" sz="1200" spc="-6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A6A6A6"/>
                </a:solidFill>
                <a:latin typeface="Trebuchet MS"/>
                <a:cs typeface="Trebuchet MS"/>
              </a:rPr>
              <a:t>Cancer</a:t>
            </a:r>
            <a:r>
              <a:rPr dirty="0" sz="1200" spc="-8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A6A6A6"/>
                </a:solidFill>
                <a:latin typeface="Trebuchet MS"/>
                <a:cs typeface="Trebuchet MS"/>
              </a:rPr>
              <a:t>4th</a:t>
            </a:r>
            <a:r>
              <a:rPr dirty="0" sz="1200" spc="-6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A6A6A6"/>
                </a:solidFill>
                <a:latin typeface="Trebuchet MS"/>
                <a:cs typeface="Trebuchet MS"/>
              </a:rPr>
              <a:t>Edition:</a:t>
            </a:r>
            <a:r>
              <a:rPr dirty="0" sz="1200" spc="-7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A6A6A6"/>
                </a:solidFill>
                <a:latin typeface="Trebuchet MS"/>
                <a:cs typeface="Trebuchet MS"/>
              </a:rPr>
              <a:t>Infections</a:t>
            </a:r>
            <a:r>
              <a:rPr dirty="0" sz="1200" spc="-7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A6A6A6"/>
                </a:solidFill>
                <a:latin typeface="Trebuchet MS"/>
                <a:cs typeface="Trebuchet MS"/>
              </a:rPr>
              <a:t>and</a:t>
            </a:r>
            <a:r>
              <a:rPr dirty="0" sz="1200" spc="-6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A6A6A6"/>
                </a:solidFill>
                <a:latin typeface="Trebuchet MS"/>
                <a:cs typeface="Trebuchet MS"/>
              </a:rPr>
              <a:t>Cancer.</a:t>
            </a:r>
            <a:r>
              <a:rPr dirty="0" sz="1200" spc="-8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A6A6A6"/>
                </a:solidFill>
                <a:latin typeface="Trebuchet MS"/>
                <a:cs typeface="Trebuchet MS"/>
              </a:rPr>
              <a:t>Cancer</a:t>
            </a:r>
            <a:r>
              <a:rPr dirty="0" sz="1200" spc="-7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A6A6A6"/>
                </a:solidFill>
                <a:latin typeface="Trebuchet MS"/>
                <a:cs typeface="Trebuchet MS"/>
              </a:rPr>
              <a:t>Epidemiol</a:t>
            </a:r>
            <a:r>
              <a:rPr dirty="0" sz="1200" spc="-11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90" b="1">
                <a:solidFill>
                  <a:srgbClr val="A6A6A6"/>
                </a:solidFill>
                <a:latin typeface="Trebuchet MS"/>
                <a:cs typeface="Trebuchet MS"/>
              </a:rPr>
              <a:t>2015;3G</a:t>
            </a:r>
            <a:r>
              <a:rPr dirty="0" sz="1200" spc="-6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A6A6A6"/>
                </a:solidFill>
                <a:latin typeface="Trebuchet MS"/>
                <a:cs typeface="Trebuchet MS"/>
              </a:rPr>
              <a:t>Suppl</a:t>
            </a:r>
            <a:r>
              <a:rPr dirty="0" sz="1200" spc="-11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A6A6A6"/>
                </a:solidFill>
                <a:latin typeface="Trebuchet MS"/>
                <a:cs typeface="Trebuchet MS"/>
              </a:rPr>
              <a:t>1:S120-</a:t>
            </a:r>
            <a:r>
              <a:rPr dirty="0" sz="1200" spc="-25" b="1">
                <a:solidFill>
                  <a:srgbClr val="A6A6A6"/>
                </a:solidFill>
                <a:latin typeface="Trebuchet MS"/>
                <a:cs typeface="Trebuchet MS"/>
              </a:rPr>
              <a:t>38</a:t>
            </a:r>
            <a:endParaRPr sz="1200">
              <a:latin typeface="Trebuchet MS"/>
              <a:cs typeface="Trebuchet MS"/>
            </a:endParaRPr>
          </a:p>
          <a:p>
            <a:pPr algn="r" marL="342265" marR="10160" indent="-342265">
              <a:lnSpc>
                <a:spcPct val="100000"/>
              </a:lnSpc>
              <a:buAutoNum type="arabicPeriod"/>
              <a:tabLst>
                <a:tab pos="342265" algn="l"/>
              </a:tabLst>
            </a:pPr>
            <a:r>
              <a:rPr dirty="0" sz="1200" spc="-10" b="1">
                <a:solidFill>
                  <a:srgbClr val="A6A6A6"/>
                </a:solidFill>
                <a:latin typeface="Trebuchet MS"/>
                <a:cs typeface="Trebuchet MS"/>
              </a:rPr>
              <a:t>Hepatitis</a:t>
            </a:r>
            <a:r>
              <a:rPr dirty="0" sz="1200" spc="-9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A6A6A6"/>
                </a:solidFill>
                <a:latin typeface="Trebuchet MS"/>
                <a:cs typeface="Trebuchet MS"/>
              </a:rPr>
              <a:t>B</a:t>
            </a:r>
            <a:r>
              <a:rPr dirty="0" sz="1200" spc="-8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A6A6A6"/>
                </a:solidFill>
                <a:latin typeface="Trebuchet MS"/>
                <a:cs typeface="Trebuchet MS"/>
              </a:rPr>
              <a:t>and</a:t>
            </a:r>
            <a:r>
              <a:rPr dirty="0" sz="1200" spc="-7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100" b="1">
                <a:solidFill>
                  <a:srgbClr val="A6A6A6"/>
                </a:solidFill>
                <a:latin typeface="Trebuchet MS"/>
                <a:cs typeface="Trebuchet MS"/>
              </a:rPr>
              <a:t>C</a:t>
            </a:r>
            <a:r>
              <a:rPr dirty="0" sz="1200" spc="-6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A6A6A6"/>
                </a:solidFill>
                <a:latin typeface="Trebuchet MS"/>
                <a:cs typeface="Trebuchet MS"/>
              </a:rPr>
              <a:t>Testing:</a:t>
            </a:r>
            <a:r>
              <a:rPr dirty="0" sz="1200" spc="-9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A6A6A6"/>
                </a:solidFill>
                <a:latin typeface="Trebuchet MS"/>
                <a:cs typeface="Trebuchet MS"/>
              </a:rPr>
              <a:t>People</a:t>
            </a:r>
            <a:r>
              <a:rPr dirty="0" sz="1200" spc="-9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A6A6A6"/>
                </a:solidFill>
                <a:latin typeface="Trebuchet MS"/>
                <a:cs typeface="Trebuchet MS"/>
              </a:rPr>
              <a:t>at</a:t>
            </a:r>
            <a:r>
              <a:rPr dirty="0" sz="1200" spc="-9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A6A6A6"/>
                </a:solidFill>
                <a:latin typeface="Trebuchet MS"/>
                <a:cs typeface="Trebuchet MS"/>
              </a:rPr>
              <a:t>Risk</a:t>
            </a:r>
            <a:r>
              <a:rPr dirty="0" sz="1200" spc="-6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A6A6A6"/>
                </a:solidFill>
                <a:latin typeface="Trebuchet MS"/>
                <a:cs typeface="Trebuchet MS"/>
              </a:rPr>
              <a:t>of</a:t>
            </a:r>
            <a:r>
              <a:rPr dirty="0" sz="1200" spc="-8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A6A6A6"/>
                </a:solidFill>
                <a:latin typeface="Trebuchet MS"/>
                <a:cs typeface="Trebuchet MS"/>
              </a:rPr>
              <a:t>Infection,</a:t>
            </a:r>
            <a:r>
              <a:rPr dirty="0" sz="1200" spc="-6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A6A6A6"/>
                </a:solidFill>
                <a:latin typeface="Trebuchet MS"/>
                <a:cs typeface="Trebuchet MS"/>
              </a:rPr>
              <a:t>NICE</a:t>
            </a:r>
            <a:r>
              <a:rPr dirty="0" sz="1200" spc="-7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A6A6A6"/>
                </a:solidFill>
                <a:latin typeface="Trebuchet MS"/>
                <a:cs typeface="Trebuchet MS"/>
              </a:rPr>
              <a:t>Guidelines:</a:t>
            </a:r>
            <a:r>
              <a:rPr dirty="0" sz="1200" spc="-9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A6A6A6"/>
                </a:solidFill>
                <a:latin typeface="Trebuchet MS"/>
                <a:cs typeface="Trebuchet MS"/>
              </a:rPr>
              <a:t>https://</a:t>
            </a:r>
            <a:r>
              <a:rPr dirty="0" sz="1200" spc="-10" b="1">
                <a:solidFill>
                  <a:srgbClr val="A6A6A6"/>
                </a:solidFill>
                <a:latin typeface="Trebuchet MS"/>
                <a:cs typeface="Trebuchet MS"/>
                <a:hlinkClick r:id="rId2"/>
              </a:rPr>
              <a:t>www.nice.org.uk/guidance/ph43</a:t>
            </a:r>
            <a:endParaRPr sz="1200">
              <a:latin typeface="Trebuchet MS"/>
              <a:cs typeface="Trebuchet MS"/>
            </a:endParaRPr>
          </a:p>
          <a:p>
            <a:pPr algn="r" marL="342265" marR="5080" indent="-342265">
              <a:lnSpc>
                <a:spcPct val="100000"/>
              </a:lnSpc>
              <a:buAutoNum type="arabicPeriod"/>
              <a:tabLst>
                <a:tab pos="342265" algn="l"/>
              </a:tabLst>
            </a:pPr>
            <a:r>
              <a:rPr dirty="0" sz="1200" b="1">
                <a:solidFill>
                  <a:srgbClr val="A6A6A6"/>
                </a:solidFill>
                <a:latin typeface="Trebuchet MS"/>
                <a:cs typeface="Trebuchet MS"/>
              </a:rPr>
              <a:t>EASL</a:t>
            </a:r>
            <a:r>
              <a:rPr dirty="0" sz="1200" spc="-6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A6A6A6"/>
                </a:solidFill>
                <a:latin typeface="Trebuchet MS"/>
                <a:cs typeface="Trebuchet MS"/>
              </a:rPr>
              <a:t>clinical</a:t>
            </a:r>
            <a:r>
              <a:rPr dirty="0" sz="1200" spc="-7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A6A6A6"/>
                </a:solidFill>
                <a:latin typeface="Trebuchet MS"/>
                <a:cs typeface="Trebuchet MS"/>
              </a:rPr>
              <a:t>practice</a:t>
            </a:r>
            <a:r>
              <a:rPr dirty="0" sz="1200" spc="-8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A6A6A6"/>
                </a:solidFill>
                <a:latin typeface="Trebuchet MS"/>
                <a:cs typeface="Trebuchet MS"/>
              </a:rPr>
              <a:t>guidelines:</a:t>
            </a:r>
            <a:r>
              <a:rPr dirty="0" sz="1200" spc="-9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A6A6A6"/>
                </a:solidFill>
                <a:latin typeface="Trebuchet MS"/>
                <a:cs typeface="Trebuchet MS"/>
              </a:rPr>
              <a:t>management</a:t>
            </a:r>
            <a:r>
              <a:rPr dirty="0" sz="1200" spc="-8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A6A6A6"/>
                </a:solidFill>
                <a:latin typeface="Trebuchet MS"/>
                <a:cs typeface="Trebuchet MS"/>
              </a:rPr>
              <a:t>of</a:t>
            </a:r>
            <a:r>
              <a:rPr dirty="0" sz="1200" spc="-7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A6A6A6"/>
                </a:solidFill>
                <a:latin typeface="Trebuchet MS"/>
                <a:cs typeface="Trebuchet MS"/>
              </a:rPr>
              <a:t>chronic</a:t>
            </a:r>
            <a:r>
              <a:rPr dirty="0" sz="1200" spc="-4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A6A6A6"/>
                </a:solidFill>
                <a:latin typeface="Trebuchet MS"/>
                <a:cs typeface="Trebuchet MS"/>
              </a:rPr>
              <a:t>hepatitis</a:t>
            </a:r>
            <a:r>
              <a:rPr dirty="0" sz="1200" spc="-8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A6A6A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A6A6A6"/>
                </a:solidFill>
                <a:latin typeface="Trebuchet MS"/>
                <a:cs typeface="Trebuchet MS"/>
              </a:rPr>
              <a:t>virus</a:t>
            </a:r>
            <a:r>
              <a:rPr dirty="0" sz="1200" spc="-7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A6A6A6"/>
                </a:solidFill>
                <a:latin typeface="Trebuchet MS"/>
                <a:cs typeface="Trebuchet MS"/>
              </a:rPr>
              <a:t>infection.</a:t>
            </a:r>
            <a:r>
              <a:rPr dirty="0" sz="1200" spc="-4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204" b="1">
                <a:solidFill>
                  <a:srgbClr val="A6A6A6"/>
                </a:solidFill>
                <a:latin typeface="Trebuchet MS"/>
                <a:cs typeface="Trebuchet MS"/>
              </a:rPr>
              <a:t>J</a:t>
            </a:r>
            <a:r>
              <a:rPr dirty="0" sz="1200" spc="-7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A6A6A6"/>
                </a:solidFill>
                <a:latin typeface="Trebuchet MS"/>
                <a:cs typeface="Trebuchet MS"/>
              </a:rPr>
              <a:t>Hepatol</a:t>
            </a:r>
            <a:r>
              <a:rPr dirty="0" sz="1200" spc="-10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80" b="1">
                <a:solidFill>
                  <a:srgbClr val="A6A6A6"/>
                </a:solidFill>
                <a:latin typeface="Trebuchet MS"/>
                <a:cs typeface="Trebuchet MS"/>
              </a:rPr>
              <a:t>2012;57:167-</a:t>
            </a:r>
            <a:r>
              <a:rPr dirty="0" sz="1200" spc="-25" b="1">
                <a:solidFill>
                  <a:srgbClr val="A6A6A6"/>
                </a:solidFill>
                <a:latin typeface="Trebuchet MS"/>
                <a:cs typeface="Trebuchet MS"/>
              </a:rPr>
              <a:t>185</a:t>
            </a:r>
            <a:endParaRPr sz="1200">
              <a:latin typeface="Trebuchet MS"/>
              <a:cs typeface="Trebuchet MS"/>
            </a:endParaRPr>
          </a:p>
          <a:p>
            <a:pPr algn="r" marL="342265" marR="5080" indent="-342265">
              <a:lnSpc>
                <a:spcPct val="100000"/>
              </a:lnSpc>
              <a:buAutoNum type="arabicPeriod"/>
              <a:tabLst>
                <a:tab pos="342265" algn="l"/>
              </a:tabLst>
            </a:pPr>
            <a:r>
              <a:rPr dirty="0" sz="1200" spc="-45" b="1">
                <a:solidFill>
                  <a:srgbClr val="A6A6A6"/>
                </a:solidFill>
                <a:latin typeface="Trebuchet MS"/>
                <a:cs typeface="Trebuchet MS"/>
              </a:rPr>
              <a:t>M.L.</a:t>
            </a:r>
            <a:r>
              <a:rPr dirty="0" sz="1200" spc="-5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60" b="1">
                <a:solidFill>
                  <a:srgbClr val="A6A6A6"/>
                </a:solidFill>
                <a:latin typeface="Trebuchet MS"/>
                <a:cs typeface="Trebuchet MS"/>
              </a:rPr>
              <a:t>LeFevre.</a:t>
            </a:r>
            <a:r>
              <a:rPr dirty="0" sz="12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A6A6A6"/>
                </a:solidFill>
                <a:latin typeface="Trebuchet MS"/>
                <a:cs typeface="Trebuchet MS"/>
              </a:rPr>
              <a:t>Screening</a:t>
            </a:r>
            <a:r>
              <a:rPr dirty="0" sz="1200" spc="-8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A6A6A6"/>
                </a:solidFill>
                <a:latin typeface="Trebuchet MS"/>
                <a:cs typeface="Trebuchet MS"/>
              </a:rPr>
              <a:t>for</a:t>
            </a:r>
            <a:r>
              <a:rPr dirty="0" sz="1200" spc="-6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A6A6A6"/>
                </a:solidFill>
                <a:latin typeface="Trebuchet MS"/>
                <a:cs typeface="Trebuchet MS"/>
              </a:rPr>
              <a:t>hepatitis</a:t>
            </a:r>
            <a:r>
              <a:rPr dirty="0" sz="1200" spc="-6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A6A6A6"/>
                </a:solidFill>
                <a:latin typeface="Trebuchet MS"/>
                <a:cs typeface="Trebuchet MS"/>
              </a:rPr>
              <a:t>B</a:t>
            </a:r>
            <a:r>
              <a:rPr dirty="0" sz="1200" spc="-7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A6A6A6"/>
                </a:solidFill>
                <a:latin typeface="Trebuchet MS"/>
                <a:cs typeface="Trebuchet MS"/>
              </a:rPr>
              <a:t>virus</a:t>
            </a:r>
            <a:r>
              <a:rPr dirty="0" sz="1200" spc="-5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A6A6A6"/>
                </a:solidFill>
                <a:latin typeface="Trebuchet MS"/>
                <a:cs typeface="Trebuchet MS"/>
              </a:rPr>
              <a:t>infection</a:t>
            </a:r>
            <a:r>
              <a:rPr dirty="0" sz="1200" spc="-6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A6A6A6"/>
                </a:solidFill>
                <a:latin typeface="Trebuchet MS"/>
                <a:cs typeface="Trebuchet MS"/>
              </a:rPr>
              <a:t>in</a:t>
            </a:r>
            <a:r>
              <a:rPr dirty="0" sz="1200" spc="-5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A6A6A6"/>
                </a:solidFill>
                <a:latin typeface="Trebuchet MS"/>
                <a:cs typeface="Trebuchet MS"/>
              </a:rPr>
              <a:t>nonpregnant</a:t>
            </a:r>
            <a:r>
              <a:rPr dirty="0" sz="1200" spc="-6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A6A6A6"/>
                </a:solidFill>
                <a:latin typeface="Trebuchet MS"/>
                <a:cs typeface="Trebuchet MS"/>
              </a:rPr>
              <a:t>adolescents</a:t>
            </a:r>
            <a:r>
              <a:rPr dirty="0" sz="1200" spc="-8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A6A6A6"/>
                </a:solidFill>
                <a:latin typeface="Trebuchet MS"/>
                <a:cs typeface="Trebuchet MS"/>
              </a:rPr>
              <a:t>and</a:t>
            </a:r>
            <a:r>
              <a:rPr dirty="0" sz="1200" spc="-6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A6A6A6"/>
                </a:solidFill>
                <a:latin typeface="Trebuchet MS"/>
                <a:cs typeface="Trebuchet MS"/>
              </a:rPr>
              <a:t>adults:</a:t>
            </a:r>
            <a:r>
              <a:rPr dirty="0" sz="1200" spc="-8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A6A6A6"/>
                </a:solidFill>
                <a:latin typeface="Trebuchet MS"/>
                <a:cs typeface="Trebuchet MS"/>
              </a:rPr>
              <a:t>USPSTF</a:t>
            </a:r>
            <a:r>
              <a:rPr dirty="0" sz="1200" spc="-8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A6A6A6"/>
                </a:solidFill>
                <a:latin typeface="Trebuchet MS"/>
                <a:cs typeface="Trebuchet MS"/>
              </a:rPr>
              <a:t>recommendation</a:t>
            </a:r>
            <a:r>
              <a:rPr dirty="0" sz="1200" spc="-9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A6A6A6"/>
                </a:solidFill>
                <a:latin typeface="Trebuchet MS"/>
                <a:cs typeface="Trebuchet MS"/>
              </a:rPr>
              <a:t>statement.</a:t>
            </a:r>
            <a:r>
              <a:rPr dirty="0" sz="1200" spc="-10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A6A6A6"/>
                </a:solidFill>
                <a:latin typeface="Trebuchet MS"/>
                <a:cs typeface="Trebuchet MS"/>
              </a:rPr>
              <a:t>Ann</a:t>
            </a:r>
            <a:r>
              <a:rPr dirty="0" sz="1200" spc="-45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A6A6A6"/>
                </a:solidFill>
                <a:latin typeface="Trebuchet MS"/>
                <a:cs typeface="Trebuchet MS"/>
              </a:rPr>
              <a:t>Int</a:t>
            </a:r>
            <a:r>
              <a:rPr dirty="0" sz="1200" spc="-6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A6A6A6"/>
                </a:solidFill>
                <a:latin typeface="Trebuchet MS"/>
                <a:cs typeface="Trebuchet MS"/>
              </a:rPr>
              <a:t>Med</a:t>
            </a:r>
            <a:r>
              <a:rPr dirty="0" sz="1200" spc="-60" b="1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A6A6A6"/>
                </a:solidFill>
                <a:latin typeface="Trebuchet MS"/>
                <a:cs typeface="Trebuchet MS"/>
              </a:rPr>
              <a:t>2014;161:58-</a:t>
            </a:r>
            <a:r>
              <a:rPr dirty="0" sz="1200" spc="-25" b="1">
                <a:solidFill>
                  <a:srgbClr val="A6A6A6"/>
                </a:solidFill>
                <a:latin typeface="Trebuchet MS"/>
                <a:cs typeface="Trebuchet MS"/>
              </a:rPr>
              <a:t>66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847" rIns="0" bIns="0" rtlCol="0" vert="horz">
            <a:spAutoFit/>
          </a:bodyPr>
          <a:lstStyle/>
          <a:p>
            <a:pPr marL="1024255">
              <a:lnSpc>
                <a:spcPct val="100000"/>
              </a:lnSpc>
              <a:spcBef>
                <a:spcPts val="100"/>
              </a:spcBef>
            </a:pPr>
            <a:r>
              <a:rPr dirty="0" sz="3600" spc="-300"/>
              <a:t>The</a:t>
            </a:r>
            <a:r>
              <a:rPr dirty="0" sz="3600" spc="-355"/>
              <a:t> </a:t>
            </a:r>
            <a:r>
              <a:rPr dirty="0" sz="3600" spc="-195"/>
              <a:t>European</a:t>
            </a:r>
            <a:r>
              <a:rPr dirty="0" sz="3600" spc="-340"/>
              <a:t> </a:t>
            </a:r>
            <a:r>
              <a:rPr dirty="0" sz="3600" spc="-90"/>
              <a:t>Code</a:t>
            </a:r>
            <a:r>
              <a:rPr dirty="0" sz="3600" spc="-355"/>
              <a:t> </a:t>
            </a:r>
            <a:r>
              <a:rPr dirty="0" sz="3600" spc="-120"/>
              <a:t>Against</a:t>
            </a:r>
            <a:r>
              <a:rPr dirty="0" sz="3600" spc="-365"/>
              <a:t> </a:t>
            </a:r>
            <a:r>
              <a:rPr dirty="0" sz="3600" spc="-110"/>
              <a:t>Cancer</a:t>
            </a:r>
            <a:r>
              <a:rPr dirty="0" sz="3600" spc="-340"/>
              <a:t> </a:t>
            </a:r>
            <a:r>
              <a:rPr dirty="0" sz="3600" spc="-25"/>
              <a:t>(ECAC)</a:t>
            </a:r>
            <a:r>
              <a:rPr dirty="0" sz="3600" spc="-355"/>
              <a:t> </a:t>
            </a:r>
            <a:r>
              <a:rPr dirty="0" sz="3600" spc="-25"/>
              <a:t>#4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6A6A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Francesco NEGRO</dc:creator>
  <dcterms:created xsi:type="dcterms:W3CDTF">2025-06-04T00:33:53Z</dcterms:created>
  <dcterms:modified xsi:type="dcterms:W3CDTF">2025-06-04T00:33:53Z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2025-05-30T00:00:00Z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2025-06-04T00:00:00Z</vt:filetime>
  </property>
  <property fmtid="{D5CDD505-2E9C-101B-9397-08002B2CF9AE}" pid="5" name="Producer">
    <vt:lpwstr>Microsoft® PowerPoint® pour Microsoft 365</vt:lpwstr>
  </property>
</Properties>
</file>