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69" r:id="rId3"/>
  </p:sldMasterIdLst>
  <p:notesMasterIdLst>
    <p:notesMasterId r:id="rId26"/>
  </p:notesMasterIdLst>
  <p:sldIdLst>
    <p:sldId id="2141411152" r:id="rId4"/>
    <p:sldId id="2141411155" r:id="rId5"/>
    <p:sldId id="2141411156" r:id="rId6"/>
    <p:sldId id="2141411157" r:id="rId7"/>
    <p:sldId id="2141411158" r:id="rId8"/>
    <p:sldId id="2141411159" r:id="rId9"/>
    <p:sldId id="2141411160" r:id="rId10"/>
    <p:sldId id="2141411162" r:id="rId11"/>
    <p:sldId id="2141411161" r:id="rId12"/>
    <p:sldId id="2141411179" r:id="rId13"/>
    <p:sldId id="2141411177" r:id="rId14"/>
    <p:sldId id="2141411178" r:id="rId15"/>
    <p:sldId id="2141411164" r:id="rId16"/>
    <p:sldId id="2141411166" r:id="rId17"/>
    <p:sldId id="2141411167" r:id="rId18"/>
    <p:sldId id="2141411168" r:id="rId19"/>
    <p:sldId id="2141411169" r:id="rId20"/>
    <p:sldId id="2141411170" r:id="rId21"/>
    <p:sldId id="2141411171" r:id="rId22"/>
    <p:sldId id="2141411172" r:id="rId23"/>
    <p:sldId id="2141411174" r:id="rId24"/>
    <p:sldId id="214141117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овак Ксения Егоровна" initials="КЕ" lastIdx="1" clrIdx="0">
    <p:extLst>
      <p:ext uri="{19B8F6BF-5375-455C-9EA6-DF929625EA0E}">
        <p15:presenceInfo xmlns:p15="http://schemas.microsoft.com/office/powerpoint/2012/main" userId="Новак Ксения Его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DF281A"/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4" autoAdjust="0"/>
    <p:restoredTop sz="95768" autoAdjust="0"/>
  </p:normalViewPr>
  <p:slideViewPr>
    <p:cSldViewPr snapToGrid="0">
      <p:cViewPr varScale="1">
        <p:scale>
          <a:sx n="60" d="100"/>
          <a:sy n="60" d="100"/>
        </p:scale>
        <p:origin x="8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zemo\Desktop\&#1052;&#1086;&#1080;%20&#1087;&#1091;&#1073;&#1083;&#1080;&#1082;&#1072;&#1094;&#1080;&#1080;\&#1058;&#1077;&#1079;&#1080;&#1089;&#1099;\&#1089;&#1090;&#1072;&#1090;&#1100;&#1103;%20&#1082;&#1086;&#1084;&#1086;&#1088;&#1073;&#1080;&#1076;&#1085;&#1086;&#1089;&#1090;&#1100;%20&#1061;&#1043;&#1057;\&#1044;&#1086;&#1082;&#1083;&#1072;&#1076;\&#1050;&#1086;&#1084;&#1086;&#1088;&#1073;&#1080;&#1076;&#1085;&#1086;&#1077;%20&#1090;&#1077;&#1095;&#1077;&#1085;&#1080;&#1077;%20&#1074;&#1080;&#1088;&#1091;&#1089;&#1085;&#1099;&#1093;%20&#1075;&#1077;&#1087;&#1072;&#1090;&#1080;&#1090;&#1086;&#107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заболевания билиарного тракта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 w="36854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67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</c:formatCode>
                <c:ptCount val="1"/>
                <c:pt idx="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F-45F2-AE16-EA83714A19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заболевания ЖКТ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36854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67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DF-45F2-AE16-EA83714A19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заболевания мочевыдилительной системы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DF-45F2-AE16-EA83714A199D}"/>
              </c:ext>
            </c:extLst>
          </c:dPt>
          <c:dLbls>
            <c:spPr>
              <a:noFill/>
              <a:ln w="36854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67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</c:formatCode>
                <c:ptCount val="1"/>
                <c:pt idx="0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DF-45F2-AE16-EA83714A199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заболевания ССС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 w="36854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67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DF-45F2-AE16-EA83714A199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заболевания крови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36854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67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0.0</c:formatCode>
                <c:ptCount val="1"/>
                <c:pt idx="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DF-45F2-AE16-EA83714A199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заболевания эндокринной системы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  <a:ln>
              <a:noFill/>
            </a:ln>
            <a:effectLst/>
          </c:spPr>
          <c:invertIfNegative val="0"/>
          <c:dLbls>
            <c:spPr>
              <a:noFill/>
              <a:ln w="36854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67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DF-45F2-AE16-EA83714A199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заболевания дыхательной системы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36854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67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0.0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DF-45F2-AE16-EA83714A1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7261039"/>
        <c:axId val="1"/>
      </c:barChart>
      <c:catAx>
        <c:axId val="165726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382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6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0"/>
        </c:scaling>
        <c:delete val="0"/>
        <c:axPos val="l"/>
        <c:majorGridlines>
          <c:spPr>
            <a:ln w="1382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67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1.5473627638481962E-2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67" b="0" i="0" u="none" strike="noStrike" kern="1200" baseline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214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6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  <c:crossAx val="1657261039"/>
        <c:crosses val="autoZero"/>
        <c:crossBetween val="between"/>
      </c:valAx>
      <c:spPr>
        <a:noFill/>
        <a:ln w="37267">
          <a:noFill/>
        </a:ln>
        <a:effectLst/>
      </c:spPr>
    </c:plotArea>
    <c:legend>
      <c:legendPos val="b"/>
      <c:layout>
        <c:manualLayout>
          <c:xMode val="edge"/>
          <c:yMode val="edge"/>
          <c:x val="9.1917125199801719E-2"/>
          <c:y val="0.65908466883697692"/>
          <c:w val="0.81616574960039656"/>
          <c:h val="0.32416878968164398"/>
        </c:manualLayout>
      </c:layout>
      <c:overlay val="0"/>
      <c:spPr>
        <a:noFill/>
        <a:ln w="3685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6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467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320" b="0" dirty="0">
                <a:latin typeface="Arial" panose="020B0604020202020204" pitchFamily="34" charset="0"/>
                <a:cs typeface="Arial" panose="020B0604020202020204" pitchFamily="34" charset="0"/>
              </a:rPr>
              <a:t>ГГТП, </a:t>
            </a:r>
            <a:r>
              <a:rPr lang="en-US" sz="1320" b="0" dirty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endParaRPr lang="ru-RU" sz="132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40697834769741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887099570259395"/>
          <c:y val="0.12644156135287357"/>
          <c:w val="0.79739783396136898"/>
          <c:h val="0.70844621290666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лечения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Ремаксол</c:v>
                </c:pt>
                <c:pt idx="1">
                  <c:v>0,9% NaCl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178</c:v>
                </c:pt>
                <c:pt idx="1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9A-45B2-A9E7-B2AAE8EDEE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лечения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Ремаксол</c:v>
                </c:pt>
                <c:pt idx="1">
                  <c:v>0,9% NaCl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103</c:v>
                </c:pt>
                <c:pt idx="1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9A-45B2-A9E7-B2AAE8EDEE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-8"/>
        <c:axId val="1468647391"/>
        <c:axId val="1468640319"/>
      </c:barChart>
      <c:catAx>
        <c:axId val="14686473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68640319"/>
        <c:crosses val="autoZero"/>
        <c:auto val="1"/>
        <c:lblAlgn val="ctr"/>
        <c:lblOffset val="100"/>
        <c:noMultiLvlLbl val="0"/>
      </c:catAx>
      <c:valAx>
        <c:axId val="1468640319"/>
        <c:scaling>
          <c:orientation val="minMax"/>
          <c:max val="250"/>
        </c:scaling>
        <c:delete val="1"/>
        <c:axPos val="l"/>
        <c:numFmt formatCode="General" sourceLinked="1"/>
        <c:majorTickMark val="out"/>
        <c:minorTickMark val="none"/>
        <c:tickLblPos val="nextTo"/>
        <c:crossAx val="1468647391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Trebuchet MS" panose="020B060302020202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320" b="0" dirty="0">
                <a:latin typeface="Arial" panose="020B0604020202020204" pitchFamily="34" charset="0"/>
                <a:cs typeface="Arial" panose="020B0604020202020204" pitchFamily="34" charset="0"/>
              </a:rPr>
              <a:t>Щелочная</a:t>
            </a:r>
            <a:r>
              <a:rPr lang="ru-RU" sz="1320" b="0" baseline="0" dirty="0">
                <a:latin typeface="Arial" panose="020B0604020202020204" pitchFamily="34" charset="0"/>
                <a:cs typeface="Arial" panose="020B0604020202020204" pitchFamily="34" charset="0"/>
              </a:rPr>
              <a:t> фосфатаза, </a:t>
            </a:r>
          </a:p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320" b="0" baseline="0" dirty="0">
                <a:latin typeface="Arial" panose="020B0604020202020204" pitchFamily="34" charset="0"/>
                <a:cs typeface="Arial" panose="020B0604020202020204" pitchFamily="34" charset="0"/>
              </a:rPr>
              <a:t>МЕ/л</a:t>
            </a:r>
            <a:endParaRPr lang="ru-RU" sz="132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5214271427838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887099570259395"/>
          <c:y val="0.12644156135287357"/>
          <c:w val="0.78274256887986515"/>
          <c:h val="0.70844621290666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лечения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Ремаксол</c:v>
                </c:pt>
                <c:pt idx="1">
                  <c:v>0,9% NaCl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138</c:v>
                </c:pt>
                <c:pt idx="1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6-4762-A0CB-77E85412A1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лечения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Ремаксол</c:v>
                </c:pt>
                <c:pt idx="1">
                  <c:v>0,9% NaCl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102</c:v>
                </c:pt>
                <c:pt idx="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B6-4762-A0CB-77E85412A1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-8"/>
        <c:axId val="1468647391"/>
        <c:axId val="1468640319"/>
      </c:barChart>
      <c:catAx>
        <c:axId val="14686473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68640319"/>
        <c:crosses val="autoZero"/>
        <c:auto val="1"/>
        <c:lblAlgn val="ctr"/>
        <c:lblOffset val="100"/>
        <c:noMultiLvlLbl val="0"/>
      </c:catAx>
      <c:valAx>
        <c:axId val="1468640319"/>
        <c:scaling>
          <c:orientation val="minMax"/>
          <c:max val="180"/>
        </c:scaling>
        <c:delete val="1"/>
        <c:axPos val="l"/>
        <c:numFmt formatCode="General" sourceLinked="1"/>
        <c:majorTickMark val="out"/>
        <c:minorTickMark val="none"/>
        <c:tickLblPos val="nextTo"/>
        <c:crossAx val="1468647391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Trebuchet MS" panose="020B060302020202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Скрининг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146.6</c:v>
                </c:pt>
                <c:pt idx="1">
                  <c:v>158.13999999999999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0F-44F5-A353-72065A4393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день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141.38</c:v>
                </c:pt>
                <c:pt idx="1">
                  <c:v>148.19999999999999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0F-44F5-A353-72065A4393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 день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132.88999999999999</c:v>
                </c:pt>
                <c:pt idx="1">
                  <c:v>140.74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0F-44F5-A353-72065A4393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38 день</c:v>
                </c:pt>
              </c:strCache>
            </c:strRef>
          </c:tx>
          <c:spPr>
            <a:solidFill>
              <a:srgbClr val="FECA0B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133.47</c:v>
                </c:pt>
                <c:pt idx="1">
                  <c:v>146.36000000000001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0F-44F5-A353-72065A439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371744"/>
        <c:axId val="586372576"/>
      </c:barChart>
      <c:catAx>
        <c:axId val="5863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86372576"/>
        <c:crosses val="autoZero"/>
        <c:auto val="1"/>
        <c:lblAlgn val="ctr"/>
        <c:lblOffset val="100"/>
        <c:noMultiLvlLbl val="0"/>
      </c:catAx>
      <c:valAx>
        <c:axId val="5863725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8637174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Скриниг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335.18</c:v>
                </c:pt>
                <c:pt idx="1">
                  <c:v>360.35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4-4795-907B-869F13D5E7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день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305.01</c:v>
                </c:pt>
                <c:pt idx="1">
                  <c:v>332.23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84-4795-907B-869F13D5E7D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 день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ABA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00ABA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84-4795-907B-869F13D5E7DC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84-4795-907B-869F13D5E7DC}"/>
              </c:ext>
            </c:extLst>
          </c:dPt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239.73</c:v>
                </c:pt>
                <c:pt idx="1">
                  <c:v>263.64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84-4795-907B-869F13D5E7D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38 день</c:v>
                </c:pt>
              </c:strCache>
            </c:strRef>
          </c:tx>
          <c:spPr>
            <a:solidFill>
              <a:srgbClr val="FECA0B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257.45999999999998</c:v>
                </c:pt>
                <c:pt idx="1">
                  <c:v>259.12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84-4795-907B-869F13D5E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371744"/>
        <c:axId val="586372576"/>
      </c:barChart>
      <c:catAx>
        <c:axId val="5863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86372576"/>
        <c:crosses val="autoZero"/>
        <c:auto val="1"/>
        <c:lblAlgn val="ctr"/>
        <c:lblOffset val="100"/>
        <c:noMultiLvlLbl val="0"/>
      </c:catAx>
      <c:valAx>
        <c:axId val="58637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637174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Скрининг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12.56</c:v>
                </c:pt>
                <c:pt idx="1">
                  <c:v>14.56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D-4800-BEC0-BD8075270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день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11.74</c:v>
                </c:pt>
                <c:pt idx="1">
                  <c:v>13.68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6D-4800-BEC0-BD8075270A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 день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10.64</c:v>
                </c:pt>
                <c:pt idx="1">
                  <c:v>11.69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6D-4800-BEC0-BD8075270A5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38 день</c:v>
                </c:pt>
              </c:strCache>
            </c:strRef>
          </c:tx>
          <c:spPr>
            <a:solidFill>
              <a:srgbClr val="FECA0B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13.13</c:v>
                </c:pt>
                <c:pt idx="1">
                  <c:v>13.14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6D-4800-BEC0-BD8075270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371744"/>
        <c:axId val="586372576"/>
      </c:barChart>
      <c:catAx>
        <c:axId val="5863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86372576"/>
        <c:crosses val="autoZero"/>
        <c:auto val="1"/>
        <c:lblAlgn val="ctr"/>
        <c:lblOffset val="100"/>
        <c:noMultiLvlLbl val="0"/>
      </c:catAx>
      <c:valAx>
        <c:axId val="5863725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6371744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25394699595496E-2"/>
          <c:y val="0.25460979044812326"/>
          <c:w val="0.88346649487757944"/>
          <c:h val="0.52620024959778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Скрининг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66.73</c:v>
                </c:pt>
                <c:pt idx="1">
                  <c:v>66.55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5-43D8-9171-A2593F1AA7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день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62.34</c:v>
                </c:pt>
                <c:pt idx="1">
                  <c:v>68.81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85-43D8-9171-A2593F1AA7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 день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55.6</c:v>
                </c:pt>
                <c:pt idx="1">
                  <c:v>54.58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85-43D8-9171-A2593F1AA78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38 день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64.16</c:v>
                </c:pt>
                <c:pt idx="1">
                  <c:v>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85-43D8-9171-A2593F1AA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371744"/>
        <c:axId val="586372576"/>
      </c:barChart>
      <c:catAx>
        <c:axId val="5863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86372576"/>
        <c:crosses val="autoZero"/>
        <c:auto val="1"/>
        <c:lblAlgn val="ctr"/>
        <c:lblOffset val="100"/>
        <c:noMultiLvlLbl val="0"/>
      </c:catAx>
      <c:valAx>
        <c:axId val="5863725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6371744"/>
        <c:crosses val="autoZero"/>
        <c:crossBetween val="between"/>
        <c:majorUnit val="30"/>
        <c:minorUnit val="3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Скриниг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75.56</c:v>
                </c:pt>
                <c:pt idx="1">
                  <c:v>76.88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9-4A52-915E-DC85D6D207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день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67.98</c:v>
                </c:pt>
                <c:pt idx="1">
                  <c:v>71.08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A9-4A52-915E-DC85D6D207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 день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00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A9-4A52-915E-DC85D6D207BE}"/>
              </c:ext>
            </c:extLst>
          </c:dPt>
          <c:dPt>
            <c:idx val="1"/>
            <c:invertIfNegative val="0"/>
            <c:bubble3D val="0"/>
            <c:spPr>
              <a:solidFill>
                <a:srgbClr val="A500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A9-4A52-915E-DC85D6D207BE}"/>
              </c:ext>
            </c:extLst>
          </c:dPt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64.38</c:v>
                </c:pt>
                <c:pt idx="1">
                  <c:v>65.7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A9-4A52-915E-DC85D6D207B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38 день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Адеметионин</c:v>
                </c:pt>
                <c:pt idx="1">
                  <c:v>Ремаксол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65.61</c:v>
                </c:pt>
                <c:pt idx="1">
                  <c:v>59.91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0A9-4A52-915E-DC85D6D20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371744"/>
        <c:axId val="586372576"/>
      </c:barChart>
      <c:catAx>
        <c:axId val="5863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86372576"/>
        <c:crosses val="autoZero"/>
        <c:auto val="1"/>
        <c:lblAlgn val="ctr"/>
        <c:lblOffset val="100"/>
        <c:noMultiLvlLbl val="0"/>
      </c:catAx>
      <c:valAx>
        <c:axId val="58637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6371744"/>
        <c:crosses val="autoZero"/>
        <c:crossBetween val="between"/>
        <c:minorUnit val="3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26207574383073E-2"/>
          <c:y val="4.4896532494086337E-2"/>
          <c:w val="0.84408566217815051"/>
          <c:h val="0.909248022851274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3B-4876-80C6-2054A7CFD2B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3B-4876-80C6-2054A7CFD2B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3B-4876-80C6-2054A7CFD2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Лист1!$A$24:$A$26</c:f>
              <c:strCache>
                <c:ptCount val="3"/>
                <c:pt idx="0">
                  <c:v>заболевания ЖКТ</c:v>
                </c:pt>
                <c:pt idx="1">
                  <c:v>заболевания билиарного тракта</c:v>
                </c:pt>
                <c:pt idx="2">
                  <c:v>заболевания ссс</c:v>
                </c:pt>
              </c:strCache>
            </c:strRef>
          </c:cat>
          <c:val>
            <c:numRef>
              <c:f>Лист1!$B$24:$B$26</c:f>
              <c:numCache>
                <c:formatCode>0.0%</c:formatCode>
                <c:ptCount val="3"/>
                <c:pt idx="0">
                  <c:v>0.68799999999999994</c:v>
                </c:pt>
                <c:pt idx="1">
                  <c:v>0.19600000000000001</c:v>
                </c:pt>
                <c:pt idx="2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3B-4876-80C6-2054A7CFD2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907833040"/>
        <c:axId val="1907832208"/>
      </c:barChart>
      <c:catAx>
        <c:axId val="190783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07832208"/>
        <c:crosses val="autoZero"/>
        <c:auto val="1"/>
        <c:lblAlgn val="ctr"/>
        <c:lblOffset val="100"/>
        <c:noMultiLvlLbl val="0"/>
      </c:catAx>
      <c:valAx>
        <c:axId val="190783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0783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55545430260745"/>
          <c:y val="0"/>
          <c:w val="0.47811290188371697"/>
          <c:h val="0.957462382639207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Лист3!$A$17:$A$24</c:f>
              <c:strCache>
                <c:ptCount val="7"/>
                <c:pt idx="0">
                  <c:v>Заболевания лёгких</c:v>
                </c:pt>
                <c:pt idx="1">
                  <c:v>СД 2 типа</c:v>
                </c:pt>
                <c:pt idx="2">
                  <c:v>заболевания щитовидной железы</c:v>
                </c:pt>
                <c:pt idx="3">
                  <c:v>ожирение </c:v>
                </c:pt>
                <c:pt idx="4">
                  <c:v>Заболевания ссс</c:v>
                </c:pt>
                <c:pt idx="5">
                  <c:v>Заболевания верхних отделов жкт</c:v>
                </c:pt>
                <c:pt idx="6">
                  <c:v>Заболевания желчного пузыря, желчно-выводящих протоков и поджелудочной железы</c:v>
                </c:pt>
              </c:strCache>
            </c:strRef>
          </c:cat>
          <c:val>
            <c:numRef>
              <c:f>Лист3!$B$17:$B$24</c:f>
              <c:numCache>
                <c:formatCode>0%</c:formatCode>
                <c:ptCount val="8"/>
                <c:pt idx="0">
                  <c:v>0.02</c:v>
                </c:pt>
                <c:pt idx="1">
                  <c:v>0.12</c:v>
                </c:pt>
                <c:pt idx="2">
                  <c:v>0.24</c:v>
                </c:pt>
                <c:pt idx="3">
                  <c:v>0.24</c:v>
                </c:pt>
                <c:pt idx="4">
                  <c:v>0.4</c:v>
                </c:pt>
                <c:pt idx="5">
                  <c:v>0.43</c:v>
                </c:pt>
                <c:pt idx="6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78-479B-866D-3CB7DDF283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20283727"/>
        <c:axId val="920278735"/>
      </c:barChart>
      <c:catAx>
        <c:axId val="920283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20278735"/>
        <c:crosses val="autoZero"/>
        <c:auto val="1"/>
        <c:lblAlgn val="ctr"/>
        <c:lblOffset val="100"/>
        <c:noMultiLvlLbl val="0"/>
      </c:catAx>
      <c:valAx>
        <c:axId val="9202787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2028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037252587594635"/>
          <c:y val="1.1476385481914712E-2"/>
          <c:w val="0.40415454402525652"/>
          <c:h val="0.915559859876312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коморбидности'!$I$2:$I$18</c:f>
              <c:strCache>
                <c:ptCount val="16"/>
                <c:pt idx="0">
                  <c:v>ВИЧ впервые выявленный</c:v>
                </c:pt>
                <c:pt idx="1">
                  <c:v>болезни кожи</c:v>
                </c:pt>
                <c:pt idx="2">
                  <c:v>систематическое употребление алкоголя</c:v>
                </c:pt>
                <c:pt idx="3">
                  <c:v>болезни органов кроветворения</c:v>
                </c:pt>
                <c:pt idx="4">
                  <c:v>системные заболевания соединительной ткани </c:v>
                </c:pt>
                <c:pt idx="5">
                  <c:v>заболевания дыхательной системы</c:v>
                </c:pt>
                <c:pt idx="6">
                  <c:v>онкологические заболевания</c:v>
                </c:pt>
                <c:pt idx="7">
                  <c:v>очаговые образования печени</c:v>
                </c:pt>
                <c:pt idx="8">
                  <c:v>болезни почек</c:v>
                </c:pt>
                <c:pt idx="9">
                  <c:v>сахарный диабет</c:v>
                </c:pt>
                <c:pt idx="10">
                  <c:v>ожирение</c:v>
                </c:pt>
                <c:pt idx="11">
                  <c:v>болезни щитовидной железы</c:v>
                </c:pt>
                <c:pt idx="12">
                  <c:v>кислотозависимые болезни верхних отделов жкт</c:v>
                </c:pt>
                <c:pt idx="13">
                  <c:v>болезни системы кровообращения</c:v>
                </c:pt>
                <c:pt idx="14">
                  <c:v>скрытый гепатит В (HBcorAb+)</c:v>
                </c:pt>
                <c:pt idx="15">
                  <c:v>болезни желчевыводящих путей и поджелудочной железы</c:v>
                </c:pt>
              </c:strCache>
            </c:strRef>
          </c:cat>
          <c:val>
            <c:numRef>
              <c:f>'Структура коморбидности'!$J$2:$J$18</c:f>
              <c:numCache>
                <c:formatCode>0.0%</c:formatCode>
                <c:ptCount val="17"/>
                <c:pt idx="0">
                  <c:v>6.0000000000000001E-3</c:v>
                </c:pt>
                <c:pt idx="1">
                  <c:v>7.0000000000000001E-3</c:v>
                </c:pt>
                <c:pt idx="2">
                  <c:v>7.0000000000000001E-3</c:v>
                </c:pt>
                <c:pt idx="3">
                  <c:v>1.0999999999999999E-2</c:v>
                </c:pt>
                <c:pt idx="4">
                  <c:v>1.2999999999999999E-2</c:v>
                </c:pt>
                <c:pt idx="5">
                  <c:v>1.4E-2</c:v>
                </c:pt>
                <c:pt idx="6">
                  <c:v>1.7000000000000001E-2</c:v>
                </c:pt>
                <c:pt idx="7">
                  <c:v>1.7000000000000001E-2</c:v>
                </c:pt>
                <c:pt idx="8">
                  <c:v>0.03</c:v>
                </c:pt>
                <c:pt idx="9">
                  <c:v>4.5999999999999999E-2</c:v>
                </c:pt>
                <c:pt idx="10">
                  <c:v>5.8999999999999997E-2</c:v>
                </c:pt>
                <c:pt idx="11">
                  <c:v>9.1999999999999998E-2</c:v>
                </c:pt>
                <c:pt idx="12">
                  <c:v>0.13700000000000001</c:v>
                </c:pt>
                <c:pt idx="13">
                  <c:v>0.154</c:v>
                </c:pt>
                <c:pt idx="14">
                  <c:v>0.19</c:v>
                </c:pt>
                <c:pt idx="1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96-44B8-B222-938D10D78E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72728112"/>
        <c:axId val="872717312"/>
      </c:barChart>
      <c:catAx>
        <c:axId val="872728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72717312"/>
        <c:crosses val="autoZero"/>
        <c:auto val="1"/>
        <c:lblAlgn val="ctr"/>
        <c:lblOffset val="100"/>
        <c:noMultiLvlLbl val="0"/>
      </c:catAx>
      <c:valAx>
        <c:axId val="8727173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87272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86845740461466"/>
          <c:y val="2.1062486986761319E-3"/>
          <c:w val="0.5287083122058106"/>
          <c:h val="0.937877844559154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Всего!$B$45:$B$53</c:f>
              <c:strCache>
                <c:ptCount val="9"/>
                <c:pt idx="0">
                  <c:v>болезни органов дыхания</c:v>
                </c:pt>
                <c:pt idx="1">
                  <c:v>инфекционные и паразитарные болезни</c:v>
                </c:pt>
                <c:pt idx="2">
                  <c:v>болезни эндокринной системы и нарушения ОВ</c:v>
                </c:pt>
                <c:pt idx="3">
                  <c:v>болезни органов пищеварения </c:v>
                </c:pt>
                <c:pt idx="4">
                  <c:v>болезни мочеполовой системы</c:v>
                </c:pt>
                <c:pt idx="5">
                  <c:v>болезни органов кроветворения</c:v>
                </c:pt>
                <c:pt idx="6">
                  <c:v>болезни системы кровообращения</c:v>
                </c:pt>
                <c:pt idx="7">
                  <c:v>систематическое употребление алкоголя</c:v>
                </c:pt>
                <c:pt idx="8">
                  <c:v>болезни ЖВП и ПЖ</c:v>
                </c:pt>
              </c:strCache>
            </c:strRef>
          </c:cat>
          <c:val>
            <c:numRef>
              <c:f>Всего!$C$45:$C$53</c:f>
              <c:numCache>
                <c:formatCode>0%</c:formatCode>
                <c:ptCount val="9"/>
                <c:pt idx="0">
                  <c:v>0.11</c:v>
                </c:pt>
                <c:pt idx="1">
                  <c:v>0.12</c:v>
                </c:pt>
                <c:pt idx="2">
                  <c:v>0.15</c:v>
                </c:pt>
                <c:pt idx="3">
                  <c:v>0.19</c:v>
                </c:pt>
                <c:pt idx="4">
                  <c:v>0.24</c:v>
                </c:pt>
                <c:pt idx="5">
                  <c:v>0.28000000000000003</c:v>
                </c:pt>
                <c:pt idx="6">
                  <c:v>0.5</c:v>
                </c:pt>
                <c:pt idx="7">
                  <c:v>0.6</c:v>
                </c:pt>
                <c:pt idx="8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81-4BF1-9FE5-7ED45F169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31470720"/>
        <c:axId val="1831468640"/>
      </c:barChart>
      <c:catAx>
        <c:axId val="1831470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31468640"/>
        <c:crosses val="autoZero"/>
        <c:auto val="1"/>
        <c:lblAlgn val="ctr"/>
        <c:lblOffset val="100"/>
        <c:noMultiLvlLbl val="0"/>
      </c:catAx>
      <c:valAx>
        <c:axId val="18314686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8314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65087636191377"/>
          <c:y val="6.8027210884353748E-2"/>
          <c:w val="0.44287075200393888"/>
          <c:h val="0.817711178959772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03F-4ABB-B378-E45D9EBEFB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40,0%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03F-4ABB-B378-E45D9EBEFB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03F-4ABB-B378-E45D9EBEFB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22,1%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03F-4ABB-B378-E45D9EBEFB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26,2%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03F-4ABB-B378-E45D9EBEFB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42,1%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03F-4ABB-B378-E45D9EBEFB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34,9%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03F-4ABB-B378-E45D9EBEFB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8,0%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03F-4ABB-B378-E45D9EBEFB5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12,3%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03F-4ABB-B378-E45D9EBEFB5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30,3%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03F-4ABB-B378-E45D9EBEFB5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22,1%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03F-4ABB-B378-E45D9EBEFB5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8,2%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03F-4ABB-B378-E45D9EBEFB5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Хронический холецистит, ЖКБ</c:v>
                </c:pt>
                <c:pt idx="1">
                  <c:v>Хронический панкреатит</c:v>
                </c:pt>
                <c:pt idx="2">
                  <c:v>Сахарный диабет</c:v>
                </c:pt>
                <c:pt idx="3">
                  <c:v>Кардиосклероз</c:v>
                </c:pt>
                <c:pt idx="4">
                  <c:v>Анемия</c:v>
                </c:pt>
                <c:pt idx="5">
                  <c:v>Атеросклероз</c:v>
                </c:pt>
                <c:pt idx="6">
                  <c:v>Гипертоническая болезнь сердца, ИБС</c:v>
                </c:pt>
                <c:pt idx="7">
                  <c:v>Новообразования иной локализации</c:v>
                </c:pt>
                <c:pt idx="8">
                  <c:v>Наркотическая зависимость</c:v>
                </c:pt>
                <c:pt idx="9">
                  <c:v>Алкогольная зависимость</c:v>
                </c:pt>
                <c:pt idx="10">
                  <c:v>Никотиновая зависимость</c:v>
                </c:pt>
                <c:pt idx="11">
                  <c:v>ВИЧ-инфекция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0.2</c:v>
                </c:pt>
                <c:pt idx="1">
                  <c:v>0.4</c:v>
                </c:pt>
                <c:pt idx="2">
                  <c:v>0.12820000000000001</c:v>
                </c:pt>
                <c:pt idx="3">
                  <c:v>0.2205</c:v>
                </c:pt>
                <c:pt idx="4">
                  <c:v>0.26150000000000001</c:v>
                </c:pt>
                <c:pt idx="5">
                  <c:v>0.42049999999999998</c:v>
                </c:pt>
                <c:pt idx="6">
                  <c:v>0.34870000000000001</c:v>
                </c:pt>
                <c:pt idx="7">
                  <c:v>0.08</c:v>
                </c:pt>
                <c:pt idx="8">
                  <c:v>0.1231</c:v>
                </c:pt>
                <c:pt idx="9">
                  <c:v>0.30259999999999998</c:v>
                </c:pt>
                <c:pt idx="10">
                  <c:v>0.2205</c:v>
                </c:pt>
                <c:pt idx="11">
                  <c:v>8.2100000000000006E-2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3F-4ABB-B378-E45D9EBEF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810368"/>
        <c:axId val="263437632"/>
      </c:barChart>
      <c:catAx>
        <c:axId val="178810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63437632"/>
        <c:crosses val="autoZero"/>
        <c:auto val="1"/>
        <c:lblAlgn val="ctr"/>
        <c:lblOffset val="100"/>
        <c:noMultiLvlLbl val="0"/>
      </c:catAx>
      <c:valAx>
        <c:axId val="263437632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78810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/>
              <a:t>Число больных с жалобами,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70550554175176"/>
          <c:y val="0.11809938783020314"/>
          <c:w val="0.78285923347025965"/>
          <c:h val="0.88190053108954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Лист1!$H$16</c:f>
              <c:strCache>
                <c:ptCount val="1"/>
                <c:pt idx="0">
                  <c:v>после лечения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Лист1!$F$17:$G$20</c:f>
              <c:multiLvlStrCache>
                <c:ptCount val="4"/>
                <c:lvl>
                  <c:pt idx="0">
                    <c:v>0,9% NaCl</c:v>
                  </c:pt>
                  <c:pt idx="1">
                    <c:v>Ремаксол</c:v>
                  </c:pt>
                  <c:pt idx="2">
                    <c:v>0,9% NaCl</c:v>
                  </c:pt>
                  <c:pt idx="3">
                    <c:v>Ремаксол</c:v>
                  </c:pt>
                </c:lvl>
                <c:lvl>
                  <c:pt idx="0">
                    <c:v>астеновегетативный синдром</c:v>
                  </c:pt>
                  <c:pt idx="2">
                    <c:v>диспепсический синдром</c:v>
                  </c:pt>
                </c:lvl>
              </c:multiLvlStrCache>
            </c:multiLvlStrRef>
          </c:cat>
          <c:val>
            <c:numRef>
              <c:f>Лист1!$H$17:$H$20</c:f>
              <c:numCache>
                <c:formatCode>0.00%</c:formatCode>
                <c:ptCount val="4"/>
                <c:pt idx="0">
                  <c:v>0.153</c:v>
                </c:pt>
                <c:pt idx="1">
                  <c:v>8.7999999999999995E-2</c:v>
                </c:pt>
                <c:pt idx="2">
                  <c:v>0.13700000000000001</c:v>
                </c:pt>
                <c:pt idx="3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F-45C7-8A04-D012B86B1D27}"/>
            </c:ext>
          </c:extLst>
        </c:ser>
        <c:ser>
          <c:idx val="1"/>
          <c:order val="1"/>
          <c:tx>
            <c:strRef>
              <c:f>Лист1!$I$16</c:f>
              <c:strCache>
                <c:ptCount val="1"/>
                <c:pt idx="0">
                  <c:v>до лечения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Лист1!$F$17:$G$20</c:f>
              <c:multiLvlStrCache>
                <c:ptCount val="4"/>
                <c:lvl>
                  <c:pt idx="0">
                    <c:v>0,9% NaCl</c:v>
                  </c:pt>
                  <c:pt idx="1">
                    <c:v>Ремаксол</c:v>
                  </c:pt>
                  <c:pt idx="2">
                    <c:v>0,9% NaCl</c:v>
                  </c:pt>
                  <c:pt idx="3">
                    <c:v>Ремаксол</c:v>
                  </c:pt>
                </c:lvl>
                <c:lvl>
                  <c:pt idx="0">
                    <c:v>астеновегетативный синдром</c:v>
                  </c:pt>
                  <c:pt idx="2">
                    <c:v>диспепсический синдром</c:v>
                  </c:pt>
                </c:lvl>
              </c:multiLvlStrCache>
            </c:multiLvlStrRef>
          </c:cat>
          <c:val>
            <c:numRef>
              <c:f>Лист1!$I$17:$I$20</c:f>
              <c:numCache>
                <c:formatCode>0.00%</c:formatCode>
                <c:ptCount val="4"/>
                <c:pt idx="0">
                  <c:v>0.47499999999999998</c:v>
                </c:pt>
                <c:pt idx="1">
                  <c:v>0.58399999999999996</c:v>
                </c:pt>
                <c:pt idx="2">
                  <c:v>0.45500000000000002</c:v>
                </c:pt>
                <c:pt idx="3">
                  <c:v>0.437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F-45C7-8A04-D012B86B1D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3"/>
        <c:axId val="302603679"/>
        <c:axId val="302597023"/>
      </c:barChart>
      <c:catAx>
        <c:axId val="302603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2597023"/>
        <c:crosses val="autoZero"/>
        <c:auto val="1"/>
        <c:lblAlgn val="ctr"/>
        <c:lblOffset val="100"/>
        <c:noMultiLvlLbl val="0"/>
      </c:catAx>
      <c:valAx>
        <c:axId val="302597023"/>
        <c:scaling>
          <c:orientation val="minMax"/>
          <c:max val="0.70000000000000007"/>
        </c:scaling>
        <c:delete val="1"/>
        <c:axPos val="b"/>
        <c:numFmt formatCode="0%" sourceLinked="0"/>
        <c:majorTickMark val="out"/>
        <c:minorTickMark val="none"/>
        <c:tickLblPos val="nextTo"/>
        <c:crossAx val="302603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АЛТ, Ед/л</a:t>
            </a:r>
          </a:p>
        </c:rich>
      </c:tx>
      <c:layout>
        <c:manualLayout>
          <c:xMode val="edge"/>
          <c:yMode val="edge"/>
          <c:x val="0.408717116308162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887099570259395"/>
          <c:y val="0.12644156135287357"/>
          <c:w val="0.79739783396136898"/>
          <c:h val="0.70844621290666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лечения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Ремаксол</c:v>
                </c:pt>
                <c:pt idx="1">
                  <c:v>0,9% NaCl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281</c:v>
                </c:pt>
                <c:pt idx="1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9-4CD8-8057-0DD5D6053D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лечения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Ремаксол</c:v>
                </c:pt>
                <c:pt idx="1">
                  <c:v>0,9% NaCl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146</c:v>
                </c:pt>
                <c:pt idx="1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29-4CD8-8057-0DD5D6053D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-8"/>
        <c:axId val="1468647391"/>
        <c:axId val="1468640319"/>
      </c:barChart>
      <c:catAx>
        <c:axId val="14686473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68640319"/>
        <c:crosses val="autoZero"/>
        <c:auto val="1"/>
        <c:lblAlgn val="ctr"/>
        <c:lblOffset val="100"/>
        <c:noMultiLvlLbl val="0"/>
      </c:catAx>
      <c:valAx>
        <c:axId val="1468640319"/>
        <c:scaling>
          <c:orientation val="minMax"/>
          <c:max val="3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68647391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0">
          <a:solidFill>
            <a:schemeClr val="tx1"/>
          </a:solidFill>
          <a:latin typeface="Trebuchet MS" panose="020B0603020202020204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/>
              <a:t>АСТ, Ед/л</a:t>
            </a:r>
          </a:p>
        </c:rich>
      </c:tx>
      <c:layout>
        <c:manualLayout>
          <c:xMode val="edge"/>
          <c:yMode val="edge"/>
          <c:x val="0.406544854248384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887099570259395"/>
          <c:y val="0.12644156135287357"/>
          <c:w val="0.78274256887986515"/>
          <c:h val="0.70844621290666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лечения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Ремаксол</c:v>
                </c:pt>
                <c:pt idx="1">
                  <c:v>0,9% NaCl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223</c:v>
                </c:pt>
                <c:pt idx="1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B-4CAD-9AE6-D453F44481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лечения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Ремаксол</c:v>
                </c:pt>
                <c:pt idx="1">
                  <c:v>0,9% NaCl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170</c:v>
                </c:pt>
                <c:pt idx="1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5B-4CAD-9AE6-D453F44481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-8"/>
        <c:axId val="1468647391"/>
        <c:axId val="1468640319"/>
      </c:barChart>
      <c:catAx>
        <c:axId val="14686473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68640319"/>
        <c:crosses val="autoZero"/>
        <c:auto val="1"/>
        <c:lblAlgn val="ctr"/>
        <c:lblOffset val="100"/>
        <c:noMultiLvlLbl val="0"/>
      </c:catAx>
      <c:valAx>
        <c:axId val="1468640319"/>
        <c:scaling>
          <c:orientation val="minMax"/>
          <c:max val="300"/>
        </c:scaling>
        <c:delete val="1"/>
        <c:axPos val="l"/>
        <c:numFmt formatCode="General" sourceLinked="1"/>
        <c:majorTickMark val="out"/>
        <c:minorTickMark val="none"/>
        <c:tickLblPos val="nextTo"/>
        <c:crossAx val="1468647391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F7A2D-E4AC-44EA-AC94-F74AE521C3AA}" type="doc">
      <dgm:prSet loTypeId="urn:microsoft.com/office/officeart/2005/8/layout/cycle2" loCatId="cycl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D305AFE-5D90-4818-8992-820C708E3A3D}">
      <dgm:prSet phldrT="[Текст]" custT="1"/>
      <dgm:spPr/>
      <dgm:t>
        <a:bodyPr/>
        <a:lstStyle/>
        <a:p>
          <a:r>
            <a:rPr lang="ru-RU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Метионин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E3735-66EB-4A7F-B7E2-17D67AAE8BE9}" type="parTrans" cxnId="{35ED8EE9-1BF2-48D7-9CED-E0ABAD22133F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2AB71E-F594-494E-9AC7-0A2C77BDBCDE}" type="sibTrans" cxnId="{35ED8EE9-1BF2-48D7-9CED-E0ABAD22133F}">
      <dgm:prSet custT="1"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1F8C10-FEE0-44DB-BE3D-5CEC8AA200A8}">
      <dgm:prSet phldrT="[Текст]" custT="1"/>
      <dgm:spPr/>
      <dgm:t>
        <a:bodyPr/>
        <a:lstStyle/>
        <a:p>
          <a:r>
            <a:rPr lang="ru-RU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Меглюмин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8ED29C-7E4F-4A73-8BEC-85FDE0F26558}" type="parTrans" cxnId="{D9FEB821-9FD6-46F9-A6D6-D519D966BC63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60DFC7-6107-4FBF-A861-D94899B06851}" type="sibTrans" cxnId="{D9FEB821-9FD6-46F9-A6D6-D519D966BC63}">
      <dgm:prSet custT="1"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A3348D-F8E1-4EC4-8E01-3826FB1833BB}">
      <dgm:prSet phldrT="[Текст]" custT="1"/>
      <dgm:spPr/>
      <dgm:t>
        <a:bodyPr/>
        <a:lstStyle/>
        <a:p>
          <a:r>
            <a: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Никотинамид</a:t>
          </a:r>
        </a:p>
      </dgm:t>
    </dgm:pt>
    <dgm:pt modelId="{8A296D48-F99D-4454-8179-33E37823BD8C}" type="parTrans" cxnId="{D734F5D3-43D2-40D3-A1D6-BA81D35AB328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C04727-A38C-48AC-AA06-96EEC7571E31}" type="sibTrans" cxnId="{D734F5D3-43D2-40D3-A1D6-BA81D35AB328}">
      <dgm:prSet custT="1"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3D317-78AC-4CF1-BB54-57B9F97A3516}">
      <dgm:prSet phldrT="[Текст]" custT="1"/>
      <dgm:spPr/>
      <dgm:t>
        <a:bodyPr/>
        <a:lstStyle/>
        <a:p>
          <a:r>
            <a:rPr lang="ru-RU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Инозин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BC59BA-939F-42CD-AEE7-D3A41FAA87B4}" type="parTrans" cxnId="{10B315EE-F3A5-4B44-B44A-604AB279B6B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344903-1366-4BC4-AAB1-E1485BDAD9BF}" type="sibTrans" cxnId="{10B315EE-F3A5-4B44-B44A-604AB279B6B6}">
      <dgm:prSet custT="1"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DCA8AF-B2AF-44A4-A51D-72C1E84578A2}">
      <dgm:prSet phldrT="[Текст]" custT="1"/>
      <dgm:spPr/>
      <dgm:t>
        <a:bodyPr/>
        <a:lstStyle/>
        <a:p>
          <a:r>
            <a:rPr lang="ru-RU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Янтарная кислота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0251FB-BAFE-4D65-B8C1-9849B23D522C}" type="parTrans" cxnId="{B6F725F6-2276-4446-B5A5-D1FCAA660DAA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28B52-F673-4902-9754-F7C08CB88A26}" type="sibTrans" cxnId="{B6F725F6-2276-4446-B5A5-D1FCAA660DAA}">
      <dgm:prSet custT="1"/>
      <dgm:spPr/>
      <dgm:t>
        <a:bodyPr/>
        <a:lstStyle/>
        <a:p>
          <a:endParaRPr lang="ru-RU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0EFDFB-861A-4388-BFEF-0537B3895CF3}" type="pres">
      <dgm:prSet presAssocID="{B39F7A2D-E4AC-44EA-AC94-F74AE521C3AA}" presName="cycle" presStyleCnt="0">
        <dgm:presLayoutVars>
          <dgm:dir/>
          <dgm:resizeHandles val="exact"/>
        </dgm:presLayoutVars>
      </dgm:prSet>
      <dgm:spPr/>
    </dgm:pt>
    <dgm:pt modelId="{8B41F721-2E41-42EF-A784-1399BD6BE3FA}" type="pres">
      <dgm:prSet presAssocID="{4D305AFE-5D90-4818-8992-820C708E3A3D}" presName="node" presStyleLbl="node1" presStyleIdx="0" presStyleCnt="5">
        <dgm:presLayoutVars>
          <dgm:bulletEnabled val="1"/>
        </dgm:presLayoutVars>
      </dgm:prSet>
      <dgm:spPr/>
    </dgm:pt>
    <dgm:pt modelId="{EDBB771A-F960-4CE9-9E82-3BE5228A1669}" type="pres">
      <dgm:prSet presAssocID="{472AB71E-F594-494E-9AC7-0A2C77BDBCDE}" presName="sibTrans" presStyleLbl="sibTrans2D1" presStyleIdx="0" presStyleCnt="5"/>
      <dgm:spPr/>
    </dgm:pt>
    <dgm:pt modelId="{DB542C87-88CB-4F32-BA92-675A9AB2A24D}" type="pres">
      <dgm:prSet presAssocID="{472AB71E-F594-494E-9AC7-0A2C77BDBCDE}" presName="connectorText" presStyleLbl="sibTrans2D1" presStyleIdx="0" presStyleCnt="5"/>
      <dgm:spPr/>
    </dgm:pt>
    <dgm:pt modelId="{2611B35C-E3AF-4D16-8C31-3EC8CAC1C193}" type="pres">
      <dgm:prSet presAssocID="{B61F8C10-FEE0-44DB-BE3D-5CEC8AA200A8}" presName="node" presStyleLbl="node1" presStyleIdx="1" presStyleCnt="5">
        <dgm:presLayoutVars>
          <dgm:bulletEnabled val="1"/>
        </dgm:presLayoutVars>
      </dgm:prSet>
      <dgm:spPr/>
    </dgm:pt>
    <dgm:pt modelId="{4A49B7DF-8376-45FE-A7CB-7AF39DF9986F}" type="pres">
      <dgm:prSet presAssocID="{2C60DFC7-6107-4FBF-A861-D94899B06851}" presName="sibTrans" presStyleLbl="sibTrans2D1" presStyleIdx="1" presStyleCnt="5"/>
      <dgm:spPr/>
    </dgm:pt>
    <dgm:pt modelId="{7D96B2D4-EB7E-47CE-BE6F-A58A23850B91}" type="pres">
      <dgm:prSet presAssocID="{2C60DFC7-6107-4FBF-A861-D94899B06851}" presName="connectorText" presStyleLbl="sibTrans2D1" presStyleIdx="1" presStyleCnt="5"/>
      <dgm:spPr/>
    </dgm:pt>
    <dgm:pt modelId="{F2DEEE3E-C4F7-43BD-A9D3-E658EDD0F877}" type="pres">
      <dgm:prSet presAssocID="{99A3348D-F8E1-4EC4-8E01-3826FB1833BB}" presName="node" presStyleLbl="node1" presStyleIdx="2" presStyleCnt="5">
        <dgm:presLayoutVars>
          <dgm:bulletEnabled val="1"/>
        </dgm:presLayoutVars>
      </dgm:prSet>
      <dgm:spPr/>
    </dgm:pt>
    <dgm:pt modelId="{46670608-1D2E-41A0-BDAA-EB43398AC5F8}" type="pres">
      <dgm:prSet presAssocID="{ADC04727-A38C-48AC-AA06-96EEC7571E31}" presName="sibTrans" presStyleLbl="sibTrans2D1" presStyleIdx="2" presStyleCnt="5"/>
      <dgm:spPr/>
    </dgm:pt>
    <dgm:pt modelId="{90A01616-1467-4479-86C0-5891014EED60}" type="pres">
      <dgm:prSet presAssocID="{ADC04727-A38C-48AC-AA06-96EEC7571E31}" presName="connectorText" presStyleLbl="sibTrans2D1" presStyleIdx="2" presStyleCnt="5"/>
      <dgm:spPr/>
    </dgm:pt>
    <dgm:pt modelId="{DFC0EA94-3B90-47D9-9DF4-BA2447961A3D}" type="pres">
      <dgm:prSet presAssocID="{B513D317-78AC-4CF1-BB54-57B9F97A3516}" presName="node" presStyleLbl="node1" presStyleIdx="3" presStyleCnt="5">
        <dgm:presLayoutVars>
          <dgm:bulletEnabled val="1"/>
        </dgm:presLayoutVars>
      </dgm:prSet>
      <dgm:spPr/>
    </dgm:pt>
    <dgm:pt modelId="{6EC943AA-9D04-4CF7-A00B-215FD970EE4F}" type="pres">
      <dgm:prSet presAssocID="{0B344903-1366-4BC4-AAB1-E1485BDAD9BF}" presName="sibTrans" presStyleLbl="sibTrans2D1" presStyleIdx="3" presStyleCnt="5"/>
      <dgm:spPr/>
    </dgm:pt>
    <dgm:pt modelId="{6476336B-EDFC-4FE6-92FB-B2AFF089F8D1}" type="pres">
      <dgm:prSet presAssocID="{0B344903-1366-4BC4-AAB1-E1485BDAD9BF}" presName="connectorText" presStyleLbl="sibTrans2D1" presStyleIdx="3" presStyleCnt="5"/>
      <dgm:spPr/>
    </dgm:pt>
    <dgm:pt modelId="{C4463CA0-E408-41F0-90D2-C034200EFDE8}" type="pres">
      <dgm:prSet presAssocID="{96DCA8AF-B2AF-44A4-A51D-72C1E84578A2}" presName="node" presStyleLbl="node1" presStyleIdx="4" presStyleCnt="5">
        <dgm:presLayoutVars>
          <dgm:bulletEnabled val="1"/>
        </dgm:presLayoutVars>
      </dgm:prSet>
      <dgm:spPr/>
    </dgm:pt>
    <dgm:pt modelId="{F2FF0594-53C2-4A47-9D2E-1D006FDA4D3E}" type="pres">
      <dgm:prSet presAssocID="{6D028B52-F673-4902-9754-F7C08CB88A26}" presName="sibTrans" presStyleLbl="sibTrans2D1" presStyleIdx="4" presStyleCnt="5"/>
      <dgm:spPr/>
    </dgm:pt>
    <dgm:pt modelId="{41199A0E-8C83-4834-A2ED-AF86C4E86376}" type="pres">
      <dgm:prSet presAssocID="{6D028B52-F673-4902-9754-F7C08CB88A26}" presName="connectorText" presStyleLbl="sibTrans2D1" presStyleIdx="4" presStyleCnt="5"/>
      <dgm:spPr/>
    </dgm:pt>
  </dgm:ptLst>
  <dgm:cxnLst>
    <dgm:cxn modelId="{A2DD9108-AA67-49CF-8DE2-6BAC754227C2}" type="presOf" srcId="{472AB71E-F594-494E-9AC7-0A2C77BDBCDE}" destId="{EDBB771A-F960-4CE9-9E82-3BE5228A1669}" srcOrd="0" destOrd="0" presId="urn:microsoft.com/office/officeart/2005/8/layout/cycle2"/>
    <dgm:cxn modelId="{A008D312-806C-4B60-828C-D97CDBD498E4}" type="presOf" srcId="{99A3348D-F8E1-4EC4-8E01-3826FB1833BB}" destId="{F2DEEE3E-C4F7-43BD-A9D3-E658EDD0F877}" srcOrd="0" destOrd="0" presId="urn:microsoft.com/office/officeart/2005/8/layout/cycle2"/>
    <dgm:cxn modelId="{D9FEB821-9FD6-46F9-A6D6-D519D966BC63}" srcId="{B39F7A2D-E4AC-44EA-AC94-F74AE521C3AA}" destId="{B61F8C10-FEE0-44DB-BE3D-5CEC8AA200A8}" srcOrd="1" destOrd="0" parTransId="{7A8ED29C-7E4F-4A73-8BEC-85FDE0F26558}" sibTransId="{2C60DFC7-6107-4FBF-A861-D94899B06851}"/>
    <dgm:cxn modelId="{3B810A27-0079-4DB8-B832-146D93190937}" type="presOf" srcId="{6D028B52-F673-4902-9754-F7C08CB88A26}" destId="{41199A0E-8C83-4834-A2ED-AF86C4E86376}" srcOrd="1" destOrd="0" presId="urn:microsoft.com/office/officeart/2005/8/layout/cycle2"/>
    <dgm:cxn modelId="{6889643A-9CFC-4961-BC1C-459D110220FA}" type="presOf" srcId="{0B344903-1366-4BC4-AAB1-E1485BDAD9BF}" destId="{6476336B-EDFC-4FE6-92FB-B2AFF089F8D1}" srcOrd="1" destOrd="0" presId="urn:microsoft.com/office/officeart/2005/8/layout/cycle2"/>
    <dgm:cxn modelId="{72B9B23D-5C1B-41D6-8376-A597D10B59CF}" type="presOf" srcId="{B61F8C10-FEE0-44DB-BE3D-5CEC8AA200A8}" destId="{2611B35C-E3AF-4D16-8C31-3EC8CAC1C193}" srcOrd="0" destOrd="0" presId="urn:microsoft.com/office/officeart/2005/8/layout/cycle2"/>
    <dgm:cxn modelId="{B2FA2E40-DF9B-41EB-92C6-3AC1B924066D}" type="presOf" srcId="{ADC04727-A38C-48AC-AA06-96EEC7571E31}" destId="{90A01616-1467-4479-86C0-5891014EED60}" srcOrd="1" destOrd="0" presId="urn:microsoft.com/office/officeart/2005/8/layout/cycle2"/>
    <dgm:cxn modelId="{CE9B1A60-7B56-4E31-AF16-62EEBEAF6865}" type="presOf" srcId="{0B344903-1366-4BC4-AAB1-E1485BDAD9BF}" destId="{6EC943AA-9D04-4CF7-A00B-215FD970EE4F}" srcOrd="0" destOrd="0" presId="urn:microsoft.com/office/officeart/2005/8/layout/cycle2"/>
    <dgm:cxn modelId="{7EB53169-8125-499A-AB79-CB9BF82EE971}" type="presOf" srcId="{96DCA8AF-B2AF-44A4-A51D-72C1E84578A2}" destId="{C4463CA0-E408-41F0-90D2-C034200EFDE8}" srcOrd="0" destOrd="0" presId="urn:microsoft.com/office/officeart/2005/8/layout/cycle2"/>
    <dgm:cxn modelId="{AC1FE276-B0CB-4034-8766-40887B04FAB5}" type="presOf" srcId="{472AB71E-F594-494E-9AC7-0A2C77BDBCDE}" destId="{DB542C87-88CB-4F32-BA92-675A9AB2A24D}" srcOrd="1" destOrd="0" presId="urn:microsoft.com/office/officeart/2005/8/layout/cycle2"/>
    <dgm:cxn modelId="{3EE23986-8973-44E1-9BD1-C01424E826D4}" type="presOf" srcId="{6D028B52-F673-4902-9754-F7C08CB88A26}" destId="{F2FF0594-53C2-4A47-9D2E-1D006FDA4D3E}" srcOrd="0" destOrd="0" presId="urn:microsoft.com/office/officeart/2005/8/layout/cycle2"/>
    <dgm:cxn modelId="{02261F90-D187-4E06-A38A-97FF6446B4D3}" type="presOf" srcId="{2C60DFC7-6107-4FBF-A861-D94899B06851}" destId="{4A49B7DF-8376-45FE-A7CB-7AF39DF9986F}" srcOrd="0" destOrd="0" presId="urn:microsoft.com/office/officeart/2005/8/layout/cycle2"/>
    <dgm:cxn modelId="{85507891-B917-40DB-AEAC-2E0C75EF0CFD}" type="presOf" srcId="{B513D317-78AC-4CF1-BB54-57B9F97A3516}" destId="{DFC0EA94-3B90-47D9-9DF4-BA2447961A3D}" srcOrd="0" destOrd="0" presId="urn:microsoft.com/office/officeart/2005/8/layout/cycle2"/>
    <dgm:cxn modelId="{6ACA9394-C754-47AA-9D2E-E040E0CD0BFB}" type="presOf" srcId="{B39F7A2D-E4AC-44EA-AC94-F74AE521C3AA}" destId="{200EFDFB-861A-4388-BFEF-0537B3895CF3}" srcOrd="0" destOrd="0" presId="urn:microsoft.com/office/officeart/2005/8/layout/cycle2"/>
    <dgm:cxn modelId="{A73434A3-0BDF-473F-BEE5-535B071B0F2E}" type="presOf" srcId="{4D305AFE-5D90-4818-8992-820C708E3A3D}" destId="{8B41F721-2E41-42EF-A784-1399BD6BE3FA}" srcOrd="0" destOrd="0" presId="urn:microsoft.com/office/officeart/2005/8/layout/cycle2"/>
    <dgm:cxn modelId="{2A96CBBE-EECA-442E-B68E-16B7B02052E1}" type="presOf" srcId="{2C60DFC7-6107-4FBF-A861-D94899B06851}" destId="{7D96B2D4-EB7E-47CE-BE6F-A58A23850B91}" srcOrd="1" destOrd="0" presId="urn:microsoft.com/office/officeart/2005/8/layout/cycle2"/>
    <dgm:cxn modelId="{D734F5D3-43D2-40D3-A1D6-BA81D35AB328}" srcId="{B39F7A2D-E4AC-44EA-AC94-F74AE521C3AA}" destId="{99A3348D-F8E1-4EC4-8E01-3826FB1833BB}" srcOrd="2" destOrd="0" parTransId="{8A296D48-F99D-4454-8179-33E37823BD8C}" sibTransId="{ADC04727-A38C-48AC-AA06-96EEC7571E31}"/>
    <dgm:cxn modelId="{1DBB9EDE-0684-4685-8ECC-DEC359D60EF3}" type="presOf" srcId="{ADC04727-A38C-48AC-AA06-96EEC7571E31}" destId="{46670608-1D2E-41A0-BDAA-EB43398AC5F8}" srcOrd="0" destOrd="0" presId="urn:microsoft.com/office/officeart/2005/8/layout/cycle2"/>
    <dgm:cxn modelId="{35ED8EE9-1BF2-48D7-9CED-E0ABAD22133F}" srcId="{B39F7A2D-E4AC-44EA-AC94-F74AE521C3AA}" destId="{4D305AFE-5D90-4818-8992-820C708E3A3D}" srcOrd="0" destOrd="0" parTransId="{C3EE3735-66EB-4A7F-B7E2-17D67AAE8BE9}" sibTransId="{472AB71E-F594-494E-9AC7-0A2C77BDBCDE}"/>
    <dgm:cxn modelId="{10B315EE-F3A5-4B44-B44A-604AB279B6B6}" srcId="{B39F7A2D-E4AC-44EA-AC94-F74AE521C3AA}" destId="{B513D317-78AC-4CF1-BB54-57B9F97A3516}" srcOrd="3" destOrd="0" parTransId="{99BC59BA-939F-42CD-AEE7-D3A41FAA87B4}" sibTransId="{0B344903-1366-4BC4-AAB1-E1485BDAD9BF}"/>
    <dgm:cxn modelId="{B6F725F6-2276-4446-B5A5-D1FCAA660DAA}" srcId="{B39F7A2D-E4AC-44EA-AC94-F74AE521C3AA}" destId="{96DCA8AF-B2AF-44A4-A51D-72C1E84578A2}" srcOrd="4" destOrd="0" parTransId="{A30251FB-BAFE-4D65-B8C1-9849B23D522C}" sibTransId="{6D028B52-F673-4902-9754-F7C08CB88A26}"/>
    <dgm:cxn modelId="{2148C401-AEF2-47BC-AF6F-D85E6685C3D5}" type="presParOf" srcId="{200EFDFB-861A-4388-BFEF-0537B3895CF3}" destId="{8B41F721-2E41-42EF-A784-1399BD6BE3FA}" srcOrd="0" destOrd="0" presId="urn:microsoft.com/office/officeart/2005/8/layout/cycle2"/>
    <dgm:cxn modelId="{F788946E-BE9C-4685-941D-1F0C1EC68D86}" type="presParOf" srcId="{200EFDFB-861A-4388-BFEF-0537B3895CF3}" destId="{EDBB771A-F960-4CE9-9E82-3BE5228A1669}" srcOrd="1" destOrd="0" presId="urn:microsoft.com/office/officeart/2005/8/layout/cycle2"/>
    <dgm:cxn modelId="{C348BE9A-8402-4D69-84FA-5EAD13DE05B2}" type="presParOf" srcId="{EDBB771A-F960-4CE9-9E82-3BE5228A1669}" destId="{DB542C87-88CB-4F32-BA92-675A9AB2A24D}" srcOrd="0" destOrd="0" presId="urn:microsoft.com/office/officeart/2005/8/layout/cycle2"/>
    <dgm:cxn modelId="{3A919055-E4D4-4FAF-B093-CA78B58A4A08}" type="presParOf" srcId="{200EFDFB-861A-4388-BFEF-0537B3895CF3}" destId="{2611B35C-E3AF-4D16-8C31-3EC8CAC1C193}" srcOrd="2" destOrd="0" presId="urn:microsoft.com/office/officeart/2005/8/layout/cycle2"/>
    <dgm:cxn modelId="{664384FF-27C2-4DD0-8D5C-B1CB27021BF9}" type="presParOf" srcId="{200EFDFB-861A-4388-BFEF-0537B3895CF3}" destId="{4A49B7DF-8376-45FE-A7CB-7AF39DF9986F}" srcOrd="3" destOrd="0" presId="urn:microsoft.com/office/officeart/2005/8/layout/cycle2"/>
    <dgm:cxn modelId="{093CEF71-8B92-4ED3-B5C5-987902288048}" type="presParOf" srcId="{4A49B7DF-8376-45FE-A7CB-7AF39DF9986F}" destId="{7D96B2D4-EB7E-47CE-BE6F-A58A23850B91}" srcOrd="0" destOrd="0" presId="urn:microsoft.com/office/officeart/2005/8/layout/cycle2"/>
    <dgm:cxn modelId="{7ACB7F04-45BA-4622-8A97-B57D91F98495}" type="presParOf" srcId="{200EFDFB-861A-4388-BFEF-0537B3895CF3}" destId="{F2DEEE3E-C4F7-43BD-A9D3-E658EDD0F877}" srcOrd="4" destOrd="0" presId="urn:microsoft.com/office/officeart/2005/8/layout/cycle2"/>
    <dgm:cxn modelId="{0D0A5FE2-2FD5-4E1A-97DC-EBB5A3F6462D}" type="presParOf" srcId="{200EFDFB-861A-4388-BFEF-0537B3895CF3}" destId="{46670608-1D2E-41A0-BDAA-EB43398AC5F8}" srcOrd="5" destOrd="0" presId="urn:microsoft.com/office/officeart/2005/8/layout/cycle2"/>
    <dgm:cxn modelId="{E8E98BE1-31C3-4245-9D23-39ED3C30100D}" type="presParOf" srcId="{46670608-1D2E-41A0-BDAA-EB43398AC5F8}" destId="{90A01616-1467-4479-86C0-5891014EED60}" srcOrd="0" destOrd="0" presId="urn:microsoft.com/office/officeart/2005/8/layout/cycle2"/>
    <dgm:cxn modelId="{0E79B38D-BE3F-487A-89BB-3F9FF18BE45F}" type="presParOf" srcId="{200EFDFB-861A-4388-BFEF-0537B3895CF3}" destId="{DFC0EA94-3B90-47D9-9DF4-BA2447961A3D}" srcOrd="6" destOrd="0" presId="urn:microsoft.com/office/officeart/2005/8/layout/cycle2"/>
    <dgm:cxn modelId="{6A686CC0-46AA-4B31-908D-01D32C631139}" type="presParOf" srcId="{200EFDFB-861A-4388-BFEF-0537B3895CF3}" destId="{6EC943AA-9D04-4CF7-A00B-215FD970EE4F}" srcOrd="7" destOrd="0" presId="urn:microsoft.com/office/officeart/2005/8/layout/cycle2"/>
    <dgm:cxn modelId="{876987E6-9C7E-40BC-A9CC-305E23358BAB}" type="presParOf" srcId="{6EC943AA-9D04-4CF7-A00B-215FD970EE4F}" destId="{6476336B-EDFC-4FE6-92FB-B2AFF089F8D1}" srcOrd="0" destOrd="0" presId="urn:microsoft.com/office/officeart/2005/8/layout/cycle2"/>
    <dgm:cxn modelId="{BC7EDB4B-FDE4-48F6-A63D-E719E53B14F9}" type="presParOf" srcId="{200EFDFB-861A-4388-BFEF-0537B3895CF3}" destId="{C4463CA0-E408-41F0-90D2-C034200EFDE8}" srcOrd="8" destOrd="0" presId="urn:microsoft.com/office/officeart/2005/8/layout/cycle2"/>
    <dgm:cxn modelId="{E648AEBD-FAEF-4A95-8708-108655BBF466}" type="presParOf" srcId="{200EFDFB-861A-4388-BFEF-0537B3895CF3}" destId="{F2FF0594-53C2-4A47-9D2E-1D006FDA4D3E}" srcOrd="9" destOrd="0" presId="urn:microsoft.com/office/officeart/2005/8/layout/cycle2"/>
    <dgm:cxn modelId="{DA282881-8202-48A4-AABF-7973150C0291}" type="presParOf" srcId="{F2FF0594-53C2-4A47-9D2E-1D006FDA4D3E}" destId="{41199A0E-8C83-4834-A2ED-AF86C4E863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1F721-2E41-42EF-A784-1399BD6BE3FA}">
      <dsp:nvSpPr>
        <dsp:cNvPr id="0" name=""/>
        <dsp:cNvSpPr/>
      </dsp:nvSpPr>
      <dsp:spPr>
        <a:xfrm>
          <a:off x="2827333" y="1112"/>
          <a:ext cx="1199880" cy="11998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Метионин</a:t>
          </a:r>
          <a:endParaRPr lang="ru-RU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3051" y="176830"/>
        <a:ext cx="848444" cy="848444"/>
      </dsp:txXfrm>
    </dsp:sp>
    <dsp:sp modelId="{EDBB771A-F960-4CE9-9E82-3BE5228A1669}">
      <dsp:nvSpPr>
        <dsp:cNvPr id="0" name=""/>
        <dsp:cNvSpPr/>
      </dsp:nvSpPr>
      <dsp:spPr>
        <a:xfrm rot="2160000">
          <a:off x="3989088" y="922318"/>
          <a:ext cx="318118" cy="4049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8201" y="975262"/>
        <a:ext cx="222683" cy="242975"/>
      </dsp:txXfrm>
    </dsp:sp>
    <dsp:sp modelId="{2611B35C-E3AF-4D16-8C31-3EC8CAC1C193}">
      <dsp:nvSpPr>
        <dsp:cNvPr id="0" name=""/>
        <dsp:cNvSpPr/>
      </dsp:nvSpPr>
      <dsp:spPr>
        <a:xfrm>
          <a:off x="4283648" y="1059186"/>
          <a:ext cx="1199880" cy="11998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Меглюмин</a:t>
          </a:r>
          <a:endParaRPr lang="ru-RU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9366" y="1234904"/>
        <a:ext cx="848444" cy="848444"/>
      </dsp:txXfrm>
    </dsp:sp>
    <dsp:sp modelId="{4A49B7DF-8376-45FE-A7CB-7AF39DF9986F}">
      <dsp:nvSpPr>
        <dsp:cNvPr id="0" name=""/>
        <dsp:cNvSpPr/>
      </dsp:nvSpPr>
      <dsp:spPr>
        <a:xfrm rot="6480000">
          <a:off x="4449180" y="2304084"/>
          <a:ext cx="318118" cy="4049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11643" y="2339694"/>
        <a:ext cx="222683" cy="242975"/>
      </dsp:txXfrm>
    </dsp:sp>
    <dsp:sp modelId="{F2DEEE3E-C4F7-43BD-A9D3-E658EDD0F877}">
      <dsp:nvSpPr>
        <dsp:cNvPr id="0" name=""/>
        <dsp:cNvSpPr/>
      </dsp:nvSpPr>
      <dsp:spPr>
        <a:xfrm>
          <a:off x="3727385" y="2771186"/>
          <a:ext cx="1199880" cy="11998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Никотинамид</a:t>
          </a:r>
        </a:p>
      </dsp:txBody>
      <dsp:txXfrm>
        <a:off x="3903103" y="2946904"/>
        <a:ext cx="848444" cy="848444"/>
      </dsp:txXfrm>
    </dsp:sp>
    <dsp:sp modelId="{46670608-1D2E-41A0-BDAA-EB43398AC5F8}">
      <dsp:nvSpPr>
        <dsp:cNvPr id="0" name=""/>
        <dsp:cNvSpPr/>
      </dsp:nvSpPr>
      <dsp:spPr>
        <a:xfrm rot="10800000">
          <a:off x="3277218" y="3168647"/>
          <a:ext cx="318118" cy="4049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72653" y="3249639"/>
        <a:ext cx="222683" cy="242975"/>
      </dsp:txXfrm>
    </dsp:sp>
    <dsp:sp modelId="{DFC0EA94-3B90-47D9-9DF4-BA2447961A3D}">
      <dsp:nvSpPr>
        <dsp:cNvPr id="0" name=""/>
        <dsp:cNvSpPr/>
      </dsp:nvSpPr>
      <dsp:spPr>
        <a:xfrm>
          <a:off x="1927281" y="2771186"/>
          <a:ext cx="1199880" cy="11998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Инозин</a:t>
          </a:r>
          <a:endParaRPr lang="ru-RU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2999" y="2946904"/>
        <a:ext cx="848444" cy="848444"/>
      </dsp:txXfrm>
    </dsp:sp>
    <dsp:sp modelId="{6EC943AA-9D04-4CF7-A00B-215FD970EE4F}">
      <dsp:nvSpPr>
        <dsp:cNvPr id="0" name=""/>
        <dsp:cNvSpPr/>
      </dsp:nvSpPr>
      <dsp:spPr>
        <a:xfrm rot="15120000">
          <a:off x="2092814" y="2321209"/>
          <a:ext cx="318118" cy="4049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55277" y="2447583"/>
        <a:ext cx="222683" cy="242975"/>
      </dsp:txXfrm>
    </dsp:sp>
    <dsp:sp modelId="{C4463CA0-E408-41F0-90D2-C034200EFDE8}">
      <dsp:nvSpPr>
        <dsp:cNvPr id="0" name=""/>
        <dsp:cNvSpPr/>
      </dsp:nvSpPr>
      <dsp:spPr>
        <a:xfrm>
          <a:off x="1371019" y="1059186"/>
          <a:ext cx="1199880" cy="11998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Янтарная кислота</a:t>
          </a:r>
          <a:endParaRPr lang="ru-RU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6737" y="1234904"/>
        <a:ext cx="848444" cy="848444"/>
      </dsp:txXfrm>
    </dsp:sp>
    <dsp:sp modelId="{F2FF0594-53C2-4A47-9D2E-1D006FDA4D3E}">
      <dsp:nvSpPr>
        <dsp:cNvPr id="0" name=""/>
        <dsp:cNvSpPr/>
      </dsp:nvSpPr>
      <dsp:spPr>
        <a:xfrm rot="19440000">
          <a:off x="2532773" y="932902"/>
          <a:ext cx="318118" cy="4049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1886" y="1041942"/>
        <a:ext cx="222683" cy="242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5680A-9D3C-4426-9BBA-5E79497B2463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BB9EE-63C5-4F52-BF1B-4648658B2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0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ru-RU" sz="4000" b="0" strike="noStrike" spc="-1">
                <a:solidFill>
                  <a:srgbClr val="203864"/>
                </a:solidFill>
                <a:latin typeface="Arial"/>
                <a:ea typeface="+mj-ea"/>
              </a:rPr>
              <a:t>Итоги реализации программы элиминации гепатита В на Северо-Западе России</a:t>
            </a:r>
            <a:endParaRPr lang="ru-RU" sz="4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sldNum" idx="17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9A4B7-1AFD-473E-83CB-5E4900D0CB8F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erif"/>
            </a:endParaRPr>
          </a:p>
        </p:txBody>
      </p:sp>
    </p:spTree>
    <p:extLst>
      <p:ext uri="{BB962C8B-B14F-4D97-AF65-F5344CB8AC3E}">
        <p14:creationId xmlns:p14="http://schemas.microsoft.com/office/powerpoint/2010/main" val="1031873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8211A-7E68-1A55-B8B4-F4A3F53B7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>
            <a:extLst>
              <a:ext uri="{FF2B5EF4-FFF2-40B4-BE49-F238E27FC236}">
                <a16:creationId xmlns:a16="http://schemas.microsoft.com/office/drawing/2014/main" id="{891D9B5D-C549-BDC9-3476-98ECDAAE41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5" name="PlaceHolder 2">
            <a:extLst>
              <a:ext uri="{FF2B5EF4-FFF2-40B4-BE49-F238E27FC236}">
                <a16:creationId xmlns:a16="http://schemas.microsoft.com/office/drawing/2014/main" id="{638722F1-4E9B-1453-D86D-3C8546234EF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ru-RU" sz="4000" b="0" strike="noStrike" spc="-1">
                <a:solidFill>
                  <a:srgbClr val="203864"/>
                </a:solidFill>
                <a:latin typeface="Arial"/>
                <a:ea typeface="+mj-ea"/>
              </a:rPr>
              <a:t>Итоги реализации программы элиминации гепатита В на Северо-Западе России</a:t>
            </a:r>
            <a:endParaRPr lang="ru-RU" sz="4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6" name="PlaceHolder 3">
            <a:extLst>
              <a:ext uri="{FF2B5EF4-FFF2-40B4-BE49-F238E27FC236}">
                <a16:creationId xmlns:a16="http://schemas.microsoft.com/office/drawing/2014/main" id="{AC0C4FF9-C165-96E7-389B-47F9287727B4}"/>
              </a:ext>
            </a:extLst>
          </p:cNvPr>
          <p:cNvSpPr>
            <a:spLocks noGrp="1"/>
          </p:cNvSpPr>
          <p:nvPr>
            <p:ph type="sldNum" idx="17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9A4B7-1AFD-473E-83CB-5E4900D0CB8F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50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1E95-2112-4A2B-800C-00D362920A0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25B-1DB3-4F3F-BA43-636972465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1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1E95-2112-4A2B-800C-00D362920A0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25B-1DB3-4F3F-BA43-636972465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1E95-2112-4A2B-800C-00D362920A0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25B-1DB3-4F3F-BA43-636972465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Шрифт, Графика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8553632-D5EA-BCA8-AE18-E34CDB9F8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779" y="6086240"/>
            <a:ext cx="1616134" cy="48839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BB82FD-8693-8B26-A57A-C9BE7C87F75A}"/>
              </a:ext>
            </a:extLst>
          </p:cNvPr>
          <p:cNvSpPr/>
          <p:nvPr userDrawn="1"/>
        </p:nvSpPr>
        <p:spPr>
          <a:xfrm>
            <a:off x="0" y="0"/>
            <a:ext cx="528320" cy="6858000"/>
          </a:xfrm>
          <a:prstGeom prst="rect">
            <a:avLst/>
          </a:prstGeom>
          <a:gradFill flip="none" rotWithShape="1">
            <a:gsLst>
              <a:gs pos="0">
                <a:srgbClr val="FFB300"/>
              </a:gs>
              <a:gs pos="88000">
                <a:srgbClr val="FF6A00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0E1F9E8-B87D-3D47-3686-10DC7EC2E869}"/>
              </a:ext>
            </a:extLst>
          </p:cNvPr>
          <p:cNvSpPr/>
          <p:nvPr userDrawn="1"/>
        </p:nvSpPr>
        <p:spPr>
          <a:xfrm>
            <a:off x="0" y="0"/>
            <a:ext cx="528320" cy="176784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8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6840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erif"/>
                <a:ea typeface="+mn-ea"/>
                <a:cs typeface="+mn-cs"/>
              </a:rP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62FA9-E581-47A3-B9B6-BF88DD200F8F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113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D8F4F-261B-4133-897E-21990796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3" y="3049500"/>
            <a:ext cx="10515600" cy="93165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92D05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6EA2516-05D0-4CB4-87EC-FBA0E78C7AD8}"/>
              </a:ext>
            </a:extLst>
          </p:cNvPr>
          <p:cNvGrpSpPr/>
          <p:nvPr/>
        </p:nvGrpSpPr>
        <p:grpSpPr>
          <a:xfrm>
            <a:off x="9687956" y="-14847"/>
            <a:ext cx="2512892" cy="2511467"/>
            <a:chOff x="9687956" y="-14847"/>
            <a:chExt cx="2512892" cy="251146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4263F60-03FD-47C2-9C22-78EFC17029D3}"/>
                </a:ext>
              </a:extLst>
            </p:cNvPr>
            <p:cNvSpPr/>
            <p:nvPr/>
          </p:nvSpPr>
          <p:spPr>
            <a:xfrm>
              <a:off x="9687956" y="-4034"/>
              <a:ext cx="421815" cy="415000"/>
            </a:xfrm>
            <a:prstGeom prst="rect">
              <a:avLst/>
            </a:prstGeom>
            <a:solidFill>
              <a:srgbClr val="FEC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69B25F5A-5CAF-4DEF-9FA4-D11E9B79DF76}"/>
                </a:ext>
              </a:extLst>
            </p:cNvPr>
            <p:cNvSpPr/>
            <p:nvPr/>
          </p:nvSpPr>
          <p:spPr>
            <a:xfrm>
              <a:off x="9687956" y="838447"/>
              <a:ext cx="421815" cy="415000"/>
            </a:xfrm>
            <a:prstGeom prst="rect">
              <a:avLst/>
            </a:prstGeom>
            <a:solidFill>
              <a:srgbClr val="FEC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7DAE178-8E86-4D30-B304-F843261F1325}"/>
                </a:ext>
              </a:extLst>
            </p:cNvPr>
            <p:cNvSpPr/>
            <p:nvPr/>
          </p:nvSpPr>
          <p:spPr>
            <a:xfrm>
              <a:off x="10520163" y="-4034"/>
              <a:ext cx="421815" cy="415000"/>
            </a:xfrm>
            <a:prstGeom prst="rect">
              <a:avLst/>
            </a:prstGeom>
            <a:solidFill>
              <a:srgbClr val="FEC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8D4E51F-EA6C-4033-B435-2D6FEE682FFE}"/>
                </a:ext>
              </a:extLst>
            </p:cNvPr>
            <p:cNvSpPr/>
            <p:nvPr/>
          </p:nvSpPr>
          <p:spPr>
            <a:xfrm>
              <a:off x="10520163" y="838447"/>
              <a:ext cx="421815" cy="415000"/>
            </a:xfrm>
            <a:prstGeom prst="rect">
              <a:avLst/>
            </a:prstGeom>
            <a:solidFill>
              <a:srgbClr val="FEC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0061789-B2C1-43D8-BF74-59BC1CD76A25}"/>
                </a:ext>
              </a:extLst>
            </p:cNvPr>
            <p:cNvSpPr/>
            <p:nvPr/>
          </p:nvSpPr>
          <p:spPr>
            <a:xfrm>
              <a:off x="10931130" y="1249413"/>
              <a:ext cx="1260870" cy="415000"/>
            </a:xfrm>
            <a:prstGeom prst="rect">
              <a:avLst/>
            </a:prstGeom>
            <a:solidFill>
              <a:srgbClr val="FEC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63212CF-BADD-43C5-9D4A-8AF76B73B007}"/>
                </a:ext>
              </a:extLst>
            </p:cNvPr>
            <p:cNvSpPr/>
            <p:nvPr/>
          </p:nvSpPr>
          <p:spPr>
            <a:xfrm>
              <a:off x="10931130" y="2081620"/>
              <a:ext cx="1260870" cy="415000"/>
            </a:xfrm>
            <a:prstGeom prst="rect">
              <a:avLst/>
            </a:prstGeom>
            <a:solidFill>
              <a:srgbClr val="FEC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CAC5E61C-FEF4-4B19-843E-027F9F928F8A}"/>
                </a:ext>
              </a:extLst>
            </p:cNvPr>
            <p:cNvSpPr/>
            <p:nvPr/>
          </p:nvSpPr>
          <p:spPr>
            <a:xfrm>
              <a:off x="10939978" y="-14847"/>
              <a:ext cx="1260870" cy="1260870"/>
            </a:xfrm>
            <a:prstGeom prst="ellipse">
              <a:avLst/>
            </a:prstGeom>
            <a:solidFill>
              <a:srgbClr val="FEC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C4BFB443-6EE9-4A75-897C-55B95AAA10D0}"/>
                </a:ext>
              </a:extLst>
            </p:cNvPr>
            <p:cNvSpPr/>
            <p:nvPr/>
          </p:nvSpPr>
          <p:spPr>
            <a:xfrm>
              <a:off x="11362530" y="1664413"/>
              <a:ext cx="415765" cy="415765"/>
            </a:xfrm>
            <a:prstGeom prst="ellipse">
              <a:avLst/>
            </a:prstGeom>
            <a:solidFill>
              <a:srgbClr val="FEC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C72E02-EB64-4911-ACB5-526AACD2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33" y="1140056"/>
            <a:ext cx="2101698" cy="31047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2404334-0EF5-4AEF-9304-D629EAB00F76}"/>
              </a:ext>
            </a:extLst>
          </p:cNvPr>
          <p:cNvSpPr/>
          <p:nvPr/>
        </p:nvSpPr>
        <p:spPr>
          <a:xfrm>
            <a:off x="0" y="0"/>
            <a:ext cx="528320" cy="6858000"/>
          </a:xfrm>
          <a:prstGeom prst="rect">
            <a:avLst/>
          </a:prstGeom>
          <a:solidFill>
            <a:srgbClr val="8CC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400FDE88-A3AB-4B2A-ADE5-1F42E25AAFF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8833" y="39885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19" name="Рисунок 1">
            <a:extLst>
              <a:ext uri="{FF2B5EF4-FFF2-40B4-BE49-F238E27FC236}">
                <a16:creationId xmlns:a16="http://schemas.microsoft.com/office/drawing/2014/main" id="{B4E39D0C-671D-4542-921D-C5AB41B0A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22" y="6125576"/>
            <a:ext cx="1639403" cy="46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82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D143C6-138E-6249-BD16-4885DD3D7F40}"/>
              </a:ext>
            </a:extLst>
          </p:cNvPr>
          <p:cNvSpPr/>
          <p:nvPr/>
        </p:nvSpPr>
        <p:spPr>
          <a:xfrm>
            <a:off x="0" y="0"/>
            <a:ext cx="528320" cy="1767840"/>
          </a:xfrm>
          <a:prstGeom prst="rect">
            <a:avLst/>
          </a:prstGeom>
          <a:solidFill>
            <a:srgbClr val="FE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382E13-9363-5545-B03C-9E396E17C6C0}"/>
              </a:ext>
            </a:extLst>
          </p:cNvPr>
          <p:cNvSpPr/>
          <p:nvPr/>
        </p:nvSpPr>
        <p:spPr>
          <a:xfrm>
            <a:off x="0" y="1767840"/>
            <a:ext cx="528320" cy="5090160"/>
          </a:xfrm>
          <a:prstGeom prst="rect">
            <a:avLst/>
          </a:prstGeom>
          <a:solidFill>
            <a:srgbClr val="8CC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3D895E-7421-40CC-82B1-3BED35F12726}"/>
              </a:ext>
            </a:extLst>
          </p:cNvPr>
          <p:cNvSpPr txBox="1"/>
          <p:nvPr/>
        </p:nvSpPr>
        <p:spPr>
          <a:xfrm>
            <a:off x="9264770" y="353640"/>
            <a:ext cx="228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cap="none" baseline="0" dirty="0">
                <a:solidFill>
                  <a:srgbClr val="6A6666"/>
                </a:solidFill>
                <a:cs typeface="Aldhabi" panose="020B0604020202020204" pitchFamily="2" charset="-78"/>
              </a:rPr>
              <a:t>время для жизни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7CC3E3CA-5128-4E8C-92D4-41D4BA6E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108" y="6173787"/>
            <a:ext cx="428870" cy="365125"/>
          </a:xfrm>
        </p:spPr>
        <p:txBody>
          <a:bodyPr/>
          <a:lstStyle/>
          <a:p>
            <a:fld id="{70137CA1-A0FF-4968-8760-F45E776787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16D725F-F30F-47DE-8874-77BB20AB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158"/>
            <a:ext cx="10453778" cy="64698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D251A7F9-101C-463A-ABAF-3FE4E5D15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2450"/>
            <a:ext cx="10453779" cy="4138403"/>
          </a:xfrm>
        </p:spPr>
        <p:txBody>
          <a:bodyPr/>
          <a:lstStyle>
            <a:lvl1pPr marL="0" indent="0">
              <a:buFontTx/>
              <a:buNone/>
              <a:defRPr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id="{8D21BBB8-D91A-4265-AC5B-652A9FB8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8374" y="6173787"/>
            <a:ext cx="820473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pic>
        <p:nvPicPr>
          <p:cNvPr id="14" name="Рисунок 1">
            <a:extLst>
              <a:ext uri="{FF2B5EF4-FFF2-40B4-BE49-F238E27FC236}">
                <a16:creationId xmlns:a16="http://schemas.microsoft.com/office/drawing/2014/main" id="{6D6A60AA-57C3-4E59-95C5-7F6802DC8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22" y="6125576"/>
            <a:ext cx="1639403" cy="46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748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D143C6-138E-6249-BD16-4885DD3D7F40}"/>
              </a:ext>
            </a:extLst>
          </p:cNvPr>
          <p:cNvSpPr/>
          <p:nvPr/>
        </p:nvSpPr>
        <p:spPr>
          <a:xfrm>
            <a:off x="0" y="0"/>
            <a:ext cx="528320" cy="1767840"/>
          </a:xfrm>
          <a:prstGeom prst="rect">
            <a:avLst/>
          </a:prstGeom>
          <a:solidFill>
            <a:srgbClr val="FE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382E13-9363-5545-B03C-9E396E17C6C0}"/>
              </a:ext>
            </a:extLst>
          </p:cNvPr>
          <p:cNvSpPr/>
          <p:nvPr/>
        </p:nvSpPr>
        <p:spPr>
          <a:xfrm>
            <a:off x="0" y="1767840"/>
            <a:ext cx="528320" cy="5090160"/>
          </a:xfrm>
          <a:prstGeom prst="rect">
            <a:avLst/>
          </a:prstGeom>
          <a:solidFill>
            <a:srgbClr val="8CC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326CA87-6AEF-4170-8B59-90D5F992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158"/>
            <a:ext cx="10453778" cy="64698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03E1692C-558B-481C-BC2B-40CBE9AAB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2450"/>
            <a:ext cx="10453778" cy="4138403"/>
          </a:xfrm>
        </p:spPr>
        <p:txBody>
          <a:bodyPr/>
          <a:lstStyle>
            <a:lvl1pPr marL="0" indent="0">
              <a:buFontTx/>
              <a:buNone/>
              <a:defRPr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C948804-E85E-4662-B592-19D44F3A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108" y="6173787"/>
            <a:ext cx="428870" cy="365125"/>
          </a:xfrm>
        </p:spPr>
        <p:txBody>
          <a:bodyPr/>
          <a:lstStyle/>
          <a:p>
            <a:fld id="{70137CA1-A0FF-4968-8760-F45E7767876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82D87AC3-5FDE-4EF9-85E6-F83A9E9D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8374" y="6173787"/>
            <a:ext cx="820473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BE8FE4-62D0-A241-474B-EDFD13F85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2854" y="194887"/>
            <a:ext cx="1798248" cy="4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0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382E13-9363-5545-B03C-9E396E17C6C0}"/>
              </a:ext>
            </a:extLst>
          </p:cNvPr>
          <p:cNvSpPr/>
          <p:nvPr userDrawn="1"/>
        </p:nvSpPr>
        <p:spPr>
          <a:xfrm>
            <a:off x="0" y="0"/>
            <a:ext cx="4468483" cy="6858000"/>
          </a:xfrm>
          <a:prstGeom prst="rect">
            <a:avLst/>
          </a:prstGeom>
          <a:solidFill>
            <a:srgbClr val="8CC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00E2123-1B9C-4129-BEA6-3C00F990A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87" y="1556283"/>
            <a:ext cx="4693055" cy="3523077"/>
          </a:xfrm>
          <a:prstGeom prst="rect">
            <a:avLst/>
          </a:prstGeom>
        </p:spPr>
      </p:pic>
      <p:pic>
        <p:nvPicPr>
          <p:cNvPr id="3" name="Рисунок 2" descr="Изображение выглядит как Шрифт, текс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396CB115-A4D2-091C-D77C-9C324B82EE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999" y="233977"/>
            <a:ext cx="1645920" cy="3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15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03B89-0623-FF4E-AA37-858D2E98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111BF-C4E0-684D-B88E-BE44755C1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7FC546-EF09-A149-A248-A461FD615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0D49-F5E2-42A2-820A-82E8119EB10A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A6D78E-9F1D-DB4C-AB46-A6A154C5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C7ADB0-45CF-7F4A-AF11-BD4535D1B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7CA1-A0FF-4968-8760-F45E77678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49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8F38E-FFD6-BA42-B40A-50450B53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0720F-4A1E-274F-9A69-AC9C5B65F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B0FA5-94E1-0D44-AE6B-394E9F23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0D49-F5E2-42A2-820A-82E8119EB10A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B4821C-BEAC-2A4B-BEE3-D17CBA905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01D38-9823-BF40-BC38-C98C6537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7CA1-A0FF-4968-8760-F45E77678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2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1E95-2112-4A2B-800C-00D362920A0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25B-1DB3-4F3F-BA43-636972465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3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7BF0D-2D9F-1744-87BA-3D9BC1C5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45172E-CD14-6D44-8499-F001F27B0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BC0192-1E2A-BF4C-AEB2-D26D5FF80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D153E9-128B-1E40-A66C-930BADCD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0D49-F5E2-42A2-820A-82E8119EB10A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AAAF92-2F51-FA41-AB33-E0A7E593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18D14-B280-3447-A9A8-EDC7DB7A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7CA1-A0FF-4968-8760-F45E77678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28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34AE4-E58C-8244-946E-0CF040C4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9BFBF-02C1-A040-8F4D-3D78A8B33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ED7B07-F904-0743-87B5-183D1BBCD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C8BE99-0D31-3D4C-8B46-D217B2080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60F696-6752-614D-A186-FB289520A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E02FB9-E5C2-9049-AA10-565EC05D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0D49-F5E2-42A2-820A-82E8119EB10A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B43F8E-8BEC-2840-89F9-C980796A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81A6A7-ABD8-8A4F-8A53-37EC8463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7CA1-A0FF-4968-8760-F45E77678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54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F193E-C555-BF4F-A8C8-77B06BE4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215785-F4A4-764B-B6C6-FD0170214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0D49-F5E2-42A2-820A-82E8119EB10A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187937-5789-A24B-8AC0-A900AF7E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BA2D14-4706-044F-9AB8-132D136B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7CA1-A0FF-4968-8760-F45E77678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59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FCB7C8-DE47-1A41-B8A4-BFC1004E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0D49-F5E2-42A2-820A-82E8119EB10A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362275-C076-C547-8EC0-42F567C3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2AB6D8-A15D-434D-8196-FA8BEDA1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7CA1-A0FF-4968-8760-F45E77678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955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D3875-2C81-9A48-8684-757AEC244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4B5763-6256-F242-BCF2-57A1BE5C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8C9DC6-51BB-6B4D-8F0D-790C1F0D3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0743E-07AC-FB4A-86D8-9D038594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0D49-F5E2-42A2-820A-82E8119EB10A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16E6D5-5BD4-6448-9CD9-85AFDC23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6C55D2-B077-7348-8247-CBE70BCD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7CA1-A0FF-4968-8760-F45E77678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966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88553-D406-914B-A0ED-B5FF61F3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01636E-301F-B241-8F18-12DE4F1B6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01B0D0-1D06-0842-B9D3-DC4BC6361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E84B14-44A8-8045-978A-0674D210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0D49-F5E2-42A2-820A-82E8119EB10A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973EBB-6AE1-6947-8F36-1FA9215E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D4E15D-F243-9344-913B-1C92C301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7CA1-A0FF-4968-8760-F45E77678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59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A4937-1AE2-0146-9BB2-26F3E8F0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983E44-9703-2643-AC53-9882DEE3D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1B1AA-3693-354F-8512-9CC90D2D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0D49-F5E2-42A2-820A-82E8119EB10A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43D8DD-C293-F944-9ACF-4EB5808B0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51E2F1-E85A-0A42-AA3B-927C63E68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7CA1-A0FF-4968-8760-F45E77678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20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81AD11-3582-5B40-B859-DF8E08047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7BDA58-6851-8041-9E73-B715A7299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87B4B-6B85-0D47-8EEF-41C6B839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0D49-F5E2-42A2-820A-82E8119EB10A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F620CA-8782-0D40-B925-F23C945CF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3B21F-EEBC-734B-B7BA-5D275477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7CA1-A0FF-4968-8760-F45E77678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13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D143C6-138E-6249-BD16-4885DD3D7F40}"/>
              </a:ext>
            </a:extLst>
          </p:cNvPr>
          <p:cNvSpPr/>
          <p:nvPr userDrawn="1"/>
        </p:nvSpPr>
        <p:spPr>
          <a:xfrm>
            <a:off x="0" y="0"/>
            <a:ext cx="528320" cy="1767840"/>
          </a:xfrm>
          <a:prstGeom prst="rect">
            <a:avLst/>
          </a:prstGeom>
          <a:solidFill>
            <a:srgbClr val="FE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382E13-9363-5545-B03C-9E396E17C6C0}"/>
              </a:ext>
            </a:extLst>
          </p:cNvPr>
          <p:cNvSpPr/>
          <p:nvPr userDrawn="1"/>
        </p:nvSpPr>
        <p:spPr>
          <a:xfrm>
            <a:off x="0" y="1767840"/>
            <a:ext cx="528320" cy="5090160"/>
          </a:xfrm>
          <a:prstGeom prst="rect">
            <a:avLst/>
          </a:prstGeom>
          <a:solidFill>
            <a:srgbClr val="8CC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14F393-C18A-6631-5985-2B8AA1C2A2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2560" y="219686"/>
            <a:ext cx="1798248" cy="4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15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742949" y="6446580"/>
            <a:ext cx="517923" cy="215444"/>
          </a:xfrm>
          <a:prstGeom prst="rect">
            <a:avLst/>
          </a:prstGeom>
        </p:spPr>
        <p:txBody>
          <a:bodyPr/>
          <a:lstStyle>
            <a:lvl1pPr algn="l">
              <a:defRPr sz="800" spc="100" baseline="0">
                <a:solidFill>
                  <a:srgbClr val="2670CA"/>
                </a:solidFill>
                <a:latin typeface="Trebuchet MS" panose="020B0603020202020204" pitchFamily="34" charset="0"/>
              </a:defRPr>
            </a:lvl1pPr>
          </a:lstStyle>
          <a:p>
            <a:fld id="{1869781F-1DC9-4ACC-BCE2-F844F768FDA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742952" y="498764"/>
            <a:ext cx="10609262" cy="950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sz="2600">
                <a:solidFill>
                  <a:schemeClr val="accent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212" y="6280726"/>
            <a:ext cx="1440000" cy="32013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742949" y="1449389"/>
            <a:ext cx="10609263" cy="3781832"/>
          </a:xfrm>
        </p:spPr>
        <p:txBody>
          <a:bodyPr/>
          <a:lstStyle>
            <a:lvl1pPr marL="0" indent="0">
              <a:buNone/>
              <a:defRPr>
                <a:latin typeface="Trebuchet MS" panose="020B0603020202020204" pitchFamily="34" charset="0"/>
              </a:defRPr>
            </a:lvl1pPr>
            <a:lvl2pPr marL="457200" indent="0">
              <a:buNone/>
              <a:defRPr>
                <a:latin typeface="Trebuchet MS" panose="020B0603020202020204" pitchFamily="34" charset="0"/>
              </a:defRPr>
            </a:lvl2pPr>
            <a:lvl3pPr marL="914400" indent="0">
              <a:buNone/>
              <a:defRPr>
                <a:latin typeface="Trebuchet MS" panose="020B0603020202020204" pitchFamily="34" charset="0"/>
              </a:defRPr>
            </a:lvl3pPr>
            <a:lvl4pPr marL="1371600" indent="0">
              <a:buNone/>
              <a:defRPr>
                <a:latin typeface="Trebuchet MS" panose="020B0603020202020204" pitchFamily="34" charset="0"/>
              </a:defRPr>
            </a:lvl4pPr>
            <a:lvl5pPr marL="1828800" indent="0">
              <a:buNone/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742949" y="5362536"/>
            <a:ext cx="10609264" cy="541171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defRPr>
            </a:lvl1pPr>
            <a:lvl2pPr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2165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1E95-2112-4A2B-800C-00D362920A0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25B-1DB3-4F3F-BA43-636972465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9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742949" y="6446580"/>
            <a:ext cx="517923" cy="215444"/>
          </a:xfrm>
          <a:prstGeom prst="rect">
            <a:avLst/>
          </a:prstGeom>
        </p:spPr>
        <p:txBody>
          <a:bodyPr/>
          <a:lstStyle>
            <a:lvl1pPr algn="l">
              <a:defRPr sz="800" spc="100" baseline="0">
                <a:solidFill>
                  <a:srgbClr val="2670CA"/>
                </a:solidFill>
                <a:latin typeface="TT Norms Medium" panose="02000803030000020003" pitchFamily="50" charset="-52"/>
              </a:defRPr>
            </a:lvl1pPr>
          </a:lstStyle>
          <a:p>
            <a:fld id="{1869781F-1DC9-4ACC-BCE2-F844F768FDA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742952" y="498764"/>
            <a:ext cx="10609262" cy="950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sz="260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212" y="6280726"/>
            <a:ext cx="1440000" cy="32013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742949" y="1449389"/>
            <a:ext cx="10609263" cy="378183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742949" y="5362536"/>
            <a:ext cx="10609264" cy="541171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73573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382E13-9363-5545-B03C-9E396E17C6C0}"/>
              </a:ext>
            </a:extLst>
          </p:cNvPr>
          <p:cNvSpPr/>
          <p:nvPr/>
        </p:nvSpPr>
        <p:spPr>
          <a:xfrm>
            <a:off x="0" y="0"/>
            <a:ext cx="3976577" cy="6858000"/>
          </a:xfrm>
          <a:prstGeom prst="rect">
            <a:avLst/>
          </a:prstGeom>
          <a:solidFill>
            <a:srgbClr val="8CC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нак ''минус'' 2">
            <a:extLst>
              <a:ext uri="{FF2B5EF4-FFF2-40B4-BE49-F238E27FC236}">
                <a16:creationId xmlns:a16="http://schemas.microsoft.com/office/drawing/2014/main" id="{06FB28BE-4E8C-4C7F-BDCC-E13A70E20EEC}"/>
              </a:ext>
            </a:extLst>
          </p:cNvPr>
          <p:cNvSpPr/>
          <p:nvPr/>
        </p:nvSpPr>
        <p:spPr>
          <a:xfrm>
            <a:off x="865763" y="4163439"/>
            <a:ext cx="1658636" cy="291830"/>
          </a:xfrm>
          <a:prstGeom prst="mathMinus">
            <a:avLst/>
          </a:prstGeom>
          <a:ln>
            <a:solidFill>
              <a:srgbClr val="FECA0B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нак ''минус'' 8">
            <a:extLst>
              <a:ext uri="{FF2B5EF4-FFF2-40B4-BE49-F238E27FC236}">
                <a16:creationId xmlns:a16="http://schemas.microsoft.com/office/drawing/2014/main" id="{D5762548-9CD2-4F0C-8D01-D766E0069A49}"/>
              </a:ext>
            </a:extLst>
          </p:cNvPr>
          <p:cNvSpPr/>
          <p:nvPr/>
        </p:nvSpPr>
        <p:spPr>
          <a:xfrm>
            <a:off x="865763" y="5142690"/>
            <a:ext cx="1658636" cy="291830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2517C1-18E5-4149-A854-15D48E699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0" y="2850795"/>
            <a:ext cx="836531" cy="1312644"/>
          </a:xfrm>
          <a:prstGeom prst="rect">
            <a:avLst/>
          </a:prstGeom>
        </p:spPr>
      </p:pic>
      <p:sp>
        <p:nvSpPr>
          <p:cNvPr id="24" name="Текст 23">
            <a:extLst>
              <a:ext uri="{FF2B5EF4-FFF2-40B4-BE49-F238E27FC236}">
                <a16:creationId xmlns:a16="http://schemas.microsoft.com/office/drawing/2014/main" id="{8B54C2E5-6411-49EE-B09B-F0C7C6B477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8550" y="4454525"/>
            <a:ext cx="2363788" cy="711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E49C92-62D9-9C54-86B6-ADA4373187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2854" y="194887"/>
            <a:ext cx="1798248" cy="4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84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D143C6-138E-6249-BD16-4885DD3D7F40}"/>
              </a:ext>
            </a:extLst>
          </p:cNvPr>
          <p:cNvSpPr/>
          <p:nvPr/>
        </p:nvSpPr>
        <p:spPr>
          <a:xfrm>
            <a:off x="0" y="0"/>
            <a:ext cx="528320" cy="1767840"/>
          </a:xfrm>
          <a:prstGeom prst="rect">
            <a:avLst/>
          </a:prstGeom>
          <a:solidFill>
            <a:srgbClr val="FE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382E13-9363-5545-B03C-9E396E17C6C0}"/>
              </a:ext>
            </a:extLst>
          </p:cNvPr>
          <p:cNvSpPr/>
          <p:nvPr/>
        </p:nvSpPr>
        <p:spPr>
          <a:xfrm>
            <a:off x="0" y="1767840"/>
            <a:ext cx="528320" cy="5090160"/>
          </a:xfrm>
          <a:prstGeom prst="rect">
            <a:avLst/>
          </a:prstGeom>
          <a:solidFill>
            <a:srgbClr val="8CC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5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1E95-2112-4A2B-800C-00D362920A0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25B-1DB3-4F3F-BA43-636972465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4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1E95-2112-4A2B-800C-00D362920A0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25B-1DB3-4F3F-BA43-636972465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1E95-2112-4A2B-800C-00D362920A0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25B-1DB3-4F3F-BA43-636972465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1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1E95-2112-4A2B-800C-00D362920A0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25B-1DB3-4F3F-BA43-636972465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1E95-2112-4A2B-800C-00D362920A0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25B-1DB3-4F3F-BA43-636972465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1E95-2112-4A2B-800C-00D362920A0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25B-1DB3-4F3F-BA43-636972465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0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1E95-2112-4A2B-800C-00D362920A0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9725B-1DB3-4F3F-BA43-636972465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5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&lt;дата/время&gt;</a:t>
            </a:r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erif"/>
              <a:ea typeface="+mn-ea"/>
              <a:cs typeface="+mn-c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DejaVu Serif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erif"/>
                <a:ea typeface="+mn-ea"/>
                <a:cs typeface="+mn-cs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4005F-A7BF-4BE4-8B1F-3972373F48D0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erif"/>
              <a:ea typeface="+mn-ea"/>
              <a:cs typeface="+mn-c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6817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560DC-981A-4A40-828B-6FFB367D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CF876-DE04-BC4E-9491-09965841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95E036-1887-7546-B988-A63D00D65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60D49-F5E2-42A2-820A-82E8119EB10A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981D62-448E-CE45-96A3-9E9C7292A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17F42F-FC39-1046-B2C2-9EFA31017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37CA1-A0FF-4968-8760-F45E77678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4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gif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3C2A98-1634-BDCD-FBCE-2122CE259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7357" r="1519" b="-4177"/>
          <a:stretch/>
        </p:blipFill>
        <p:spPr>
          <a:xfrm>
            <a:off x="0" y="0"/>
            <a:ext cx="12192000" cy="2816459"/>
          </a:xfrm>
          <a:prstGeom prst="rect">
            <a:avLst/>
          </a:prstGeom>
        </p:spPr>
      </p:pic>
      <p:sp>
        <p:nvSpPr>
          <p:cNvPr id="9" name="PlaceHolder 1">
            <a:extLst>
              <a:ext uri="{FF2B5EF4-FFF2-40B4-BE49-F238E27FC236}">
                <a16:creationId xmlns:a16="http://schemas.microsoft.com/office/drawing/2014/main" id="{E8264856-E69A-5107-C3CD-3B6EBA6D2A9C}"/>
              </a:ext>
            </a:extLst>
          </p:cNvPr>
          <p:cNvSpPr txBox="1">
            <a:spLocks/>
          </p:cNvSpPr>
          <p:nvPr/>
        </p:nvSpPr>
        <p:spPr>
          <a:xfrm>
            <a:off x="6614689" y="0"/>
            <a:ext cx="4426350" cy="810351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APASL TASHKENT 2025</a:t>
            </a:r>
            <a:endParaRPr lang="ru-RU" sz="1050" spc="-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B0A12F-8F1F-3D71-EDD1-129C1E63C4DB}"/>
              </a:ext>
            </a:extLst>
          </p:cNvPr>
          <p:cNvSpPr txBox="1"/>
          <p:nvPr/>
        </p:nvSpPr>
        <p:spPr>
          <a:xfrm>
            <a:off x="559497" y="2816459"/>
            <a:ext cx="10226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DF2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Вирусные гепатиты </a:t>
            </a:r>
            <a:endParaRPr lang="en-US" sz="4800" dirty="0">
              <a:solidFill>
                <a:srgbClr val="DF28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dirty="0">
                <a:solidFill>
                  <a:srgbClr val="DF2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</a:t>
            </a:r>
            <a:r>
              <a:rPr lang="ru-RU" sz="4800" dirty="0" err="1">
                <a:solidFill>
                  <a:srgbClr val="DF2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коморбидности</a:t>
            </a:r>
            <a:r>
              <a:rPr lang="ru-RU" sz="4800" dirty="0">
                <a:solidFill>
                  <a:srgbClr val="DF2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dirty="0">
              <a:solidFill>
                <a:srgbClr val="DF28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dirty="0">
                <a:solidFill>
                  <a:srgbClr val="DF2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приоритеты в терапии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25B90F-7882-E8C6-1C5B-52AF20B67266}"/>
              </a:ext>
            </a:extLst>
          </p:cNvPr>
          <p:cNvSpPr txBox="1"/>
          <p:nvPr/>
        </p:nvSpPr>
        <p:spPr>
          <a:xfrm>
            <a:off x="6614689" y="4796074"/>
            <a:ext cx="4762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Профессор </a:t>
            </a:r>
          </a:p>
          <a:p>
            <a:pPr algn="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Эсауленко Елена В.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7310BA-CA8F-B7F7-AB01-9F8EECA1E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32948" y="6028078"/>
            <a:ext cx="228600" cy="304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FCC7C4-018C-85EE-0F08-AD74E65780BF}"/>
              </a:ext>
            </a:extLst>
          </p:cNvPr>
          <p:cNvSpPr txBox="1"/>
          <p:nvPr/>
        </p:nvSpPr>
        <p:spPr>
          <a:xfrm>
            <a:off x="8245593" y="5627071"/>
            <a:ext cx="31320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Saint-Petersburg State Pediatric Medical University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 Federation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98695DA-D809-F341-3F12-BAD2987C5B01}"/>
              </a:ext>
            </a:extLst>
          </p:cNvPr>
          <p:cNvCxnSpPr/>
          <p:nvPr/>
        </p:nvCxnSpPr>
        <p:spPr>
          <a:xfrm>
            <a:off x="8245593" y="5627071"/>
            <a:ext cx="3132029" cy="0"/>
          </a:xfrm>
          <a:prstGeom prst="line">
            <a:avLst/>
          </a:prstGeom>
          <a:ln w="38100">
            <a:solidFill>
              <a:srgbClr val="DF28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76EC4D9-6D61-838E-B46B-9FB22EF03D97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12486-BA16-C1F4-FF45-3CA38485F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8F81A9-2827-B90F-396A-4061501E84F2}"/>
              </a:ext>
            </a:extLst>
          </p:cNvPr>
          <p:cNvSpPr/>
          <p:nvPr/>
        </p:nvSpPr>
        <p:spPr>
          <a:xfrm>
            <a:off x="0" y="2"/>
            <a:ext cx="4474346" cy="1349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9016BF6-74EA-F6ED-E58F-4195EB3814C0}"/>
              </a:ext>
            </a:extLst>
          </p:cNvPr>
          <p:cNvCxnSpPr>
            <a:cxnSpLocks/>
          </p:cNvCxnSpPr>
          <p:nvPr/>
        </p:nvCxnSpPr>
        <p:spPr>
          <a:xfrm flipH="1">
            <a:off x="730122" y="1349406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30122" y="177079"/>
            <a:ext cx="103181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пациентов с острыми и хроническими вирусными гепатитами отмечается рост </a:t>
            </a:r>
            <a:r>
              <a:rPr lang="ru-RU" sz="2400" dirty="0" err="1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коморбидности</a:t>
            </a:r>
            <a:r>
              <a:rPr lang="ru-RU" sz="24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расширение спектра </a:t>
            </a:r>
            <a:r>
              <a:rPr lang="ru-RU" sz="2400" dirty="0" err="1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коморбидных</a:t>
            </a:r>
            <a:r>
              <a:rPr lang="ru-RU" sz="24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болезней</a:t>
            </a:r>
          </a:p>
          <a:p>
            <a:endParaRPr lang="ru-RU" dirty="0">
              <a:solidFill>
                <a:srgbClr val="001D35"/>
              </a:solidFill>
              <a:latin typeface="Google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0651" y="1487731"/>
            <a:ext cx="546225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часто встречаются воспалительные заболевания ЖКТ, метаболический синдром (неалкогольная жировая болезнь печени, ожирение, сахарный диабет), артериальная гипертензия, сердечно- сосудистые болезни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20499" y="1484145"/>
            <a:ext cx="5321417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Человеческие факторы – нездоровое питание, недостаток физической активности, курение и злоупотребление алкоголем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Старение популяции и другие социальные и экономические факторы. </a:t>
            </a:r>
            <a:endParaRPr lang="ru-RU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0085" y="3136917"/>
            <a:ext cx="570082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СИНТРОПИЯ </a:t>
            </a:r>
          </a:p>
          <a:p>
            <a:pPr algn="ctr"/>
            <a:r>
              <a:rPr lang="ru-RU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двух или более связанных между собой и закономерно развивающихся болезней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093827" y="2925369"/>
            <a:ext cx="1006679" cy="371211"/>
          </a:xfrm>
          <a:prstGeom prst="downArrow">
            <a:avLst/>
          </a:prstGeom>
          <a:solidFill>
            <a:srgbClr val="DF281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912529" y="2886939"/>
            <a:ext cx="1107346" cy="390049"/>
          </a:xfrm>
          <a:prstGeom prst="downArrow">
            <a:avLst/>
          </a:prstGeom>
          <a:solidFill>
            <a:srgbClr val="DF281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4340" y="4185816"/>
            <a:ext cx="523487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Патогенез </a:t>
            </a:r>
            <a:r>
              <a:rPr lang="ru-RU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синтропии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обусловлен запуском системного воспаления и </a:t>
            </a:r>
            <a:r>
              <a:rPr lang="ru-RU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оксидативного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стресса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ВГС-инфекцией, что способствует развитию атеросклеротических изменений.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пациентов с течением ХГС на фоне заболеваний ССС системы чаще </a:t>
            </a:r>
            <a:r>
              <a:rPr lang="ru-RU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регистрировалcя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резко выраженный фиброз или цирроз 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72960" y="4185816"/>
            <a:ext cx="5368956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обширных поражениях печени при ОВГ и ХВГ, их обострениях  повышается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 интоксикации организма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поскольку «фильтр» не способен в прежнем объеме перекачивать и очищать кровь. Происходит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разрушение мембран </a:t>
            </a:r>
            <a:r>
              <a:rPr lang="ru-RU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гепатоцитов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(цитолиза). Протекают на фоне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предшествующего токсического поражения печени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–интоксикация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47456" y="5515041"/>
            <a:ext cx="6946085" cy="728628"/>
          </a:xfrm>
          <a:prstGeom prst="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ПАТОГЕНЕТИЧЕСКАЯ ТЕРАПИЯ – приоритетная в терапии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в препарате комплексного действия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5385870" y="5149640"/>
            <a:ext cx="1006679" cy="371211"/>
          </a:xfrm>
          <a:prstGeom prst="downArrow">
            <a:avLst/>
          </a:prstGeom>
          <a:solidFill>
            <a:srgbClr val="DF281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5385869" y="3969784"/>
            <a:ext cx="1006679" cy="371211"/>
          </a:xfrm>
          <a:prstGeom prst="downArrow">
            <a:avLst/>
          </a:prstGeom>
          <a:solidFill>
            <a:srgbClr val="DF281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9BCA1-8D32-8169-DF90-67DA88222CFF}"/>
              </a:ext>
            </a:extLst>
          </p:cNvPr>
          <p:cNvSpPr txBox="1"/>
          <p:nvPr/>
        </p:nvSpPr>
        <p:spPr>
          <a:xfrm>
            <a:off x="578759" y="6474421"/>
            <a:ext cx="8711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Francesco Negro. Facts and fictions of HCV and comorbidities: steatosis, diabetes mellitus, and cardiovascular diseases. J Hepatol. 2014; 61(1): 69-78</a:t>
            </a:r>
          </a:p>
        </p:txBody>
      </p:sp>
    </p:spTree>
    <p:extLst>
      <p:ext uri="{BB962C8B-B14F-4D97-AF65-F5344CB8AC3E}">
        <p14:creationId xmlns:p14="http://schemas.microsoft.com/office/powerpoint/2010/main" val="29219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AC11C-7488-8577-AEE9-3699A6216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B586FA-CBBE-E639-CC9D-196B242F609F}"/>
              </a:ext>
            </a:extLst>
          </p:cNvPr>
          <p:cNvSpPr/>
          <p:nvPr/>
        </p:nvSpPr>
        <p:spPr>
          <a:xfrm>
            <a:off x="0" y="2"/>
            <a:ext cx="4474346" cy="1349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34965E-6A9C-3521-1354-CB7025886FDE}"/>
              </a:ext>
            </a:extLst>
          </p:cNvPr>
          <p:cNvCxnSpPr>
            <a:cxnSpLocks/>
          </p:cNvCxnSpPr>
          <p:nvPr/>
        </p:nvCxnSpPr>
        <p:spPr>
          <a:xfrm flipH="1">
            <a:off x="730122" y="1349406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AEB11A3-F1B3-8FB0-AB31-120FDF896646}"/>
              </a:ext>
            </a:extLst>
          </p:cNvPr>
          <p:cNvSpPr txBox="1">
            <a:spLocks/>
          </p:cNvSpPr>
          <p:nvPr/>
        </p:nvSpPr>
        <p:spPr>
          <a:xfrm>
            <a:off x="578759" y="729365"/>
            <a:ext cx="10882313" cy="4247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Патогенетическая терапия при вирусных гепатитах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C5F981-A6C8-B44B-EA68-6126B403EE60}"/>
              </a:ext>
            </a:extLst>
          </p:cNvPr>
          <p:cNvSpPr/>
          <p:nvPr/>
        </p:nvSpPr>
        <p:spPr>
          <a:xfrm>
            <a:off x="741958" y="1763711"/>
            <a:ext cx="1055591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spcAft>
                <a:spcPts val="1200"/>
              </a:spcAft>
              <a:buClr>
                <a:srgbClr val="DF281A"/>
              </a:buClr>
              <a:buFont typeface="Wingdings" panose="05000000000000000000" pitchFamily="2" charset="2"/>
              <a:buChar char="ü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Патогенетическая терапия представляет собой терапевтический метод использования неспецифических средств воздействия на организм пациента </a:t>
            </a:r>
          </a:p>
          <a:p>
            <a:pPr marL="285750" indent="-285750">
              <a:lnSpc>
                <a:spcPts val="1800"/>
              </a:lnSpc>
              <a:spcAft>
                <a:spcPts val="1200"/>
              </a:spcAft>
              <a:buClr>
                <a:srgbClr val="DF281A"/>
              </a:buClr>
              <a:buFont typeface="Wingdings" panose="05000000000000000000" pitchFamily="2" charset="2"/>
              <a:buChar char="ü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Целью патогенетического лечения являются те механизмы, которые напрямую влияют на процесс течения болезни </a:t>
            </a:r>
          </a:p>
          <a:p>
            <a:pPr marL="285750" indent="-285750">
              <a:lnSpc>
                <a:spcPts val="1800"/>
              </a:lnSpc>
              <a:spcAft>
                <a:spcPts val="1200"/>
              </a:spcAft>
              <a:buClr>
                <a:srgbClr val="DF281A"/>
              </a:buClr>
              <a:buFont typeface="Wingdings" panose="05000000000000000000" pitchFamily="2" charset="2"/>
              <a:buChar char="ü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При патогенетической терапии гепатитов в условиях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коморбидности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необходимо учитывать специфику сопутствующих заболеваний и их влияние на терапию гепатита </a:t>
            </a:r>
          </a:p>
          <a:p>
            <a:pPr marL="285750" indent="-285750">
              <a:lnSpc>
                <a:spcPts val="1800"/>
              </a:lnSpc>
              <a:spcAft>
                <a:spcPts val="1200"/>
              </a:spcAft>
              <a:buClr>
                <a:srgbClr val="DF281A"/>
              </a:buClr>
              <a:buFont typeface="Wingdings" panose="05000000000000000000" pitchFamily="2" charset="2"/>
              <a:buChar char="ü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данных условиях актуальной является разработка и использование алгоритмов терапии сопровождения, направленной на снижение риска развития нежелательных реакций. </a:t>
            </a:r>
          </a:p>
          <a:p>
            <a:pPr marL="285750" indent="-285750">
              <a:lnSpc>
                <a:spcPts val="1800"/>
              </a:lnSpc>
              <a:spcAft>
                <a:spcPts val="1200"/>
              </a:spcAft>
              <a:buClr>
                <a:srgbClr val="DF281A"/>
              </a:buClr>
              <a:buFont typeface="Wingdings" panose="05000000000000000000" pitchFamily="2" charset="2"/>
              <a:buChar char="ü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Требуется препарат, эффективность которого подтверждена клиническими исследованиями и реальной клинической практикой </a:t>
            </a:r>
          </a:p>
          <a:p>
            <a:pPr marL="285750" indent="-285750">
              <a:lnSpc>
                <a:spcPts val="1800"/>
              </a:lnSpc>
              <a:spcAft>
                <a:spcPts val="1200"/>
              </a:spcAft>
              <a:buClr>
                <a:srgbClr val="DF281A"/>
              </a:buClr>
              <a:buFont typeface="Wingdings" panose="05000000000000000000" pitchFamily="2" charset="2"/>
              <a:buChar char="ü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Одним из препаратов, который отвечает заявленным требованиям, является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Ремаксол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— оригинальный инфузионный гепатопротектор, в состав которого входят естественные метаболиты</a:t>
            </a:r>
          </a:p>
          <a:p>
            <a:pPr marL="285750" indent="-285750">
              <a:lnSpc>
                <a:spcPts val="1800"/>
              </a:lnSpc>
              <a:spcAft>
                <a:spcPts val="1200"/>
              </a:spcAft>
              <a:buClr>
                <a:srgbClr val="DF281A"/>
              </a:buClr>
              <a:buFont typeface="Wingdings" panose="05000000000000000000" pitchFamily="2" charset="2"/>
              <a:buChar char="ü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Препарат включен в клинические рекомендации по вирусным гепатитам МЗ РФ</a:t>
            </a:r>
            <a:endParaRPr lang="ru-RU" sz="1700" dirty="0">
              <a:solidFill>
                <a:srgbClr val="0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4E5F66-429D-7D2E-BA70-5F5F3493F869}"/>
              </a:ext>
            </a:extLst>
          </p:cNvPr>
          <p:cNvSpPr/>
          <p:nvPr/>
        </p:nvSpPr>
        <p:spPr>
          <a:xfrm>
            <a:off x="1046810" y="6292772"/>
            <a:ext cx="104974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Трифонова Г.Ф., Новак К.Е., Эсауленко Е.В. Анализ эффективности средств патогенетической терапии при вирусных гепатитах.  В книге: Социально значимые и особо опасные инфекционные заболевания. Сборник материалов ХI Всероссийской междисциплинарной научно-практической конференции с международным участием. Краснодар, 2024. С. 200-202.</a:t>
            </a:r>
          </a:p>
        </p:txBody>
      </p:sp>
    </p:spTree>
    <p:extLst>
      <p:ext uri="{BB962C8B-B14F-4D97-AF65-F5344CB8AC3E}">
        <p14:creationId xmlns:p14="http://schemas.microsoft.com/office/powerpoint/2010/main" val="25554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3B574-5EEC-72F7-62F2-F0D3FB1EC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B9AC7B-5C05-239D-EA43-5D17DBCE2D29}"/>
              </a:ext>
            </a:extLst>
          </p:cNvPr>
          <p:cNvSpPr/>
          <p:nvPr/>
        </p:nvSpPr>
        <p:spPr>
          <a:xfrm>
            <a:off x="0" y="2"/>
            <a:ext cx="4474346" cy="1349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738CB1A-12D7-B9B9-0B6E-66473D134068}"/>
              </a:ext>
            </a:extLst>
          </p:cNvPr>
          <p:cNvCxnSpPr>
            <a:cxnSpLocks/>
          </p:cNvCxnSpPr>
          <p:nvPr/>
        </p:nvCxnSpPr>
        <p:spPr>
          <a:xfrm flipH="1">
            <a:off x="730122" y="1349406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93E722B-EA95-E481-1E06-5A9403F51F72}"/>
              </a:ext>
            </a:extLst>
          </p:cNvPr>
          <p:cNvSpPr txBox="1">
            <a:spLocks/>
          </p:cNvSpPr>
          <p:nvPr/>
        </p:nvSpPr>
        <p:spPr>
          <a:xfrm>
            <a:off x="578759" y="396967"/>
            <a:ext cx="10882313" cy="7571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Клинические рекомендации ID 900, 2024 год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Хронический вирусный гепатит 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839B87-0D23-7E9B-99A6-4BF062B94F90}"/>
              </a:ext>
            </a:extLst>
          </p:cNvPr>
          <p:cNvSpPr/>
          <p:nvPr/>
        </p:nvSpPr>
        <p:spPr>
          <a:xfrm>
            <a:off x="6480698" y="1626773"/>
            <a:ext cx="48053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DF281A"/>
              </a:buClr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Рекомендовано назначение фиксированной комбинации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инозин +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меглюмин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метионин + никотинамид + янтарная кислота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 пациентам с ХВГВ при наличии внутрипеченочного холестаза с целью улучшения функциональной активности клеток печени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DF281A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DF281A"/>
              </a:buClr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вводится внутривенно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капельно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дозе 400 мл/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сут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раз в день в течение 10 дней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DF281A"/>
              </a:buClr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E7FE60-453E-9CC0-D5D3-C7B4003A12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47" t="11392" r="51287" b="34628"/>
          <a:stretch/>
        </p:blipFill>
        <p:spPr>
          <a:xfrm>
            <a:off x="578758" y="1626773"/>
            <a:ext cx="5517241" cy="38103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4A39EBB-5F80-2991-3776-25A96B6D0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698" y="4725324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A6F3516-D61E-44DF-6D04-A4941ED2891D}"/>
              </a:ext>
            </a:extLst>
          </p:cNvPr>
          <p:cNvSpPr/>
          <p:nvPr/>
        </p:nvSpPr>
        <p:spPr>
          <a:xfrm>
            <a:off x="8042798" y="5437078"/>
            <a:ext cx="21395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QR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1584E-F573-49C8-8BC4-17143DDD3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754908-FE97-1831-A45C-3144637F1FAE}"/>
              </a:ext>
            </a:extLst>
          </p:cNvPr>
          <p:cNvSpPr/>
          <p:nvPr/>
        </p:nvSpPr>
        <p:spPr>
          <a:xfrm>
            <a:off x="0" y="2"/>
            <a:ext cx="4474346" cy="1349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E2601F6-724D-7F9C-DAA8-5307E132FC2E}"/>
              </a:ext>
            </a:extLst>
          </p:cNvPr>
          <p:cNvCxnSpPr>
            <a:cxnSpLocks/>
          </p:cNvCxnSpPr>
          <p:nvPr/>
        </p:nvCxnSpPr>
        <p:spPr>
          <a:xfrm flipH="1">
            <a:off x="730122" y="1349406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3360962-FEF5-DA06-7CC5-196F6228B735}"/>
              </a:ext>
            </a:extLst>
          </p:cNvPr>
          <p:cNvSpPr txBox="1">
            <a:spLocks/>
          </p:cNvSpPr>
          <p:nvPr/>
        </p:nvSpPr>
        <p:spPr>
          <a:xfrm>
            <a:off x="578759" y="147668"/>
            <a:ext cx="10882313" cy="100642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Ремаксол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—сбалансированный инфузионный раствор,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обладающий гепатопротекторным действием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Инозин +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Меглюмин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Метионин + Никотинамид + Янтарная кислота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E732D-0BB7-978B-2085-0FD0BA9D99D1}"/>
              </a:ext>
            </a:extLst>
          </p:cNvPr>
          <p:cNvSpPr txBox="1"/>
          <p:nvPr/>
        </p:nvSpPr>
        <p:spPr>
          <a:xfrm>
            <a:off x="2516863" y="2326892"/>
            <a:ext cx="9059619" cy="38933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indent="2667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Показания к применению и способ применения: </a:t>
            </a:r>
          </a:p>
          <a:p>
            <a:pPr marR="0" lvl="0" indent="2667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fontAlgn="auto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DF281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функции печени вследствие острого или хронического её повреждения (вирусные, алкогольные, токсические, лекарственные гепатиты)</a:t>
            </a:r>
          </a:p>
          <a:p>
            <a:pPr marL="266700" marR="0" lvl="0" fontAlgn="auto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DF281A"/>
              </a:buClr>
              <a:buSzTx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в/в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капельно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400-800 мл в течение 3–12 дней в зависимости от тяжести заболевания </a:t>
            </a:r>
          </a:p>
          <a:p>
            <a:pPr marL="285750" marR="0" lvl="0" indent="-285750" fontAlgn="auto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DF281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Токсические поражения печени, включая поражения печени, индуцированные противоопухолевой терапией</a:t>
            </a:r>
          </a:p>
          <a:p>
            <a:pPr marL="266700" marR="0" lvl="0" fontAlgn="auto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DF281A"/>
              </a:buClr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в/в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капельно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400-800 мл не менее 4 дней </a:t>
            </a:r>
          </a:p>
          <a:p>
            <a:pPr marL="285750" marR="0" lvl="0" indent="-285750" fontAlgn="auto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DF281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Синдром внутрипечёночного холестаза при хронических диффузных заболеваниях печени (вирусные гепатиты, жировая дегенерация печени, хронический гепатит алкогольная болезнь печени, токсическое поражение печени, фиброз и склероз печени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6700" marR="0" lvl="0" fontAlgn="auto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DF281A"/>
              </a:buClr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в/в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капельно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по 400 мл 1 раз в день в течение 10 дней</a:t>
            </a:r>
          </a:p>
        </p:txBody>
      </p:sp>
      <p:pic>
        <p:nvPicPr>
          <p:cNvPr id="6" name="Рисунок 5" descr="Изображение выглядит как текст, Пластиковая бутылка, Раствор, Растворит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1B6F1E-6794-AB2A-36E6-7934BE162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186" y="2880981"/>
            <a:ext cx="3608096" cy="278519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5798A47-103B-3406-E437-AD97ED622429}"/>
              </a:ext>
            </a:extLst>
          </p:cNvPr>
          <p:cNvSpPr/>
          <p:nvPr/>
        </p:nvSpPr>
        <p:spPr>
          <a:xfrm>
            <a:off x="985420" y="6304002"/>
            <a:ext cx="94192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Инструкция по медицинскому применению ЛП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Ремаксол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®, одобренная МЗ РУ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661F30C-046D-418C-BD30-85B3AAE05757}"/>
              </a:ext>
            </a:extLst>
          </p:cNvPr>
          <p:cNvSpPr txBox="1">
            <a:spLocks/>
          </p:cNvSpPr>
          <p:nvPr/>
        </p:nvSpPr>
        <p:spPr>
          <a:xfrm>
            <a:off x="578758" y="1652227"/>
            <a:ext cx="10997724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Лекарственный российский оригинальный препарат, с более чем 10 летней историей использования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Зарегистрирован в России, странах СНГ и дальнего зарубежья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0B5C7-A12E-C566-BE42-D39660F16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3E4091-C7FE-29F3-9160-B3872757E979}"/>
              </a:ext>
            </a:extLst>
          </p:cNvPr>
          <p:cNvSpPr/>
          <p:nvPr/>
        </p:nvSpPr>
        <p:spPr>
          <a:xfrm>
            <a:off x="0" y="2"/>
            <a:ext cx="4474346" cy="1349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44CA8DA-FD2E-F5C4-DC84-09E8F89399E9}"/>
              </a:ext>
            </a:extLst>
          </p:cNvPr>
          <p:cNvSpPr txBox="1">
            <a:spLocks/>
          </p:cNvSpPr>
          <p:nvPr/>
        </p:nvSpPr>
        <p:spPr>
          <a:xfrm>
            <a:off x="985420" y="355417"/>
            <a:ext cx="10857392" cy="79868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Метаболическую композицию «</a:t>
            </a:r>
            <a:r>
              <a:rPr kumimoji="0" lang="ru-RU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Ремаксол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обладающую антиоксидантным/</a:t>
            </a:r>
            <a:r>
              <a:rPr kumimoji="0" lang="ru-RU" sz="17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антигипоксантным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действием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следует рассматривать как метаболический корректор с </a:t>
            </a:r>
            <a:r>
              <a:rPr kumimoji="0" lang="ru-RU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гепатопротективной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активностью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который может быть использован у больных с хроническим поражением печени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870A21F6-D32A-0C82-0538-73A0283A9F97}"/>
              </a:ext>
            </a:extLst>
          </p:cNvPr>
          <p:cNvGrpSpPr/>
          <p:nvPr/>
        </p:nvGrpSpPr>
        <p:grpSpPr>
          <a:xfrm>
            <a:off x="827071" y="1683750"/>
            <a:ext cx="11160743" cy="4806684"/>
            <a:chOff x="933603" y="1597981"/>
            <a:chExt cx="11160743" cy="4806684"/>
          </a:xfrm>
        </p:grpSpPr>
        <p:graphicFrame>
          <p:nvGraphicFramePr>
            <p:cNvPr id="24" name="Схема 23">
              <a:extLst>
                <a:ext uri="{FF2B5EF4-FFF2-40B4-BE49-F238E27FC236}">
                  <a16:creationId xmlns:a16="http://schemas.microsoft.com/office/drawing/2014/main" id="{C48D3A23-58D0-1923-9DF1-654F26CE66E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45774424"/>
                </p:ext>
              </p:extLst>
            </p:nvPr>
          </p:nvGraphicFramePr>
          <p:xfrm>
            <a:off x="2822113" y="1793291"/>
            <a:ext cx="6854548" cy="39721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5AFFB50-5662-E34F-CE25-7AA9F6BFD6B4}"/>
                </a:ext>
              </a:extLst>
            </p:cNvPr>
            <p:cNvSpPr txBox="1"/>
            <p:nvPr/>
          </p:nvSpPr>
          <p:spPr>
            <a:xfrm>
              <a:off x="1798166" y="1597981"/>
              <a:ext cx="3897324" cy="877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Цитопротекция</a:t>
              </a:r>
              <a:endPara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Антиоксидантное действие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Антихолестатическое</a:t>
              </a:r>
              <a: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действие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EB439D-30DE-F79B-45BF-44E7F1C93598}"/>
                </a:ext>
              </a:extLst>
            </p:cNvPr>
            <p:cNvSpPr txBox="1"/>
            <p:nvPr/>
          </p:nvSpPr>
          <p:spPr>
            <a:xfrm>
              <a:off x="6904885" y="1597981"/>
              <a:ext cx="4321790" cy="877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Восстановление белково-синтетической функции печени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Дезинтоксикационное</a:t>
              </a:r>
              <a: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действие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0E65F9-840F-DDEA-92E9-05709C2E8052}"/>
                </a:ext>
              </a:extLst>
            </p:cNvPr>
            <p:cNvSpPr txBox="1"/>
            <p:nvPr/>
          </p:nvSpPr>
          <p:spPr>
            <a:xfrm>
              <a:off x="8332689" y="2981534"/>
              <a:ext cx="3761657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Стабилизация лекарственного препарата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Повышение биодоступности активных компонентов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41149A-4023-9CAC-81BD-936319E1D46B}"/>
                </a:ext>
              </a:extLst>
            </p:cNvPr>
            <p:cNvSpPr txBox="1"/>
            <p:nvPr/>
          </p:nvSpPr>
          <p:spPr>
            <a:xfrm>
              <a:off x="7787583" y="4742672"/>
              <a:ext cx="4161761" cy="1661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Энергокорригирующие</a:t>
              </a:r>
              <a: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действие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Участвует в метаболизме жиров, белков, аминокислот, пуринов, </a:t>
              </a:r>
              <a:r>
                <a:rPr kumimoji="0" lang="ru-RU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гликогенолизе</a:t>
              </a:r>
              <a:endPara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Ускоряет репаративную регенерацию гепатоцитов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96F9B7-F75E-00F2-FB66-D5DB2AA69921}"/>
                </a:ext>
              </a:extLst>
            </p:cNvPr>
            <p:cNvSpPr txBox="1"/>
            <p:nvPr/>
          </p:nvSpPr>
          <p:spPr>
            <a:xfrm>
              <a:off x="933603" y="4742672"/>
              <a:ext cx="3777019" cy="1400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Энергокорригирующее</a:t>
              </a:r>
              <a: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действие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Противовоспалительное действие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Усиление репаративной регенерации гепатоцитов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B07D8C8-D50E-5C32-7E5C-3B158BCAE293}"/>
                </a:ext>
              </a:extLst>
            </p:cNvPr>
            <p:cNvSpPr txBox="1"/>
            <p:nvPr/>
          </p:nvSpPr>
          <p:spPr>
            <a:xfrm>
              <a:off x="1465711" y="3008743"/>
              <a:ext cx="2712801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Антигипоксическое действие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Антиоксидантное действие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000243-0206-5C24-7EBC-B4B9BEA8DA46}"/>
                </a:ext>
              </a:extLst>
            </p:cNvPr>
            <p:cNvSpPr txBox="1"/>
            <p:nvPr/>
          </p:nvSpPr>
          <p:spPr>
            <a:xfrm>
              <a:off x="5433198" y="3659375"/>
              <a:ext cx="1644804" cy="6740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Ремаксол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комплекс</a:t>
              </a:r>
              <a:b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</a:b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5 компонентов</a:t>
              </a:r>
            </a:p>
          </p:txBody>
        </p:sp>
      </p:grp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EB06C5AB-FF3A-CE92-FD5A-2FFFA448BBE2}"/>
              </a:ext>
            </a:extLst>
          </p:cNvPr>
          <p:cNvCxnSpPr>
            <a:cxnSpLocks/>
          </p:cNvCxnSpPr>
          <p:nvPr/>
        </p:nvCxnSpPr>
        <p:spPr>
          <a:xfrm flipH="1">
            <a:off x="730122" y="1349406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4259A73-9D58-29CD-4AAF-69EC55328DE9}"/>
              </a:ext>
            </a:extLst>
          </p:cNvPr>
          <p:cNvSpPr/>
          <p:nvPr/>
        </p:nvSpPr>
        <p:spPr>
          <a:xfrm>
            <a:off x="985420" y="6304002"/>
            <a:ext cx="94192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Инструкция по медицинскому применению ЛП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Ремаксол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®, одобренная МЗ РУ</a:t>
            </a:r>
          </a:p>
        </p:txBody>
      </p:sp>
      <p:pic>
        <p:nvPicPr>
          <p:cNvPr id="51" name="Рисунок 50" descr="Изображение выглядит как круг, снимок экрана, График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8171B58-D32B-1610-5B56-8176313409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8" y="418171"/>
            <a:ext cx="683922" cy="68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29A92-0F9D-2890-7F3C-1A3E756DD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42A089-0360-3211-1EE5-8F3BE14F1B8E}"/>
              </a:ext>
            </a:extLst>
          </p:cNvPr>
          <p:cNvSpPr/>
          <p:nvPr/>
        </p:nvSpPr>
        <p:spPr>
          <a:xfrm>
            <a:off x="0" y="2"/>
            <a:ext cx="4474346" cy="1349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04C48F5-194B-93E2-F9B5-7E37072F4DA9}"/>
              </a:ext>
            </a:extLst>
          </p:cNvPr>
          <p:cNvCxnSpPr>
            <a:cxnSpLocks/>
          </p:cNvCxnSpPr>
          <p:nvPr/>
        </p:nvCxnSpPr>
        <p:spPr>
          <a:xfrm flipH="1">
            <a:off x="730122" y="1349406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810456-2267-AC62-A0F9-AF88E272FD43}"/>
              </a:ext>
            </a:extLst>
          </p:cNvPr>
          <p:cNvSpPr txBox="1">
            <a:spLocks/>
          </p:cNvSpPr>
          <p:nvPr/>
        </p:nvSpPr>
        <p:spPr>
          <a:xfrm>
            <a:off x="578759" y="396967"/>
            <a:ext cx="10882313" cy="7571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Клиническое исследование по оценке эффективности гепатопротекторной терапии у пациентов с хроническими вирусными гепатитами  </a:t>
            </a:r>
          </a:p>
        </p:txBody>
      </p:sp>
      <p:pic>
        <p:nvPicPr>
          <p:cNvPr id="10" name="Рисунок 9" descr="Женщина контур">
            <a:extLst>
              <a:ext uri="{FF2B5EF4-FFF2-40B4-BE49-F238E27FC236}">
                <a16:creationId xmlns:a16="http://schemas.microsoft.com/office/drawing/2014/main" id="{939167AD-87EF-4F05-65A9-9329D2C00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751" y="1851644"/>
            <a:ext cx="914400" cy="914400"/>
          </a:xfrm>
          <a:prstGeom prst="rect">
            <a:avLst/>
          </a:prstGeom>
        </p:spPr>
      </p:pic>
      <p:pic>
        <p:nvPicPr>
          <p:cNvPr id="12" name="Рисунок 11" descr="Мужчина контур">
            <a:extLst>
              <a:ext uri="{FF2B5EF4-FFF2-40B4-BE49-F238E27FC236}">
                <a16:creationId xmlns:a16="http://schemas.microsoft.com/office/drawing/2014/main" id="{31611434-A279-ABAA-0945-69EB882EF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816" y="1851644"/>
            <a:ext cx="914400" cy="9144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0C16088-FEDE-8115-708F-A78380707E4C}"/>
              </a:ext>
            </a:extLst>
          </p:cNvPr>
          <p:cNvSpPr/>
          <p:nvPr/>
        </p:nvSpPr>
        <p:spPr>
          <a:xfrm>
            <a:off x="1690455" y="2308844"/>
            <a:ext cx="3161490" cy="525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494 пациента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4F0C88-5A92-247C-0B66-816AEE87D95B}"/>
              </a:ext>
            </a:extLst>
          </p:cNvPr>
          <p:cNvSpPr txBox="1"/>
          <p:nvPr/>
        </p:nvSpPr>
        <p:spPr>
          <a:xfrm>
            <a:off x="752324" y="3007181"/>
            <a:ext cx="34419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Критерии включения: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Хронический вирусный гепатит В или С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АЛТ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&gt; 1,5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ВГН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856DAF8-665A-0D4B-3920-17B878745EF5}"/>
              </a:ext>
            </a:extLst>
          </p:cNvPr>
          <p:cNvCxnSpPr>
            <a:cxnSpLocks/>
          </p:cNvCxnSpPr>
          <p:nvPr/>
        </p:nvCxnSpPr>
        <p:spPr>
          <a:xfrm>
            <a:off x="3939923" y="2010070"/>
            <a:ext cx="0" cy="2490909"/>
          </a:xfrm>
          <a:prstGeom prst="line">
            <a:avLst/>
          </a:prstGeom>
          <a:ln w="38100">
            <a:solidFill>
              <a:srgbClr val="DF28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77F56B6-7C0D-BEB3-4B48-637ED86C8F14}"/>
              </a:ext>
            </a:extLst>
          </p:cNvPr>
          <p:cNvSpPr txBox="1"/>
          <p:nvPr/>
        </p:nvSpPr>
        <p:spPr>
          <a:xfrm>
            <a:off x="4013928" y="2010070"/>
            <a:ext cx="27028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Рандомизация 1,5:1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Ремаксол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400 мл/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внутривенно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0,9%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400 мл/сут внутривенно</a:t>
            </a:r>
          </a:p>
          <a:p>
            <a:pPr marL="5349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Длительность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терапии 12 дней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676A330-B388-0142-6D60-0E42B8A6F93C}"/>
              </a:ext>
            </a:extLst>
          </p:cNvPr>
          <p:cNvCxnSpPr>
            <a:cxnSpLocks/>
          </p:cNvCxnSpPr>
          <p:nvPr/>
        </p:nvCxnSpPr>
        <p:spPr>
          <a:xfrm>
            <a:off x="6826645" y="2010070"/>
            <a:ext cx="0" cy="2490909"/>
          </a:xfrm>
          <a:prstGeom prst="line">
            <a:avLst/>
          </a:prstGeom>
          <a:ln w="38100">
            <a:solidFill>
              <a:srgbClr val="DF28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F2DE294-5A2B-1D54-07D9-2E510AE49D90}"/>
              </a:ext>
            </a:extLst>
          </p:cNvPr>
          <p:cNvSpPr txBox="1"/>
          <p:nvPr/>
        </p:nvSpPr>
        <p:spPr>
          <a:xfrm>
            <a:off x="7024652" y="2010070"/>
            <a:ext cx="37046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эффективности:</a:t>
            </a:r>
          </a:p>
          <a:p>
            <a:pPr marL="82073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динамика общеклинических синдромов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динамика маркеров холестаза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динамика маркеров цитолиза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35BDD2-D9E3-8803-0546-2E7909FE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91" y="5508594"/>
            <a:ext cx="1149249" cy="114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CDC39C3-C8CB-CD9B-C831-B366E6631025}"/>
              </a:ext>
            </a:extLst>
          </p:cNvPr>
          <p:cNvSpPr/>
          <p:nvPr/>
        </p:nvSpPr>
        <p:spPr>
          <a:xfrm>
            <a:off x="1767217" y="5907035"/>
            <a:ext cx="84953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QR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исследование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Гепатопротективная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активность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Ремаксола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 хронических поражениях печени (материалы многоцентрового рандомизированного плацебо-контролируемого исследования)/ Т.В. Сологуб, 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соавт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.// Клиническая медицина. – 2010. - №1.</a:t>
            </a:r>
          </a:p>
        </p:txBody>
      </p:sp>
    </p:spTree>
    <p:extLst>
      <p:ext uri="{BB962C8B-B14F-4D97-AF65-F5344CB8AC3E}">
        <p14:creationId xmlns:p14="http://schemas.microsoft.com/office/powerpoint/2010/main" val="182091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3A434-2851-8C85-2529-0D60495D3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77B202-2E76-4A46-5D77-7D261582755B}"/>
              </a:ext>
            </a:extLst>
          </p:cNvPr>
          <p:cNvSpPr/>
          <p:nvPr/>
        </p:nvSpPr>
        <p:spPr>
          <a:xfrm>
            <a:off x="0" y="2"/>
            <a:ext cx="4474346" cy="1349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6163780-CDB1-FACF-9FE3-9EB1E107CBE9}"/>
              </a:ext>
            </a:extLst>
          </p:cNvPr>
          <p:cNvCxnSpPr>
            <a:cxnSpLocks/>
          </p:cNvCxnSpPr>
          <p:nvPr/>
        </p:nvCxnSpPr>
        <p:spPr>
          <a:xfrm flipH="1">
            <a:off x="730122" y="1349406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5AD347C-F753-AFA1-B9EF-B3F4207F253A}"/>
              </a:ext>
            </a:extLst>
          </p:cNvPr>
          <p:cNvSpPr txBox="1">
            <a:spLocks/>
          </p:cNvSpPr>
          <p:nvPr/>
        </p:nvSpPr>
        <p:spPr>
          <a:xfrm>
            <a:off x="578759" y="396967"/>
            <a:ext cx="10882313" cy="7571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Эффективность гепатопротекторной терапии у пациентов с хроническими вирусными гепатитами В и С.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Динамика общеклинических синдромов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2BF36AFA-CB43-6F05-2816-EC8EB9E62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115861"/>
              </p:ext>
            </p:extLst>
          </p:nvPr>
        </p:nvGraphicFramePr>
        <p:xfrm>
          <a:off x="1916444" y="2317419"/>
          <a:ext cx="8516982" cy="337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C0DAB90-B303-4B85-5618-F3E2116C31AC}"/>
              </a:ext>
            </a:extLst>
          </p:cNvPr>
          <p:cNvSpPr txBox="1"/>
          <p:nvPr/>
        </p:nvSpPr>
        <p:spPr>
          <a:xfrm>
            <a:off x="618502" y="1556198"/>
            <a:ext cx="10971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группе пациентов, получавших Ремаксол отмечено более выраженное уменьшение проявлений астеновегетативного и диспепсического синдрома,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p&lt;0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05)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23A4072-B81F-AC08-AC34-59716D2B4402}"/>
              </a:ext>
            </a:extLst>
          </p:cNvPr>
          <p:cNvGrpSpPr/>
          <p:nvPr/>
        </p:nvGrpSpPr>
        <p:grpSpPr>
          <a:xfrm>
            <a:off x="10145147" y="3055996"/>
            <a:ext cx="1444494" cy="951209"/>
            <a:chOff x="10039582" y="3606024"/>
            <a:chExt cx="1444494" cy="951209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60AE87A-E057-809E-EF72-BC6E8912DC4F}"/>
                </a:ext>
              </a:extLst>
            </p:cNvPr>
            <p:cNvSpPr/>
            <p:nvPr/>
          </p:nvSpPr>
          <p:spPr>
            <a:xfrm>
              <a:off x="10039582" y="3679541"/>
              <a:ext cx="235974" cy="20278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8A6F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7DBDEB-62B8-4616-CFA6-21374CED0F1D}"/>
                </a:ext>
              </a:extLst>
            </p:cNvPr>
            <p:cNvSpPr txBox="1"/>
            <p:nvPr/>
          </p:nvSpPr>
          <p:spPr>
            <a:xfrm>
              <a:off x="10275556" y="3606024"/>
              <a:ext cx="1208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До лечения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8492D5-F4C5-32BC-45E8-933E12917463}"/>
                </a:ext>
              </a:extLst>
            </p:cNvPr>
            <p:cNvSpPr txBox="1"/>
            <p:nvPr/>
          </p:nvSpPr>
          <p:spPr>
            <a:xfrm>
              <a:off x="10275556" y="4034013"/>
              <a:ext cx="1208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После лечения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CF98B73-2C9F-2482-BA30-0E418B943F90}"/>
                </a:ext>
              </a:extLst>
            </p:cNvPr>
            <p:cNvSpPr/>
            <p:nvPr/>
          </p:nvSpPr>
          <p:spPr>
            <a:xfrm>
              <a:off x="10039582" y="4194228"/>
              <a:ext cx="235974" cy="20278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50A1A309-07DB-D19D-CAF8-2C5CE387C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91" y="5508594"/>
            <a:ext cx="1149249" cy="114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FDF112-EB6A-35A2-DDB4-95328CD32BDE}"/>
              </a:ext>
            </a:extLst>
          </p:cNvPr>
          <p:cNvSpPr/>
          <p:nvPr/>
        </p:nvSpPr>
        <p:spPr>
          <a:xfrm>
            <a:off x="1767217" y="5907035"/>
            <a:ext cx="84953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QR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исследование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Гепатопротективная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активность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Ремаксола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 хронических поражениях печени (материалы многоцентрового рандомизированного плацебо-контролируемого исследования)/ Т.В. Сологуб, 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соавт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.// Клиническая медицина. – 2010. - №1.</a:t>
            </a:r>
          </a:p>
        </p:txBody>
      </p:sp>
    </p:spTree>
    <p:extLst>
      <p:ext uri="{BB962C8B-B14F-4D97-AF65-F5344CB8AC3E}">
        <p14:creationId xmlns:p14="http://schemas.microsoft.com/office/powerpoint/2010/main" val="19808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94ECF-C2C7-9E15-DC0E-9FBB163CF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C2958D-31E8-EBC4-7E81-E33B2CAE95A8}"/>
              </a:ext>
            </a:extLst>
          </p:cNvPr>
          <p:cNvSpPr/>
          <p:nvPr/>
        </p:nvSpPr>
        <p:spPr>
          <a:xfrm>
            <a:off x="0" y="2"/>
            <a:ext cx="4474346" cy="1349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474F052-2A8D-0385-39FF-614CAD455B39}"/>
              </a:ext>
            </a:extLst>
          </p:cNvPr>
          <p:cNvCxnSpPr>
            <a:cxnSpLocks/>
          </p:cNvCxnSpPr>
          <p:nvPr/>
        </p:nvCxnSpPr>
        <p:spPr>
          <a:xfrm flipH="1">
            <a:off x="730122" y="1349406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3CF8007-9C57-CB12-401A-4694FC707A52}"/>
              </a:ext>
            </a:extLst>
          </p:cNvPr>
          <p:cNvSpPr txBox="1">
            <a:spLocks/>
          </p:cNvSpPr>
          <p:nvPr/>
        </p:nvSpPr>
        <p:spPr>
          <a:xfrm>
            <a:off x="578759" y="396967"/>
            <a:ext cx="10882313" cy="7571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Эффективность гепатопротекторной терапии у пациентов с хроническими вирусными гепатитами В и С.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Динамика маркеров цитолиза и холестаза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9BE3A-38B0-4863-A00B-8C1A13F026CF}"/>
              </a:ext>
            </a:extLst>
          </p:cNvPr>
          <p:cNvSpPr txBox="1"/>
          <p:nvPr/>
        </p:nvSpPr>
        <p:spPr>
          <a:xfrm>
            <a:off x="618502" y="1499621"/>
            <a:ext cx="10725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Снижение АЛТ и АСТ в группе Ремаксола составило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группе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0,9% NaCl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и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соответственно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p&lt;0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,05)</a:t>
            </a: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BB3F4820-B44A-3CDC-5001-576A4E334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508872"/>
              </p:ext>
            </p:extLst>
          </p:nvPr>
        </p:nvGraphicFramePr>
        <p:xfrm>
          <a:off x="578759" y="2896055"/>
          <a:ext cx="2084772" cy="203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23AE1084-BE11-FD18-2652-902C44D8D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9113656"/>
              </p:ext>
            </p:extLst>
          </p:nvPr>
        </p:nvGraphicFramePr>
        <p:xfrm>
          <a:off x="3038105" y="2900549"/>
          <a:ext cx="2277529" cy="203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0C53C7AE-9E85-0A6B-C1D4-4C314D08A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189160"/>
              </p:ext>
            </p:extLst>
          </p:nvPr>
        </p:nvGraphicFramePr>
        <p:xfrm>
          <a:off x="5843922" y="2896055"/>
          <a:ext cx="2363998" cy="203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7C9B7301-1CD8-8DED-45F6-F65FD7ECB4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918694"/>
              </p:ext>
            </p:extLst>
          </p:nvPr>
        </p:nvGraphicFramePr>
        <p:xfrm>
          <a:off x="8207920" y="2714860"/>
          <a:ext cx="2514871" cy="2298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EB7B240-06D9-FA3C-804B-E283D3C06892}"/>
              </a:ext>
            </a:extLst>
          </p:cNvPr>
          <p:cNvSpPr txBox="1"/>
          <p:nvPr/>
        </p:nvSpPr>
        <p:spPr>
          <a:xfrm>
            <a:off x="618502" y="2162118"/>
            <a:ext cx="10930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Снижение ГГТП и щелочной фосфатазы в группе Ремаксола составило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группе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0,9% NaCl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―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и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соответственно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p&lt;0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,05)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E1146B8-7543-57C3-C151-131BF3FD10E4}"/>
              </a:ext>
            </a:extLst>
          </p:cNvPr>
          <p:cNvSpPr/>
          <p:nvPr/>
        </p:nvSpPr>
        <p:spPr>
          <a:xfrm>
            <a:off x="4208892" y="5465836"/>
            <a:ext cx="235974" cy="2027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8A6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67614B-CC90-D058-B927-E359A7FB2C31}"/>
              </a:ext>
            </a:extLst>
          </p:cNvPr>
          <p:cNvSpPr txBox="1"/>
          <p:nvPr/>
        </p:nvSpPr>
        <p:spPr>
          <a:xfrm>
            <a:off x="4492101" y="5452608"/>
            <a:ext cx="1208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 лечения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7E5F4D-E6B5-3408-B344-71F98174C439}"/>
              </a:ext>
            </a:extLst>
          </p:cNvPr>
          <p:cNvSpPr txBox="1"/>
          <p:nvPr/>
        </p:nvSpPr>
        <p:spPr>
          <a:xfrm>
            <a:off x="6560043" y="5400113"/>
            <a:ext cx="1527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После лечения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BC7AFF7-DD0D-00F5-F2FD-C01E195D7E40}"/>
              </a:ext>
            </a:extLst>
          </p:cNvPr>
          <p:cNvSpPr/>
          <p:nvPr/>
        </p:nvSpPr>
        <p:spPr>
          <a:xfrm>
            <a:off x="6255407" y="5452608"/>
            <a:ext cx="235974" cy="2027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F5458-8195-7B67-6908-FBE873993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91" y="5508594"/>
            <a:ext cx="1149249" cy="114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E584E3-F50F-3DB6-F181-E30B31A5CFB3}"/>
              </a:ext>
            </a:extLst>
          </p:cNvPr>
          <p:cNvSpPr/>
          <p:nvPr/>
        </p:nvSpPr>
        <p:spPr>
          <a:xfrm>
            <a:off x="1767217" y="5907035"/>
            <a:ext cx="84953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QR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исследование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Гепатопротективная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активность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Ремаксола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 хронических поражениях печени (материалы многоцентрового рандомизированного плацебо-контролируемого исследования)/ Т.В. Сологуб, 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соавт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.// Клиническая медицина. – 2010. - №1.</a:t>
            </a:r>
          </a:p>
        </p:txBody>
      </p:sp>
    </p:spTree>
    <p:extLst>
      <p:ext uri="{BB962C8B-B14F-4D97-AF65-F5344CB8AC3E}">
        <p14:creationId xmlns:p14="http://schemas.microsoft.com/office/powerpoint/2010/main" val="13750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40054-8AAB-BDB5-4493-908294BCD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FDD271-3F23-5EE4-4168-DEA402543997}"/>
              </a:ext>
            </a:extLst>
          </p:cNvPr>
          <p:cNvSpPr/>
          <p:nvPr/>
        </p:nvSpPr>
        <p:spPr>
          <a:xfrm>
            <a:off x="0" y="2"/>
            <a:ext cx="4474346" cy="1349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9BF6D86-A577-634B-017C-F75BEB5292EC}"/>
              </a:ext>
            </a:extLst>
          </p:cNvPr>
          <p:cNvCxnSpPr>
            <a:cxnSpLocks/>
          </p:cNvCxnSpPr>
          <p:nvPr/>
        </p:nvCxnSpPr>
        <p:spPr>
          <a:xfrm flipH="1">
            <a:off x="730122" y="1349406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94F9DF2-CBB4-680A-7D30-DD94B466FB7A}"/>
              </a:ext>
            </a:extLst>
          </p:cNvPr>
          <p:cNvSpPr txBox="1">
            <a:spLocks/>
          </p:cNvSpPr>
          <p:nvPr/>
        </p:nvSpPr>
        <p:spPr>
          <a:xfrm>
            <a:off x="578759" y="230767"/>
            <a:ext cx="10882313" cy="923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ультицентровое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открытого сравнительного рандомизированного исследования III фазы REM-Chol-III-16 у пациентов с синдромом внутрипеченочного холестаза при хронических диффузных заболеваниях печени</a:t>
            </a:r>
          </a:p>
        </p:txBody>
      </p:sp>
      <p:pic>
        <p:nvPicPr>
          <p:cNvPr id="10" name="Рисунок 9" descr="Женщина контур">
            <a:extLst>
              <a:ext uri="{FF2B5EF4-FFF2-40B4-BE49-F238E27FC236}">
                <a16:creationId xmlns:a16="http://schemas.microsoft.com/office/drawing/2014/main" id="{3DBA5C78-3F45-EA97-2150-A06D4C30B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751" y="1851644"/>
            <a:ext cx="914400" cy="914400"/>
          </a:xfrm>
          <a:prstGeom prst="rect">
            <a:avLst/>
          </a:prstGeom>
        </p:spPr>
      </p:pic>
      <p:pic>
        <p:nvPicPr>
          <p:cNvPr id="12" name="Рисунок 11" descr="Мужчина контур">
            <a:extLst>
              <a:ext uri="{FF2B5EF4-FFF2-40B4-BE49-F238E27FC236}">
                <a16:creationId xmlns:a16="http://schemas.microsoft.com/office/drawing/2014/main" id="{93339D02-118C-F178-D353-B8F87EFF1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816" y="1851644"/>
            <a:ext cx="914400" cy="9144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121A71F-70A7-ECBD-A4A1-5F4C4DFE0F89}"/>
              </a:ext>
            </a:extLst>
          </p:cNvPr>
          <p:cNvSpPr/>
          <p:nvPr/>
        </p:nvSpPr>
        <p:spPr>
          <a:xfrm>
            <a:off x="1690455" y="2308844"/>
            <a:ext cx="3161490" cy="525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304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пациента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49E266-693A-9E0A-7E10-6825799D1F78}"/>
              </a:ext>
            </a:extLst>
          </p:cNvPr>
          <p:cNvSpPr txBox="1"/>
          <p:nvPr/>
        </p:nvSpPr>
        <p:spPr>
          <a:xfrm>
            <a:off x="737955" y="2834138"/>
            <a:ext cx="31108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Критерии включения: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Диффузное хроническое заболевание печени  (ЛПП, АПБ, НАЖБП,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ХВГ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Синдром внутрипеченочного холестаза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105AE42-7DA1-0643-DB4D-0F812A108D85}"/>
              </a:ext>
            </a:extLst>
          </p:cNvPr>
          <p:cNvCxnSpPr>
            <a:cxnSpLocks/>
          </p:cNvCxnSpPr>
          <p:nvPr/>
        </p:nvCxnSpPr>
        <p:spPr>
          <a:xfrm>
            <a:off x="3939923" y="2010070"/>
            <a:ext cx="0" cy="2490909"/>
          </a:xfrm>
          <a:prstGeom prst="line">
            <a:avLst/>
          </a:prstGeom>
          <a:ln w="38100">
            <a:solidFill>
              <a:srgbClr val="DF28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40CFC2B-947C-EAA1-AD12-7A4DE288B573}"/>
              </a:ext>
            </a:extLst>
          </p:cNvPr>
          <p:cNvSpPr txBox="1"/>
          <p:nvPr/>
        </p:nvSpPr>
        <p:spPr>
          <a:xfrm>
            <a:off x="4024787" y="2010070"/>
            <a:ext cx="2702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Рандомизация 1:1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Ремаксол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мл/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внутривенно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Адеметионин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800 мг/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внутривенно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Длительность терапии 10 дней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228B439-9F5E-61C6-14B8-3FBBF8E244C0}"/>
              </a:ext>
            </a:extLst>
          </p:cNvPr>
          <p:cNvCxnSpPr>
            <a:cxnSpLocks/>
          </p:cNvCxnSpPr>
          <p:nvPr/>
        </p:nvCxnSpPr>
        <p:spPr>
          <a:xfrm>
            <a:off x="6826645" y="2010070"/>
            <a:ext cx="0" cy="2490909"/>
          </a:xfrm>
          <a:prstGeom prst="line">
            <a:avLst/>
          </a:prstGeom>
          <a:ln w="38100">
            <a:solidFill>
              <a:srgbClr val="DF28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11C4326-7DDB-F645-7D33-74A2B8A1AB64}"/>
              </a:ext>
            </a:extLst>
          </p:cNvPr>
          <p:cNvSpPr txBox="1"/>
          <p:nvPr/>
        </p:nvSpPr>
        <p:spPr>
          <a:xfrm>
            <a:off x="7024652" y="2010070"/>
            <a:ext cx="370461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Оценка эффективности: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доля пациентов ответивших на терапию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динамика маркеров холестаза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динамика маркеров цитолиза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динамика кожного зуда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25B47E-8A99-CE32-5C19-7A5C44512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9" y="5508594"/>
            <a:ext cx="1181374" cy="11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1B328BC-0CF7-73FD-85DE-FB29E5BE5680}"/>
              </a:ext>
            </a:extLst>
          </p:cNvPr>
          <p:cNvSpPr/>
          <p:nvPr/>
        </p:nvSpPr>
        <p:spPr>
          <a:xfrm>
            <a:off x="1690455" y="5907035"/>
            <a:ext cx="9504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QR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исследование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Стельмах В.В., Коваленко А.Л., Попова В.Б., Успенский Ю.П., Морозов В.Г., Беликова Т.Н., Рафальский В.В., Антонова Е.А. Результаты мультицентрового открытого сравнительного рандомизированного исследования III фазы REM-Chol-III-16 у пациентов с синдромом внутрипеченочного холестаза при хронических диффузных заболеваниях печени. Терапевтический архив.2021;93(12):1470–1476. DOI: 10.26442/00403660.2021.12.201266 </a:t>
            </a:r>
          </a:p>
        </p:txBody>
      </p:sp>
    </p:spTree>
    <p:extLst>
      <p:ext uri="{BB962C8B-B14F-4D97-AF65-F5344CB8AC3E}">
        <p14:creationId xmlns:p14="http://schemas.microsoft.com/office/powerpoint/2010/main" val="116710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C26FB-3587-7FB7-8424-C78923383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E76D6C-5C63-0488-0538-3588C2EBD5D5}"/>
              </a:ext>
            </a:extLst>
          </p:cNvPr>
          <p:cNvSpPr/>
          <p:nvPr/>
        </p:nvSpPr>
        <p:spPr>
          <a:xfrm>
            <a:off x="0" y="2"/>
            <a:ext cx="4474346" cy="1349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B7640EA-BE81-1E41-8551-6FDEBF5EF74A}"/>
              </a:ext>
            </a:extLst>
          </p:cNvPr>
          <p:cNvCxnSpPr>
            <a:cxnSpLocks/>
          </p:cNvCxnSpPr>
          <p:nvPr/>
        </p:nvCxnSpPr>
        <p:spPr>
          <a:xfrm flipH="1">
            <a:off x="730122" y="1349406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CC86F55-6558-3581-3D0E-749AB35FF02C}"/>
              </a:ext>
            </a:extLst>
          </p:cNvPr>
          <p:cNvSpPr txBox="1">
            <a:spLocks/>
          </p:cNvSpPr>
          <p:nvPr/>
        </p:nvSpPr>
        <p:spPr>
          <a:xfrm>
            <a:off x="578759" y="230767"/>
            <a:ext cx="10882313" cy="923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Мультицентровое открытого сравнительного рандомизированного исследования III фазы REM-Chol-III-16 у пациентов с синдромом внутрипеченочного холестаза при хронических диффузных заболеваниях печени. </a:t>
            </a: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пациентов, ответивших на терапию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41CD09-7B95-03F0-CD3E-9DF68057B2AD}"/>
              </a:ext>
            </a:extLst>
          </p:cNvPr>
          <p:cNvSpPr txBox="1"/>
          <p:nvPr/>
        </p:nvSpPr>
        <p:spPr>
          <a:xfrm>
            <a:off x="578759" y="1378699"/>
            <a:ext cx="110332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Доли пациентов, ответивших на терапию, были сопоставимы в группах терапии как в отдельности для показателей ГГТП, ЩФ и общего билирубина, так и для достижения пациентами любого из этих показателей</a:t>
            </a:r>
          </a:p>
        </p:txBody>
      </p:sp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id="{6736F899-A864-8A17-C615-4B06B697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284914"/>
              </p:ext>
            </p:extLst>
          </p:nvPr>
        </p:nvGraphicFramePr>
        <p:xfrm>
          <a:off x="578758" y="1967627"/>
          <a:ext cx="11033232" cy="17678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967067">
                  <a:extLst>
                    <a:ext uri="{9D8B030D-6E8A-4147-A177-3AD203B41FA5}">
                      <a16:colId xmlns:a16="http://schemas.microsoft.com/office/drawing/2014/main" val="281871631"/>
                    </a:ext>
                  </a:extLst>
                </a:gridCol>
                <a:gridCol w="1485540">
                  <a:extLst>
                    <a:ext uri="{9D8B030D-6E8A-4147-A177-3AD203B41FA5}">
                      <a16:colId xmlns:a16="http://schemas.microsoft.com/office/drawing/2014/main" val="459797665"/>
                    </a:ext>
                  </a:extLst>
                </a:gridCol>
                <a:gridCol w="1507386">
                  <a:extLst>
                    <a:ext uri="{9D8B030D-6E8A-4147-A177-3AD203B41FA5}">
                      <a16:colId xmlns:a16="http://schemas.microsoft.com/office/drawing/2014/main" val="4069528369"/>
                    </a:ext>
                  </a:extLst>
                </a:gridCol>
                <a:gridCol w="2556005">
                  <a:extLst>
                    <a:ext uri="{9D8B030D-6E8A-4147-A177-3AD203B41FA5}">
                      <a16:colId xmlns:a16="http://schemas.microsoft.com/office/drawing/2014/main" val="2366176194"/>
                    </a:ext>
                  </a:extLst>
                </a:gridCol>
                <a:gridCol w="3517234">
                  <a:extLst>
                    <a:ext uri="{9D8B030D-6E8A-4147-A177-3AD203B41FA5}">
                      <a16:colId xmlns:a16="http://schemas.microsoft.com/office/drawing/2014/main" val="479603090"/>
                    </a:ext>
                  </a:extLst>
                </a:gridCol>
              </a:tblGrid>
              <a:tr h="451817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ГГТП≥40%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ЩФ≥30%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общего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билирубина ≥30%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ГГТП≥40%, или снижение ЩФ≥30%, или общего билирубина ≥30%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741193"/>
                  </a:ext>
                </a:extLst>
              </a:tr>
              <a:tr h="451817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Ремаксол</a:t>
                      </a:r>
                    </a:p>
                    <a:p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(40,1)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(25,5)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(24,8)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(51)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9366521"/>
                  </a:ext>
                </a:extLst>
              </a:tr>
              <a:tr h="451817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Адеметионин</a:t>
                      </a:r>
                    </a:p>
                    <a:p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(34,7)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(16,3)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(21,1)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(44,9)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09128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44B8464-3DAA-58ED-DE23-6A0F23D21783}"/>
              </a:ext>
            </a:extLst>
          </p:cNvPr>
          <p:cNvSpPr txBox="1"/>
          <p:nvPr/>
        </p:nvSpPr>
        <p:spPr>
          <a:xfrm>
            <a:off x="499172" y="3771134"/>
            <a:ext cx="108698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обеих группах лечения выявлена сопоставимая положительная динамика выраженности кожного зуда</a:t>
            </a:r>
          </a:p>
        </p:txBody>
      </p:sp>
      <p:graphicFrame>
        <p:nvGraphicFramePr>
          <p:cNvPr id="18" name="Таблица 4">
            <a:extLst>
              <a:ext uri="{FF2B5EF4-FFF2-40B4-BE49-F238E27FC236}">
                <a16:creationId xmlns:a16="http://schemas.microsoft.com/office/drawing/2014/main" id="{2D265FA6-5265-74B4-3695-EA01D4B33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26933"/>
              </p:ext>
            </p:extLst>
          </p:nvPr>
        </p:nvGraphicFramePr>
        <p:xfrm>
          <a:off x="578758" y="4145355"/>
          <a:ext cx="11033230" cy="108457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06646">
                  <a:extLst>
                    <a:ext uri="{9D8B030D-6E8A-4147-A177-3AD203B41FA5}">
                      <a16:colId xmlns:a16="http://schemas.microsoft.com/office/drawing/2014/main" val="281871631"/>
                    </a:ext>
                  </a:extLst>
                </a:gridCol>
                <a:gridCol w="2206646">
                  <a:extLst>
                    <a:ext uri="{9D8B030D-6E8A-4147-A177-3AD203B41FA5}">
                      <a16:colId xmlns:a16="http://schemas.microsoft.com/office/drawing/2014/main" val="459797665"/>
                    </a:ext>
                  </a:extLst>
                </a:gridCol>
                <a:gridCol w="2206646">
                  <a:extLst>
                    <a:ext uri="{9D8B030D-6E8A-4147-A177-3AD203B41FA5}">
                      <a16:colId xmlns:a16="http://schemas.microsoft.com/office/drawing/2014/main" val="4069528369"/>
                    </a:ext>
                  </a:extLst>
                </a:gridCol>
                <a:gridCol w="2206646">
                  <a:extLst>
                    <a:ext uri="{9D8B030D-6E8A-4147-A177-3AD203B41FA5}">
                      <a16:colId xmlns:a16="http://schemas.microsoft.com/office/drawing/2014/main" val="2366176194"/>
                    </a:ext>
                  </a:extLst>
                </a:gridCol>
                <a:gridCol w="2206646">
                  <a:extLst>
                    <a:ext uri="{9D8B030D-6E8A-4147-A177-3AD203B41FA5}">
                      <a16:colId xmlns:a16="http://schemas.microsoft.com/office/drawing/2014/main" val="479603090"/>
                    </a:ext>
                  </a:extLst>
                </a:gridCol>
              </a:tblGrid>
              <a:tr h="3615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</a:rPr>
                        <a:t>1-й день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</a:rPr>
                        <a:t>6-й день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</a:rPr>
                        <a:t>11-й день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</a:rPr>
                        <a:t>38-й день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741193"/>
                  </a:ext>
                </a:extLst>
              </a:tr>
              <a:tr h="3615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Ремаксол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(40,1)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 (25,5)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 (24,8)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 (51)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9366521"/>
                  </a:ext>
                </a:extLst>
              </a:tr>
              <a:tr h="3615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Адеметионин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 (34,7)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(16,3)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(21,1)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(44,9)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091284"/>
                  </a:ext>
                </a:extLst>
              </a:tr>
            </a:tbl>
          </a:graphicData>
        </a:graphic>
      </p:graphicFrame>
      <p:pic>
        <p:nvPicPr>
          <p:cNvPr id="19" name="Picture 2">
            <a:extLst>
              <a:ext uri="{FF2B5EF4-FFF2-40B4-BE49-F238E27FC236}">
                <a16:creationId xmlns:a16="http://schemas.microsoft.com/office/drawing/2014/main" id="{BBD878DE-1F7E-F650-26A5-383A7EEA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9" y="5508594"/>
            <a:ext cx="1181374" cy="11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9064ADE-D71A-83A5-9AAA-904F9AD9E23B}"/>
              </a:ext>
            </a:extLst>
          </p:cNvPr>
          <p:cNvSpPr/>
          <p:nvPr/>
        </p:nvSpPr>
        <p:spPr>
          <a:xfrm>
            <a:off x="1690455" y="5907035"/>
            <a:ext cx="9504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QR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исследование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Стельмах В.В., Коваленко А.Л., Попова В.Б., Успенский Ю.П., Морозов В.Г., Беликова Т.Н., Рафальский В.В., Антонова Е.А. Результаты мультицентрового открытого сравнительного рандомизированного исследования III фазы REM-Chol-III-16 у пациентов с синдромом внутрипеченочного холестаза при хронических диффузных заболеваниях печени. Терапевтический архив.2021;93(12):1470–1476. DOI: 10.26442/00403660.2021.12.201266 </a:t>
            </a:r>
          </a:p>
        </p:txBody>
      </p:sp>
    </p:spTree>
    <p:extLst>
      <p:ext uri="{BB962C8B-B14F-4D97-AF65-F5344CB8AC3E}">
        <p14:creationId xmlns:p14="http://schemas.microsoft.com/office/powerpoint/2010/main" val="1758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4F556F-B859-A2DB-0241-F7162E3512A3}"/>
              </a:ext>
            </a:extLst>
          </p:cNvPr>
          <p:cNvSpPr/>
          <p:nvPr/>
        </p:nvSpPr>
        <p:spPr>
          <a:xfrm>
            <a:off x="0" y="2"/>
            <a:ext cx="4449170" cy="1013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A9493F5-584E-FA79-5A6F-4EA19AA9BC61}"/>
              </a:ext>
            </a:extLst>
          </p:cNvPr>
          <p:cNvSpPr txBox="1">
            <a:spLocks/>
          </p:cNvSpPr>
          <p:nvPr/>
        </p:nvSpPr>
        <p:spPr>
          <a:xfrm>
            <a:off x="578759" y="409136"/>
            <a:ext cx="5953125" cy="48013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Коморбидность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DA11DD9-3461-C1E3-46AE-FBEEDD16BDEC}"/>
              </a:ext>
            </a:extLst>
          </p:cNvPr>
          <p:cNvCxnSpPr>
            <a:cxnSpLocks/>
          </p:cNvCxnSpPr>
          <p:nvPr/>
        </p:nvCxnSpPr>
        <p:spPr>
          <a:xfrm flipH="1">
            <a:off x="703489" y="1005833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03489" y="1422587"/>
            <a:ext cx="10555914" cy="4846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spcAft>
                <a:spcPts val="1200"/>
              </a:spcAft>
              <a:buClr>
                <a:srgbClr val="DF281A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все большее внимание уделяется проблеме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коморбидности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при вирусных инфекциях, в том числе при вирусных гепатитах, как острых, так и хронических</a:t>
            </a:r>
          </a:p>
          <a:p>
            <a:pPr marL="285750" indent="-285750">
              <a:lnSpc>
                <a:spcPts val="1800"/>
              </a:lnSpc>
              <a:spcAft>
                <a:spcPts val="1200"/>
              </a:spcAft>
              <a:buClr>
                <a:srgbClr val="DF281A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Понятие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коморбидности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— одновременного поражения двух (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коморбидность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) или более (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полиморбидность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) органов или систем организма — нашло достаточно широкое освещение в литературе последних лет </a:t>
            </a:r>
          </a:p>
          <a:p>
            <a:pPr marL="285750" indent="-285750">
              <a:lnSpc>
                <a:spcPts val="1800"/>
              </a:lnSpc>
              <a:spcAft>
                <a:spcPts val="1200"/>
              </a:spcAft>
              <a:buClr>
                <a:srgbClr val="DF281A"/>
              </a:buClr>
              <a:buFont typeface="Wingdings" panose="05000000000000000000" pitchFamily="2" charset="2"/>
              <a:buChar char="ü"/>
            </a:pP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Коморбидность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может протекать по типу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синтропии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(одновременного поражения органы под влиянием сходных патогенетических факторов) или интерференции (возникновение одного заболевания под влиянием другого).</a:t>
            </a:r>
          </a:p>
          <a:p>
            <a:pPr marL="285750" indent="-285750">
              <a:lnSpc>
                <a:spcPts val="1800"/>
              </a:lnSpc>
              <a:spcAft>
                <a:spcPts val="1200"/>
              </a:spcAft>
              <a:buClr>
                <a:srgbClr val="DF281A"/>
              </a:buClr>
              <a:buFont typeface="Wingdings" panose="05000000000000000000" pitchFamily="2" charset="2"/>
              <a:buChar char="ü"/>
            </a:pP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Коморбидность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– совокупность заболеваний с общим патогенезом развития</a:t>
            </a:r>
          </a:p>
          <a:p>
            <a:pPr marL="285750" indent="-285750">
              <a:lnSpc>
                <a:spcPts val="1800"/>
              </a:lnSpc>
              <a:spcAft>
                <a:spcPts val="1200"/>
              </a:spcAft>
              <a:buClr>
                <a:srgbClr val="DF281A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продолжительности жизни, повышение уровня качества медицинской помощи и ее доступности приводят к увеличению числа сопутствующих патологий, приводящих к прогрессированию и утяжелению основного заболевания </a:t>
            </a:r>
          </a:p>
          <a:p>
            <a:pPr marL="285750" indent="-285750">
              <a:lnSpc>
                <a:spcPts val="1800"/>
              </a:lnSpc>
              <a:spcAft>
                <a:spcPts val="1200"/>
              </a:spcAft>
              <a:buClr>
                <a:srgbClr val="DF281A"/>
              </a:buClr>
              <a:buFont typeface="Wingdings" panose="05000000000000000000" pitchFamily="2" charset="2"/>
              <a:buChar char="ü"/>
            </a:pP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Коморбидная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патология может оказывать влияние на прогрессирование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фибротического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процесса в печени при вирусных гепатитах, даже после полной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эрадикации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вируса и получения устойчивого вирусологического ответа</a:t>
            </a:r>
          </a:p>
          <a:p>
            <a:pPr marL="285750" indent="-285750">
              <a:lnSpc>
                <a:spcPts val="1800"/>
              </a:lnSpc>
              <a:spcAft>
                <a:spcPts val="1200"/>
              </a:spcAft>
              <a:buClr>
                <a:srgbClr val="DF281A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При всем разнообразии формулировок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коморбидности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наиболее полно отражает данное понятие следующее определение: под заболеваниями/нарушениями,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коморбидными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определенному заболеванию, понимаются такие нарушения, которые встречаются при этом заболевании чаще, чем в общей популяции, и имеют с ним некоторые общие этиологические или патогенетические механизмы</a:t>
            </a:r>
          </a:p>
        </p:txBody>
      </p:sp>
    </p:spTree>
    <p:extLst>
      <p:ext uri="{BB962C8B-B14F-4D97-AF65-F5344CB8AC3E}">
        <p14:creationId xmlns:p14="http://schemas.microsoft.com/office/powerpoint/2010/main" val="171931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8F499-668C-BDBB-5EF6-E07B4DEA0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573133-B888-5FF0-F47C-431643D7DA98}"/>
              </a:ext>
            </a:extLst>
          </p:cNvPr>
          <p:cNvSpPr/>
          <p:nvPr/>
        </p:nvSpPr>
        <p:spPr>
          <a:xfrm>
            <a:off x="0" y="2"/>
            <a:ext cx="4474346" cy="1349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AE12AE1-13B1-997A-44E2-B4ECF151A875}"/>
              </a:ext>
            </a:extLst>
          </p:cNvPr>
          <p:cNvCxnSpPr>
            <a:cxnSpLocks/>
          </p:cNvCxnSpPr>
          <p:nvPr/>
        </p:nvCxnSpPr>
        <p:spPr>
          <a:xfrm flipH="1">
            <a:off x="730122" y="1349406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1AA88E-0FF9-2DF4-5E3B-751174CBBC7C}"/>
              </a:ext>
            </a:extLst>
          </p:cNvPr>
          <p:cNvSpPr txBox="1">
            <a:spLocks/>
          </p:cNvSpPr>
          <p:nvPr/>
        </p:nvSpPr>
        <p:spPr>
          <a:xfrm>
            <a:off x="578759" y="230767"/>
            <a:ext cx="10882313" cy="923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Мультицентровое открытого сравнительного рандомизированного исследования III фазы REM-Chol-III-16 у пациентов с синдромом внутрипеченочного холестаза при хронических диффузных заболеваниях печени.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Динамика маркеров холестаза и цитолиза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7278338-A55D-F405-9F7E-9C86C8EF9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9" y="5508594"/>
            <a:ext cx="1181374" cy="11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AD6E214-E603-2909-676D-3E29DED1A4C7}"/>
              </a:ext>
            </a:extLst>
          </p:cNvPr>
          <p:cNvSpPr/>
          <p:nvPr/>
        </p:nvSpPr>
        <p:spPr>
          <a:xfrm>
            <a:off x="1690455" y="5907035"/>
            <a:ext cx="9504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QR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исследование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Стельмах В.В., Коваленко А.Л., Попова В.Б., Успенский Ю.П., Морозов В.Г., Беликова Т.Н., Рафальский В.В., Антонова Е.А. Результаты мультицентрового открытого сравнительного рандомизированного исследования III фазы REM-Chol-III-16 у пациентов с синдромом внутрипеченочного холестаза при хронических диффузных заболеваниях печени. Терапевтический архив.2021;93(12):1470–1476. DOI: 10.26442/00403660.2021.12.201266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91FC0-80C3-C566-50E4-265ACAB0450F}"/>
              </a:ext>
            </a:extLst>
          </p:cNvPr>
          <p:cNvSpPr txBox="1"/>
          <p:nvPr/>
        </p:nvSpPr>
        <p:spPr>
          <a:xfrm>
            <a:off x="578759" y="1410894"/>
            <a:ext cx="103428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группе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Ремаксол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наблюдался более устойчивый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антихолестатический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эффект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C6E32F7-FA5E-6B48-F58D-F3BAF200BAFA}"/>
              </a:ext>
            </a:extLst>
          </p:cNvPr>
          <p:cNvGrpSpPr/>
          <p:nvPr/>
        </p:nvGrpSpPr>
        <p:grpSpPr>
          <a:xfrm>
            <a:off x="600248" y="1863638"/>
            <a:ext cx="8561507" cy="1728039"/>
            <a:chOff x="997698" y="1369217"/>
            <a:chExt cx="10356102" cy="3523089"/>
          </a:xfrm>
        </p:grpSpPr>
        <p:graphicFrame>
          <p:nvGraphicFramePr>
            <p:cNvPr id="39" name="Диаграмма 38">
              <a:extLst>
                <a:ext uri="{FF2B5EF4-FFF2-40B4-BE49-F238E27FC236}">
                  <a16:creationId xmlns:a16="http://schemas.microsoft.com/office/drawing/2014/main" id="{1AF50A31-45E5-86AF-E65F-2F379C1DFEB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4174532"/>
                </p:ext>
              </p:extLst>
            </p:nvPr>
          </p:nvGraphicFramePr>
          <p:xfrm>
            <a:off x="8000251" y="2126468"/>
            <a:ext cx="3353549" cy="27658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146C85D9-A671-0CD7-0BCD-C56DF0D96B3C}"/>
                </a:ext>
              </a:extLst>
            </p:cNvPr>
            <p:cNvGrpSpPr/>
            <p:nvPr/>
          </p:nvGrpSpPr>
          <p:grpSpPr>
            <a:xfrm>
              <a:off x="997698" y="1369217"/>
              <a:ext cx="6793536" cy="3523089"/>
              <a:chOff x="979238" y="1159443"/>
              <a:chExt cx="6793536" cy="3523089"/>
            </a:xfrm>
          </p:grpSpPr>
          <p:graphicFrame>
            <p:nvGraphicFramePr>
              <p:cNvPr id="41" name="Диаграмма 40">
                <a:extLst>
                  <a:ext uri="{FF2B5EF4-FFF2-40B4-BE49-F238E27FC236}">
                    <a16:creationId xmlns:a16="http://schemas.microsoft.com/office/drawing/2014/main" id="{21B3C852-05C5-A1E6-23C2-F1C6EDF46FD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59149589"/>
                  </p:ext>
                </p:extLst>
              </p:nvPr>
            </p:nvGraphicFramePr>
            <p:xfrm>
              <a:off x="979238" y="1916695"/>
              <a:ext cx="3398906" cy="276583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42" name="Диаграмма 41">
                <a:extLst>
                  <a:ext uri="{FF2B5EF4-FFF2-40B4-BE49-F238E27FC236}">
                    <a16:creationId xmlns:a16="http://schemas.microsoft.com/office/drawing/2014/main" id="{F84FAB73-020D-D6A4-016D-F8C8335FAB6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06736324"/>
                  </p:ext>
                </p:extLst>
              </p:nvPr>
            </p:nvGraphicFramePr>
            <p:xfrm>
              <a:off x="4605620" y="1916695"/>
              <a:ext cx="3167154" cy="276583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A899252-33FB-BC06-4265-E600D2C79E53}"/>
                  </a:ext>
                </a:extLst>
              </p:cNvPr>
              <p:cNvSpPr txBox="1"/>
              <p:nvPr/>
            </p:nvSpPr>
            <p:spPr>
              <a:xfrm>
                <a:off x="1589979" y="1598367"/>
                <a:ext cx="2187629" cy="636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ГГТП, </a:t>
                </a:r>
                <a:r>
                  <a:rPr lang="ru-RU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Ед</a:t>
                </a: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/л p&lt;0,001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C1DF98-5F76-51A1-36D8-1D914BE664B9}"/>
                  </a:ext>
                </a:extLst>
              </p:cNvPr>
              <p:cNvSpPr txBox="1"/>
              <p:nvPr/>
            </p:nvSpPr>
            <p:spPr>
              <a:xfrm>
                <a:off x="5206156" y="1159443"/>
                <a:ext cx="2548159" cy="1082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Общий билирубин, мкмоль/л, p&lt;0,001</a:t>
                </a:r>
              </a:p>
            </p:txBody>
          </p:sp>
        </p:grp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6188EBB-FFB6-439F-A914-0225D3D6FE65}"/>
              </a:ext>
            </a:extLst>
          </p:cNvPr>
          <p:cNvGrpSpPr/>
          <p:nvPr/>
        </p:nvGrpSpPr>
        <p:grpSpPr>
          <a:xfrm>
            <a:off x="9929045" y="2702047"/>
            <a:ext cx="1349124" cy="1468517"/>
            <a:chOff x="10921637" y="1230973"/>
            <a:chExt cx="1349124" cy="1468517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CD709B59-0D80-4435-1D7D-A4593E3753FB}"/>
                </a:ext>
              </a:extLst>
            </p:cNvPr>
            <p:cNvSpPr/>
            <p:nvPr/>
          </p:nvSpPr>
          <p:spPr>
            <a:xfrm>
              <a:off x="10921638" y="1283467"/>
              <a:ext cx="235974" cy="2027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61D8CAC-03F2-29C0-F16E-9828F55582B2}"/>
                </a:ext>
              </a:extLst>
            </p:cNvPr>
            <p:cNvSpPr txBox="1"/>
            <p:nvPr/>
          </p:nvSpPr>
          <p:spPr>
            <a:xfrm>
              <a:off x="11114611" y="1230973"/>
              <a:ext cx="9972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Скрининг</a:t>
              </a: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1957CDCF-AAA3-3A64-F87E-76AE6A54B428}"/>
                </a:ext>
              </a:extLst>
            </p:cNvPr>
            <p:cNvSpPr/>
            <p:nvPr/>
          </p:nvSpPr>
          <p:spPr>
            <a:xfrm>
              <a:off x="10921637" y="1658505"/>
              <a:ext cx="235974" cy="20278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167EE4B-C593-F585-6574-0A6DD33818A6}"/>
                </a:ext>
              </a:extLst>
            </p:cNvPr>
            <p:cNvSpPr txBox="1"/>
            <p:nvPr/>
          </p:nvSpPr>
          <p:spPr>
            <a:xfrm>
              <a:off x="11109695" y="1629699"/>
              <a:ext cx="1113150" cy="31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1-й день</a:t>
              </a: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C212DEBB-7AA5-EA49-B8C5-F5918CD2D6E8}"/>
                </a:ext>
              </a:extLst>
            </p:cNvPr>
            <p:cNvSpPr/>
            <p:nvPr/>
          </p:nvSpPr>
          <p:spPr>
            <a:xfrm>
              <a:off x="10921637" y="2071992"/>
              <a:ext cx="235974" cy="20278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C6937A7-475E-4718-DA7D-B428A2A8F074}"/>
                </a:ext>
              </a:extLst>
            </p:cNvPr>
            <p:cNvSpPr txBox="1"/>
            <p:nvPr/>
          </p:nvSpPr>
          <p:spPr>
            <a:xfrm>
              <a:off x="11109695" y="2057732"/>
              <a:ext cx="1113150" cy="31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11-й день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3653E352-6460-A5CB-AF21-6E78BCFBE857}"/>
                </a:ext>
              </a:extLst>
            </p:cNvPr>
            <p:cNvSpPr/>
            <p:nvPr/>
          </p:nvSpPr>
          <p:spPr>
            <a:xfrm>
              <a:off x="10921637" y="2453371"/>
              <a:ext cx="235974" cy="2027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3C5848-7951-B10D-F7D2-C215715A16B4}"/>
                </a:ext>
              </a:extLst>
            </p:cNvPr>
            <p:cNvSpPr txBox="1"/>
            <p:nvPr/>
          </p:nvSpPr>
          <p:spPr>
            <a:xfrm>
              <a:off x="11157611" y="2387218"/>
              <a:ext cx="1113150" cy="31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38-й день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751836D6-ED7A-099D-A691-6E9EEDFCE6B4}"/>
              </a:ext>
            </a:extLst>
          </p:cNvPr>
          <p:cNvSpPr txBox="1"/>
          <p:nvPr/>
        </p:nvSpPr>
        <p:spPr>
          <a:xfrm>
            <a:off x="6794180" y="1910154"/>
            <a:ext cx="21277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ЩФ,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/л p&lt;0,001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4A902C6-336A-7E2C-18EF-B35EBD7F8B4A}"/>
              </a:ext>
            </a:extLst>
          </p:cNvPr>
          <p:cNvSpPr txBox="1"/>
          <p:nvPr/>
        </p:nvSpPr>
        <p:spPr>
          <a:xfrm>
            <a:off x="533579" y="3804188"/>
            <a:ext cx="93599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группе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Ремаксол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наблюдался более устойчивый антицитолитический эффект</a:t>
            </a:r>
          </a:p>
        </p:txBody>
      </p:sp>
      <p:graphicFrame>
        <p:nvGraphicFramePr>
          <p:cNvPr id="69" name="Диаграмма 68">
            <a:extLst>
              <a:ext uri="{FF2B5EF4-FFF2-40B4-BE49-F238E27FC236}">
                <a16:creationId xmlns:a16="http://schemas.microsoft.com/office/drawing/2014/main" id="{9F906C53-F21B-3959-6567-4F12958DAC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676935"/>
              </p:ext>
            </p:extLst>
          </p:nvPr>
        </p:nvGraphicFramePr>
        <p:xfrm>
          <a:off x="6405555" y="4137517"/>
          <a:ext cx="3599763" cy="159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1" name="Диаграмма 70">
            <a:extLst>
              <a:ext uri="{FF2B5EF4-FFF2-40B4-BE49-F238E27FC236}">
                <a16:creationId xmlns:a16="http://schemas.microsoft.com/office/drawing/2014/main" id="{E94EF830-C837-0352-5ABA-4F58FD6D2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111669"/>
              </p:ext>
            </p:extLst>
          </p:nvPr>
        </p:nvGraphicFramePr>
        <p:xfrm>
          <a:off x="1760133" y="4401942"/>
          <a:ext cx="3599763" cy="132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4304B355-2D68-7884-9E67-2BF58C092E65}"/>
              </a:ext>
            </a:extLst>
          </p:cNvPr>
          <p:cNvSpPr txBox="1"/>
          <p:nvPr/>
        </p:nvSpPr>
        <p:spPr>
          <a:xfrm>
            <a:off x="2749208" y="4316092"/>
            <a:ext cx="1725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АЛТ,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/л p&lt;0,001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00D94F3-B757-1373-5ACB-6ED4C5068BCB}"/>
              </a:ext>
            </a:extLst>
          </p:cNvPr>
          <p:cNvSpPr txBox="1"/>
          <p:nvPr/>
        </p:nvSpPr>
        <p:spPr>
          <a:xfrm>
            <a:off x="7111621" y="4298223"/>
            <a:ext cx="2187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АСТ,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/л p&lt;0,001</a:t>
            </a:r>
          </a:p>
        </p:txBody>
      </p:sp>
    </p:spTree>
    <p:extLst>
      <p:ext uri="{BB962C8B-B14F-4D97-AF65-F5344CB8AC3E}">
        <p14:creationId xmlns:p14="http://schemas.microsoft.com/office/powerpoint/2010/main" val="158082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72038-3F7A-C7E0-54DB-8AFFCCAFF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8106B3-6A2E-1320-FB6A-9F4E8117B7B9}"/>
              </a:ext>
            </a:extLst>
          </p:cNvPr>
          <p:cNvSpPr/>
          <p:nvPr/>
        </p:nvSpPr>
        <p:spPr>
          <a:xfrm>
            <a:off x="0" y="2"/>
            <a:ext cx="4449170" cy="1013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6CEC960-A4CF-5186-25A0-8646015BF480}"/>
              </a:ext>
            </a:extLst>
          </p:cNvPr>
          <p:cNvSpPr txBox="1">
            <a:spLocks/>
          </p:cNvSpPr>
          <p:nvPr/>
        </p:nvSpPr>
        <p:spPr>
          <a:xfrm>
            <a:off x="578759" y="409136"/>
            <a:ext cx="5953125" cy="48013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Заключение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2F26E53-3934-2D3D-D321-C9A8D68BAB53}"/>
              </a:ext>
            </a:extLst>
          </p:cNvPr>
          <p:cNvCxnSpPr>
            <a:cxnSpLocks/>
          </p:cNvCxnSpPr>
          <p:nvPr/>
        </p:nvCxnSpPr>
        <p:spPr>
          <a:xfrm flipH="1">
            <a:off x="703489" y="1005833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36AB144-8B5D-A236-2FE9-C10B45C06BDE}"/>
              </a:ext>
            </a:extLst>
          </p:cNvPr>
          <p:cNvSpPr/>
          <p:nvPr/>
        </p:nvSpPr>
        <p:spPr>
          <a:xfrm>
            <a:off x="703489" y="1437472"/>
            <a:ext cx="10555914" cy="5094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DF281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Частота новых случаев инфицирования, заболеваемость и смертность от вирусных гепатитов  является тяжелым бременем для системы здравоохранения;</a:t>
            </a:r>
          </a:p>
          <a:p>
            <a:pPr marL="285750" lvl="0" indent="-285750" algn="just">
              <a:lnSpc>
                <a:spcPts val="1800"/>
              </a:lnSpc>
              <a:spcAft>
                <a:spcPts val="1200"/>
              </a:spcAft>
              <a:buClr>
                <a:srgbClr val="DF281A"/>
              </a:buClr>
              <a:buFont typeface="Wingdings" panose="05000000000000000000" pitchFamily="2" charset="2"/>
              <a:buChar char="ü"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Заболевания желчевыводящих путей, поджелудочной железы, сахарный диабет, ожирение, сердечно-сосудистые заболевания, заболевания верхних отделов ЖКТ являются факторами риска развития фиброза печени хронических вирусных гепатитов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тяжелого течения острых, с возможной последующей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хронизацией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DF281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Кроме того, на тяжесть клинического течения вирусных гепатитов как острых так и хронических определяет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наличие вредных привычек и ко-инфицирование (ВИЧ-инфекция).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Большинство умерших с вирусным циррозом составляют люди трудоспособного возраста, имеющие алкогольную зависимость,  не наблюдающиеся систематически у специалиста, не настроенные на лечение.</a:t>
            </a:r>
          </a:p>
          <a:p>
            <a:pPr marL="285750" marR="0" indent="-285750" algn="just" fontAlgn="auto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DF281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Влияние на течение хронических и острых вирусных гепатитов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коморбидного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фона подчёркивает необходимость создания интегрированных, комплексных моделей оказания медицинской помощи,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 которых приоритетной становиться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патогенетическая.</a:t>
            </a:r>
          </a:p>
          <a:p>
            <a:pPr marL="285750" indent="-285750" algn="just">
              <a:lnSpc>
                <a:spcPts val="1800"/>
              </a:lnSpc>
              <a:spcAft>
                <a:spcPts val="1200"/>
              </a:spcAft>
              <a:buClr>
                <a:srgbClr val="DF281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множественных разнонаправленных эффектов, хорошая переносимость позволяют РЕМАКСОЛ (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полионный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инфузионный гепатопротекторный препарат) включить в лечении острых и хронических вирусных гепатитов, в том числе с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коморбидностью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6CEB4-DA30-FB6F-61E8-5A061B66C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5FBD83-9B4E-5D2D-BFE1-A576787CF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7357" r="1519" b="-4177"/>
          <a:stretch/>
        </p:blipFill>
        <p:spPr>
          <a:xfrm>
            <a:off x="0" y="0"/>
            <a:ext cx="12192000" cy="2816459"/>
          </a:xfrm>
          <a:prstGeom prst="rect">
            <a:avLst/>
          </a:prstGeom>
        </p:spPr>
      </p:pic>
      <p:sp>
        <p:nvSpPr>
          <p:cNvPr id="9" name="PlaceHolder 1">
            <a:extLst>
              <a:ext uri="{FF2B5EF4-FFF2-40B4-BE49-F238E27FC236}">
                <a16:creationId xmlns:a16="http://schemas.microsoft.com/office/drawing/2014/main" id="{1B202048-C161-D1EF-3756-2D0445EDF32A}"/>
              </a:ext>
            </a:extLst>
          </p:cNvPr>
          <p:cNvSpPr txBox="1">
            <a:spLocks/>
          </p:cNvSpPr>
          <p:nvPr/>
        </p:nvSpPr>
        <p:spPr>
          <a:xfrm>
            <a:off x="6614689" y="0"/>
            <a:ext cx="4426350" cy="810351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APASL TASHKENT 2025</a:t>
            </a:r>
            <a:endParaRPr kumimoji="0" lang="ru-RU" sz="105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273E5C-797F-319C-9A68-5C7C895E17F5}"/>
              </a:ext>
            </a:extLst>
          </p:cNvPr>
          <p:cNvSpPr txBox="1"/>
          <p:nvPr/>
        </p:nvSpPr>
        <p:spPr>
          <a:xfrm>
            <a:off x="648274" y="4041542"/>
            <a:ext cx="1022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>
                <a:solidFill>
                  <a:srgbClr val="DF2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DF281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2EA8A97-7307-7EFB-ED02-A1453548DD58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75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22B9A-31B7-C90F-F0C8-02B66995C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804D1A-0B3C-68B7-D1B2-FA91ED40B735}"/>
              </a:ext>
            </a:extLst>
          </p:cNvPr>
          <p:cNvSpPr/>
          <p:nvPr/>
        </p:nvSpPr>
        <p:spPr>
          <a:xfrm>
            <a:off x="0" y="2"/>
            <a:ext cx="4474346" cy="1349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7D26CB5-ED11-9F42-9B82-893A5F6BB8B5}"/>
              </a:ext>
            </a:extLst>
          </p:cNvPr>
          <p:cNvCxnSpPr>
            <a:cxnSpLocks/>
          </p:cNvCxnSpPr>
          <p:nvPr/>
        </p:nvCxnSpPr>
        <p:spPr>
          <a:xfrm flipH="1">
            <a:off x="730122" y="1349406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F3E135E-E8D8-2D81-A24D-F09D5373E140}"/>
              </a:ext>
            </a:extLst>
          </p:cNvPr>
          <p:cNvSpPr txBox="1">
            <a:spLocks/>
          </p:cNvSpPr>
          <p:nvPr/>
        </p:nvSpPr>
        <p:spPr>
          <a:xfrm>
            <a:off x="578759" y="396967"/>
            <a:ext cx="10882313" cy="7571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Распространенность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коморбидности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пациентов в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гепатитом А </a:t>
            </a:r>
          </a:p>
          <a:p>
            <a:pPr algn="l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54,5% и определяет степень тяжести клинического течения </a:t>
            </a:r>
          </a:p>
        </p:txBody>
      </p:sp>
      <p:graphicFrame>
        <p:nvGraphicFramePr>
          <p:cNvPr id="9" name="Объект 4">
            <a:extLst>
              <a:ext uri="{FF2B5EF4-FFF2-40B4-BE49-F238E27FC236}">
                <a16:creationId xmlns:a16="http://schemas.microsoft.com/office/drawing/2014/main" id="{BEB7B91E-FFFE-2159-A9D9-051FA49535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808171"/>
              </p:ext>
            </p:extLst>
          </p:nvPr>
        </p:nvGraphicFramePr>
        <p:xfrm>
          <a:off x="578759" y="1670895"/>
          <a:ext cx="10527206" cy="347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C6BE76-ADE6-6A97-7A4A-ED575FB8055C}"/>
              </a:ext>
            </a:extLst>
          </p:cNvPr>
          <p:cNvSpPr/>
          <p:nvPr/>
        </p:nvSpPr>
        <p:spPr>
          <a:xfrm>
            <a:off x="1488558" y="5470534"/>
            <a:ext cx="10106835" cy="757130"/>
          </a:xfrm>
          <a:prstGeom prst="rect">
            <a:avLst/>
          </a:prstGeom>
          <a:ln w="6350"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Наличие прямой связи между патологией билиарного тракта </a:t>
            </a:r>
          </a:p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тяжестью течения ГА (О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ru-RU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= 2,384±0,543)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F285C3-389B-9D23-B87D-1E5C319C0E52}"/>
              </a:ext>
            </a:extLst>
          </p:cNvPr>
          <p:cNvSpPr txBox="1"/>
          <p:nvPr/>
        </p:nvSpPr>
        <p:spPr>
          <a:xfrm>
            <a:off x="5679860" y="152428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=275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B75B79-A7BE-B132-4E8D-740B6B1CE3C9}"/>
              </a:ext>
            </a:extLst>
          </p:cNvPr>
          <p:cNvSpPr/>
          <p:nvPr/>
        </p:nvSpPr>
        <p:spPr>
          <a:xfrm>
            <a:off x="730122" y="6210057"/>
            <a:ext cx="10609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Бушманова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А.Д.,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Скворода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В.В., Иванова Н.В. Клиническая значимость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коморбидности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у пациентов с гепатитом А. В книге: Актуальные вопросы инфекционной патологии Юга России. Материалы ХII научно-практической конференции. Краснодар, 2019. С. 20-21;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05" y="5504645"/>
            <a:ext cx="682811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5B549-D13D-5C5F-4A59-1ACB8C573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A5BE88-39B1-8FCC-0B5D-2BA31DDD424D}"/>
              </a:ext>
            </a:extLst>
          </p:cNvPr>
          <p:cNvSpPr/>
          <p:nvPr/>
        </p:nvSpPr>
        <p:spPr>
          <a:xfrm>
            <a:off x="0" y="2"/>
            <a:ext cx="4474346" cy="1349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5F56077-74A0-2916-72D0-AB5092F69926}"/>
              </a:ext>
            </a:extLst>
          </p:cNvPr>
          <p:cNvCxnSpPr>
            <a:cxnSpLocks/>
          </p:cNvCxnSpPr>
          <p:nvPr/>
        </p:nvCxnSpPr>
        <p:spPr>
          <a:xfrm flipH="1">
            <a:off x="730122" y="1349406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4775D8E-9907-4D8A-7F22-0512F77CCED1}"/>
              </a:ext>
            </a:extLst>
          </p:cNvPr>
          <p:cNvSpPr txBox="1">
            <a:spLocks/>
          </p:cNvSpPr>
          <p:nvPr/>
        </p:nvSpPr>
        <p:spPr>
          <a:xfrm>
            <a:off x="578759" y="396967"/>
            <a:ext cx="10882313" cy="7571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Распространенность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коморбидности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у пациентов с острым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гепатитом В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определяет степень тяжести клинического течения  </a:t>
            </a:r>
          </a:p>
        </p:txBody>
      </p:sp>
      <p:graphicFrame>
        <p:nvGraphicFramePr>
          <p:cNvPr id="3" name="Объект 6">
            <a:extLst>
              <a:ext uri="{FF2B5EF4-FFF2-40B4-BE49-F238E27FC236}">
                <a16:creationId xmlns:a16="http://schemas.microsoft.com/office/drawing/2014/main" id="{562E93AA-D4F4-FCEA-ECED-BC30837B82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72587"/>
              </p:ext>
            </p:extLst>
          </p:nvPr>
        </p:nvGraphicFramePr>
        <p:xfrm>
          <a:off x="730122" y="1835538"/>
          <a:ext cx="5365878" cy="341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EB2CA67-9049-8F3B-12B1-D667861FE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128164"/>
              </p:ext>
            </p:extLst>
          </p:nvPr>
        </p:nvGraphicFramePr>
        <p:xfrm>
          <a:off x="6205491" y="1835537"/>
          <a:ext cx="5635692" cy="42108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2909">
                  <a:extLst>
                    <a:ext uri="{9D8B030D-6E8A-4147-A177-3AD203B41FA5}">
                      <a16:colId xmlns:a16="http://schemas.microsoft.com/office/drawing/2014/main" val="3564638155"/>
                    </a:ext>
                  </a:extLst>
                </a:gridCol>
                <a:gridCol w="1359326">
                  <a:extLst>
                    <a:ext uri="{9D8B030D-6E8A-4147-A177-3AD203B41FA5}">
                      <a16:colId xmlns:a16="http://schemas.microsoft.com/office/drawing/2014/main" val="384888656"/>
                    </a:ext>
                  </a:extLst>
                </a:gridCol>
                <a:gridCol w="1405342">
                  <a:extLst>
                    <a:ext uri="{9D8B030D-6E8A-4147-A177-3AD203B41FA5}">
                      <a16:colId xmlns:a16="http://schemas.microsoft.com/office/drawing/2014/main" val="1040281075"/>
                    </a:ext>
                  </a:extLst>
                </a:gridCol>
                <a:gridCol w="1347813">
                  <a:extLst>
                    <a:ext uri="{9D8B030D-6E8A-4147-A177-3AD203B41FA5}">
                      <a16:colId xmlns:a16="http://schemas.microsoft.com/office/drawing/2014/main" val="2463221986"/>
                    </a:ext>
                  </a:extLst>
                </a:gridCol>
                <a:gridCol w="540302">
                  <a:extLst>
                    <a:ext uri="{9D8B030D-6E8A-4147-A177-3AD203B41FA5}">
                      <a16:colId xmlns:a16="http://schemas.microsoft.com/office/drawing/2014/main" val="3652281732"/>
                    </a:ext>
                  </a:extLst>
                </a:gridCol>
              </a:tblGrid>
              <a:tr h="357633">
                <a:tc rowSpan="2"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Сопутствующая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патология  </a:t>
                      </a:r>
                    </a:p>
                    <a:p>
                      <a:pPr algn="ctr"/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системам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7744815"/>
                  </a:ext>
                </a:extLst>
              </a:tr>
              <a:tr h="894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ЖКТ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Билиарный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тракт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ССС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4618597"/>
                  </a:ext>
                </a:extLst>
              </a:tr>
              <a:tr h="7152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Легкая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(OR)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0,84 ± 0,35</a:t>
                      </a:r>
                    </a:p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</a:t>
                      </a: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(95%,0,42-1,69)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0,23±0,97</a:t>
                      </a:r>
                    </a:p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</a:t>
                      </a: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(95%,0,03-1,5)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2,7±0,3*</a:t>
                      </a:r>
                    </a:p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 </a:t>
                      </a:r>
                    </a:p>
                    <a:p>
                      <a:pPr algn="just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(95%1,41-5,22)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≤0,05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225526"/>
                  </a:ext>
                </a:extLst>
              </a:tr>
              <a:tr h="8940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Среднетяжелая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(OR)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0,77±0,22</a:t>
                      </a:r>
                    </a:p>
                    <a:p>
                      <a:pPr algn="ctr"/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 </a:t>
                      </a:r>
                    </a:p>
                    <a:p>
                      <a:pPr algn="ctr"/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(95%,0,36–1,65)</a:t>
                      </a:r>
                      <a:endParaRPr lang="en-US" sz="12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1,45±0,41</a:t>
                      </a:r>
                      <a:endParaRPr lang="en-US" sz="1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</a:t>
                      </a:r>
                    </a:p>
                    <a:p>
                      <a:pPr algn="ctr"/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(95%0,65– 3,25)</a:t>
                      </a:r>
                      <a:endParaRPr lang="en-US" sz="12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≥0,05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184646"/>
                  </a:ext>
                </a:extLst>
              </a:tr>
              <a:tr h="10206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Тяжелая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(OR)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1,62±0,42</a:t>
                      </a:r>
                      <a:r>
                        <a:rPr lang="ru-RU" sz="1400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 </a:t>
                      </a:r>
                    </a:p>
                    <a:p>
                      <a:pPr algn="ctr"/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(95%,0,71–3,73)</a:t>
                      </a:r>
                      <a:endParaRPr lang="en-US" sz="12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1,44± 0,15</a:t>
                      </a:r>
                    </a:p>
                    <a:p>
                      <a:pPr algn="ctr"/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 </a:t>
                      </a:r>
                    </a:p>
                    <a:p>
                      <a:pPr algn="just"/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(95%,0,72–2,85)</a:t>
                      </a:r>
                      <a:endParaRPr lang="en-US" sz="12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0,73±0,10</a:t>
                      </a:r>
                    </a:p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 </a:t>
                      </a: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(95%,0,21-2,48)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0,05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543683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9EA2F6-0329-0F9E-8B47-6C84B38F9E28}"/>
              </a:ext>
            </a:extLst>
          </p:cNvPr>
          <p:cNvSpPr/>
          <p:nvPr/>
        </p:nvSpPr>
        <p:spPr>
          <a:xfrm>
            <a:off x="7770922" y="1373872"/>
            <a:ext cx="331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Коморбиднось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33%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146D4B-059C-4B1A-8D1A-0D9DC86F57E4}"/>
              </a:ext>
            </a:extLst>
          </p:cNvPr>
          <p:cNvSpPr/>
          <p:nvPr/>
        </p:nvSpPr>
        <p:spPr>
          <a:xfrm>
            <a:off x="569798" y="5353904"/>
            <a:ext cx="5635693" cy="92333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опутствующая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соматическая патология ЖКТ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является фактором риска развития тяжелого течения ОГВ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8759" y="6508066"/>
            <a:ext cx="89846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Бушманова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А.Д.,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Прийма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Е.Н. Эпидемиологическая ситуация и факторы риска тяжелых форм гепатитов А и В, 2021. </a:t>
            </a:r>
          </a:p>
        </p:txBody>
      </p:sp>
    </p:spTree>
    <p:extLst>
      <p:ext uri="{BB962C8B-B14F-4D97-AF65-F5344CB8AC3E}">
        <p14:creationId xmlns:p14="http://schemas.microsoft.com/office/powerpoint/2010/main" val="61421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2600C-5018-4B16-E33F-EF38A3F1D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B4E803-56E5-CBA1-7BDD-4712EE946C33}"/>
              </a:ext>
            </a:extLst>
          </p:cNvPr>
          <p:cNvSpPr/>
          <p:nvPr/>
        </p:nvSpPr>
        <p:spPr>
          <a:xfrm>
            <a:off x="0" y="2"/>
            <a:ext cx="4474346" cy="1349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6AC6FFF-FCB7-083E-B65E-F5A62934536C}"/>
              </a:ext>
            </a:extLst>
          </p:cNvPr>
          <p:cNvCxnSpPr>
            <a:cxnSpLocks/>
          </p:cNvCxnSpPr>
          <p:nvPr/>
        </p:nvCxnSpPr>
        <p:spPr>
          <a:xfrm flipH="1">
            <a:off x="730122" y="1349406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8F89A41-5C29-9C91-2547-5B091C63A10F}"/>
              </a:ext>
            </a:extLst>
          </p:cNvPr>
          <p:cNvSpPr txBox="1">
            <a:spLocks/>
          </p:cNvSpPr>
          <p:nvPr/>
        </p:nvSpPr>
        <p:spPr>
          <a:xfrm>
            <a:off x="578759" y="396967"/>
            <a:ext cx="10882313" cy="7571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Распространенность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коморбидности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не связанной с печенью и у пациентов с хроническим гепатитом в сравнении 2006 г. и 2015 г. </a:t>
            </a:r>
          </a:p>
        </p:txBody>
      </p:sp>
      <p:pic>
        <p:nvPicPr>
          <p:cNvPr id="9" name="Picture 2" descr="Рисунок 1">
            <a:extLst>
              <a:ext uri="{FF2B5EF4-FFF2-40B4-BE49-F238E27FC236}">
                <a16:creationId xmlns:a16="http://schemas.microsoft.com/office/drawing/2014/main" id="{C6AF550E-37F0-CCE8-3035-6536CA8E4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7"/>
          <a:stretch/>
        </p:blipFill>
        <p:spPr bwMode="auto">
          <a:xfrm>
            <a:off x="596982" y="2108775"/>
            <a:ext cx="5476745" cy="322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D9564C-CA05-BDE0-7321-C62AA5954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83" b="56015"/>
          <a:stretch/>
        </p:blipFill>
        <p:spPr>
          <a:xfrm>
            <a:off x="6203371" y="2676741"/>
            <a:ext cx="5808645" cy="266565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251578-FB60-06A6-7F7B-B2C1322A8600}"/>
              </a:ext>
            </a:extLst>
          </p:cNvPr>
          <p:cNvSpPr/>
          <p:nvPr/>
        </p:nvSpPr>
        <p:spPr>
          <a:xfrm>
            <a:off x="1375482" y="1739443"/>
            <a:ext cx="3964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Бесплатная медицинская помощь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8603F06-D198-2886-C592-0614D9B4E4A9}"/>
              </a:ext>
            </a:extLst>
          </p:cNvPr>
          <p:cNvSpPr/>
          <p:nvPr/>
        </p:nvSpPr>
        <p:spPr>
          <a:xfrm>
            <a:off x="7421550" y="1712436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Застрахованное население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DC93F24-F964-42D4-6DF5-FAC631362271}"/>
              </a:ext>
            </a:extLst>
          </p:cNvPr>
          <p:cNvSpPr/>
          <p:nvPr/>
        </p:nvSpPr>
        <p:spPr>
          <a:xfrm>
            <a:off x="730122" y="6309322"/>
            <a:ext cx="110192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Mindie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H. Nguyen, Joseph K. Lim,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Burak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Ozbay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Advancing Age and Comorbidity in a US Insured Population-Based Cohort of Patients With Chronic Hepatitis B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Hepatology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Vol. 69, No. 3, 2019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9861" y="57212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3951" y="5441152"/>
            <a:ext cx="10014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</a:t>
            </a:r>
            <a:r>
              <a:rPr lang="ru-RU" sz="1600" dirty="0" err="1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коморбидности</a:t>
            </a:r>
            <a:r>
              <a:rPr lang="ru-RU" sz="16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десятилетний период (2006-2015гг.) отмечается как у пациентов с ХГВ, так и в общей популяции: кардиоваскулярные болезни, сахарный диабет, </a:t>
            </a:r>
            <a:r>
              <a:rPr lang="ru-RU" sz="1600" dirty="0" err="1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гиперлипидемия</a:t>
            </a:r>
            <a:r>
              <a:rPr lang="ru-RU" sz="16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гипертония и почечная недостаточность. По уровню показателей доминируют пациенты с ХГВ.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7FF31-55B8-9641-1447-1EF4BCE75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4309B6-BE4D-8DD0-5DDE-B3563BCA4EC2}"/>
              </a:ext>
            </a:extLst>
          </p:cNvPr>
          <p:cNvSpPr/>
          <p:nvPr/>
        </p:nvSpPr>
        <p:spPr>
          <a:xfrm>
            <a:off x="0" y="2"/>
            <a:ext cx="4474346" cy="1349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8C576B2-C7BD-8A67-FB74-886ED06F56B3}"/>
              </a:ext>
            </a:extLst>
          </p:cNvPr>
          <p:cNvCxnSpPr>
            <a:cxnSpLocks/>
          </p:cNvCxnSpPr>
          <p:nvPr/>
        </p:nvCxnSpPr>
        <p:spPr>
          <a:xfrm flipH="1">
            <a:off x="730122" y="1349406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512A32A-8F95-5945-0705-07C0C5D37E3C}"/>
              </a:ext>
            </a:extLst>
          </p:cNvPr>
          <p:cNvSpPr txBox="1">
            <a:spLocks/>
          </p:cNvSpPr>
          <p:nvPr/>
        </p:nvSpPr>
        <p:spPr>
          <a:xfrm>
            <a:off x="578759" y="729365"/>
            <a:ext cx="10882313" cy="4247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Структура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коморбидности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у пациентов при хроническом гепатите В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6D3E39F-CD7E-A111-63D5-5C4F9DBFDA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472647"/>
              </p:ext>
            </p:extLst>
          </p:nvPr>
        </p:nvGraphicFramePr>
        <p:xfrm>
          <a:off x="932395" y="1536465"/>
          <a:ext cx="6823211" cy="475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97B293-F547-9212-BB88-43CB008498D3}"/>
              </a:ext>
            </a:extLst>
          </p:cNvPr>
          <p:cNvSpPr/>
          <p:nvPr/>
        </p:nvSpPr>
        <p:spPr>
          <a:xfrm>
            <a:off x="8409522" y="2875002"/>
            <a:ext cx="31347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Прямая связь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 тяжёлым фиброзом и циррозом</a:t>
            </a:r>
          </a:p>
        </p:txBody>
      </p:sp>
      <p:pic>
        <p:nvPicPr>
          <p:cNvPr id="6" name="Рисунок 5" descr="Изображение выглядит как круг, снимок экрана, График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ADA740-6961-E04F-80D2-D354ED8B6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06" y="3087039"/>
            <a:ext cx="683922" cy="68392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65C021D-7BB7-AFBC-288D-55615AD7A6C3}"/>
              </a:ext>
            </a:extLst>
          </p:cNvPr>
          <p:cNvSpPr/>
          <p:nvPr/>
        </p:nvSpPr>
        <p:spPr>
          <a:xfrm>
            <a:off x="8409522" y="1828562"/>
            <a:ext cx="33411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ХГВ –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83%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Цирроз печени – 100% </a:t>
            </a:r>
            <a:br>
              <a:rPr kumimoji="0" lang="ru-RU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sz="1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6810" y="6292772"/>
            <a:ext cx="10497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Захаров К.А. Клинико-лабораторная диагностика хронического гепатита В: эффективная терапия и профилактика. Диссертация </a:t>
            </a:r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соискание ученой степени к.м.н.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ФГБОУ ВО "Первый Санкт-Петербургский государственный медицинский университет им. акад. И.П. Павлова" МЗ РФ 2019</a:t>
            </a:r>
          </a:p>
        </p:txBody>
      </p:sp>
    </p:spTree>
    <p:extLst>
      <p:ext uri="{BB962C8B-B14F-4D97-AF65-F5344CB8AC3E}">
        <p14:creationId xmlns:p14="http://schemas.microsoft.com/office/powerpoint/2010/main" val="210582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60AED-63D5-5A31-8D61-899CE498E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5BA4DB-0ABC-73CC-735C-54D1A901F507}"/>
              </a:ext>
            </a:extLst>
          </p:cNvPr>
          <p:cNvSpPr/>
          <p:nvPr/>
        </p:nvSpPr>
        <p:spPr>
          <a:xfrm>
            <a:off x="0" y="2"/>
            <a:ext cx="4474346" cy="1349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A2E9789-8636-F17A-E980-F1BEF28BF1E5}"/>
              </a:ext>
            </a:extLst>
          </p:cNvPr>
          <p:cNvCxnSpPr>
            <a:cxnSpLocks/>
          </p:cNvCxnSpPr>
          <p:nvPr/>
        </p:nvCxnSpPr>
        <p:spPr>
          <a:xfrm flipH="1">
            <a:off x="730122" y="1349406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E9D2D86-A978-666D-5977-83CC9F05121B}"/>
              </a:ext>
            </a:extLst>
          </p:cNvPr>
          <p:cNvSpPr txBox="1">
            <a:spLocks/>
          </p:cNvSpPr>
          <p:nvPr/>
        </p:nvSpPr>
        <p:spPr>
          <a:xfrm>
            <a:off x="578759" y="729365"/>
            <a:ext cx="10882313" cy="4247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Структура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коморбидности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у пациентов при хроническом гепатите С </a:t>
            </a:r>
          </a:p>
        </p:txBody>
      </p:sp>
      <p:graphicFrame>
        <p:nvGraphicFramePr>
          <p:cNvPr id="5" name="Объект 7">
            <a:extLst>
              <a:ext uri="{FF2B5EF4-FFF2-40B4-BE49-F238E27FC236}">
                <a16:creationId xmlns:a16="http://schemas.microsoft.com/office/drawing/2014/main" id="{2B4FF30E-F356-E731-F095-D11F88F0E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369744"/>
              </p:ext>
            </p:extLst>
          </p:nvPr>
        </p:nvGraphicFramePr>
        <p:xfrm>
          <a:off x="-491520" y="1349406"/>
          <a:ext cx="11282204" cy="5134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CE6DF3-B8C5-2335-E262-6FC55E543068}"/>
              </a:ext>
            </a:extLst>
          </p:cNvPr>
          <p:cNvSpPr/>
          <p:nvPr/>
        </p:nvSpPr>
        <p:spPr>
          <a:xfrm>
            <a:off x="8730817" y="3429000"/>
            <a:ext cx="3111995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Прямая связь 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 тяжёлым фиброзом 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 циррозом 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(рассчитаны ОШ)</a:t>
            </a:r>
          </a:p>
        </p:txBody>
      </p:sp>
      <p:pic>
        <p:nvPicPr>
          <p:cNvPr id="10" name="Рисунок 9" descr="Изображение выглядит как круг, снимок экрана, График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D013915-CF6E-67EE-1148-BAF66B12A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895" y="3891105"/>
            <a:ext cx="683922" cy="68392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7EA591B-1B6B-2D50-6013-47C07788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589" y="5369310"/>
            <a:ext cx="4740676" cy="782811"/>
          </a:xfrm>
        </p:spPr>
        <p:txBody>
          <a:bodyPr>
            <a:noAutofit/>
          </a:bodyPr>
          <a:lstStyle/>
          <a:p>
            <a:r>
              <a:rPr lang="ru-RU" sz="2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Коморбидное</a:t>
            </a:r>
            <a:r>
              <a:rPr lang="ru-RU" sz="2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течение ХГС </a:t>
            </a:r>
            <a:r>
              <a:rPr lang="ru-RU" sz="2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—</a:t>
            </a:r>
            <a:r>
              <a:rPr lang="en-US" sz="2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lang="en-US" sz="2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3%</a:t>
            </a:r>
            <a:br>
              <a:rPr lang="ru-RU" sz="2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Цирротическая</a:t>
            </a:r>
            <a:r>
              <a:rPr lang="ru-RU" sz="2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стадия </a:t>
            </a:r>
            <a:r>
              <a:rPr lang="ru-RU" sz="2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—</a:t>
            </a:r>
            <a:r>
              <a:rPr lang="ru-RU" sz="2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2AB2C46-CF5C-1738-0BCC-F921661962F8}"/>
              </a:ext>
            </a:extLst>
          </p:cNvPr>
          <p:cNvSpPr/>
          <p:nvPr/>
        </p:nvSpPr>
        <p:spPr>
          <a:xfrm>
            <a:off x="918714" y="6457890"/>
            <a:ext cx="98719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EsaulenkoE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V. ,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NovakK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E. ,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BasinaV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V. ,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DzemovaA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A. ,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Ganchenko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R. A. .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Prevalence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comorbidity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chronic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HCV‑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infection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DOI: 10.33667/2078-5631-2021-1-66-70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BDF6F-218A-A10D-0423-57619D53A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1C03B9-9793-067A-FF07-6C80E1AA342B}"/>
              </a:ext>
            </a:extLst>
          </p:cNvPr>
          <p:cNvSpPr/>
          <p:nvPr/>
        </p:nvSpPr>
        <p:spPr>
          <a:xfrm>
            <a:off x="0" y="2"/>
            <a:ext cx="4474346" cy="1349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9BE685B-A44D-4F98-E9B7-DE01E8A9CB4C}"/>
              </a:ext>
            </a:extLst>
          </p:cNvPr>
          <p:cNvCxnSpPr>
            <a:cxnSpLocks/>
          </p:cNvCxnSpPr>
          <p:nvPr/>
        </p:nvCxnSpPr>
        <p:spPr>
          <a:xfrm flipH="1">
            <a:off x="730122" y="1349406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71A2515-3378-8CA6-7832-26BFFC88A56A}"/>
              </a:ext>
            </a:extLst>
          </p:cNvPr>
          <p:cNvSpPr txBox="1">
            <a:spLocks/>
          </p:cNvSpPr>
          <p:nvPr/>
        </p:nvSpPr>
        <p:spPr>
          <a:xfrm>
            <a:off x="578759" y="64568"/>
            <a:ext cx="10882313" cy="108952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Коморбидность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100%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Структура сопутствующих заболеваний у больных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цирротической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стадией хронических вирусных гепатитов</a:t>
            </a:r>
          </a:p>
        </p:txBody>
      </p:sp>
      <p:graphicFrame>
        <p:nvGraphicFramePr>
          <p:cNvPr id="3" name="Объект 4">
            <a:extLst>
              <a:ext uri="{FF2B5EF4-FFF2-40B4-BE49-F238E27FC236}">
                <a16:creationId xmlns:a16="http://schemas.microsoft.com/office/drawing/2014/main" id="{2AEA14F1-64A3-2449-FC72-6AF3E2951C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568640"/>
              </p:ext>
            </p:extLst>
          </p:nvPr>
        </p:nvGraphicFramePr>
        <p:xfrm>
          <a:off x="352739" y="1544715"/>
          <a:ext cx="7610531" cy="4717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347B3C-90B3-86DF-A2BC-D1A0AED6D772}"/>
              </a:ext>
            </a:extLst>
          </p:cNvPr>
          <p:cNvSpPr/>
          <p:nvPr/>
        </p:nvSpPr>
        <p:spPr>
          <a:xfrm>
            <a:off x="5399379" y="3980603"/>
            <a:ext cx="2667077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Результаты: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коморбидный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профиль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650A5EE-AD79-3E13-D557-6CAF2451DD03}"/>
              </a:ext>
            </a:extLst>
          </p:cNvPr>
          <p:cNvSpPr/>
          <p:nvPr/>
        </p:nvSpPr>
        <p:spPr>
          <a:xfrm>
            <a:off x="249553" y="1413972"/>
            <a:ext cx="8317398" cy="15778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 descr="Изображение выглядит как круг, снимок экрана, График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DC7849-FA93-20DB-44F9-FCBFCA12AC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151" y="1224939"/>
            <a:ext cx="683922" cy="6839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E3C09C-CA8C-CFD0-DD1D-CEF2C3A9EC6C}"/>
              </a:ext>
            </a:extLst>
          </p:cNvPr>
          <p:cNvSpPr txBox="1"/>
          <p:nvPr/>
        </p:nvSpPr>
        <p:spPr>
          <a:xfrm>
            <a:off x="9343273" y="1400201"/>
            <a:ext cx="2354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455 умерших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D05252-D5CF-5985-0BCF-992EBB5C8FC6}"/>
              </a:ext>
            </a:extLst>
          </p:cNvPr>
          <p:cNvSpPr txBox="1"/>
          <p:nvPr/>
        </p:nvSpPr>
        <p:spPr>
          <a:xfrm>
            <a:off x="8613151" y="1932871"/>
            <a:ext cx="33502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Возраст 48±12 лет (27-76)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Систематическое употребление алкоголя - 65%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9FCB67A4-18C7-C7A4-1A67-87E4F6792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9868"/>
              </p:ext>
            </p:extLst>
          </p:nvPr>
        </p:nvGraphicFramePr>
        <p:xfrm>
          <a:off x="8673758" y="3256310"/>
          <a:ext cx="1850940" cy="1324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5470">
                  <a:extLst>
                    <a:ext uri="{9D8B030D-6E8A-4147-A177-3AD203B41FA5}">
                      <a16:colId xmlns:a16="http://schemas.microsoft.com/office/drawing/2014/main" val="1553709488"/>
                    </a:ext>
                  </a:extLst>
                </a:gridCol>
                <a:gridCol w="925470">
                  <a:extLst>
                    <a:ext uri="{9D8B030D-6E8A-4147-A177-3AD203B41FA5}">
                      <a16:colId xmlns:a16="http://schemas.microsoft.com/office/drawing/2014/main" val="1984043333"/>
                    </a:ext>
                  </a:extLst>
                </a:gridCol>
              </a:tblGrid>
              <a:tr h="3341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hild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-Pugh 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101895"/>
                  </a:ext>
                </a:extLst>
              </a:tr>
              <a:tr h="329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3216749"/>
                  </a:ext>
                </a:extLst>
              </a:tr>
              <a:tr h="329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444050"/>
                  </a:ext>
                </a:extLst>
              </a:tr>
              <a:tr h="329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r>
                        <a:rPr lang="ru-RU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803359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BB97D1C-DD88-A658-FFAB-4F4E5E34F1CA}"/>
              </a:ext>
            </a:extLst>
          </p:cNvPr>
          <p:cNvSpPr txBox="1"/>
          <p:nvPr/>
        </p:nvSpPr>
        <p:spPr>
          <a:xfrm rot="10800000" flipV="1">
            <a:off x="5320958" y="4676170"/>
            <a:ext cx="6705600" cy="18928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Большинство умерших с ВЦ составляют люди трудоспособного возраста, имеющие алкогольную зависимость,  не наблюдающиеся систематически у специалиста, не настроенные на лечение. В 30% случаев смерть  наступила при наличии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субкомпенсированной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стадии и незаконченной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цирротической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трансформации ткани печени, причиной смерти при этом являются причины, не связанные с декомпенсацией основного заболевания. Это подтверждает влияние на течение хронических вирусных гепатитов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коморбидного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фона и подчёркивает необходимость создания интегрированных, комплексных моделей оказания медицинской помощи</a:t>
            </a:r>
          </a:p>
        </p:txBody>
      </p:sp>
      <p:pic>
        <p:nvPicPr>
          <p:cNvPr id="9" name="Рисунок 8" descr="Женский контур">
            <a:extLst>
              <a:ext uri="{FF2B5EF4-FFF2-40B4-BE49-F238E27FC236}">
                <a16:creationId xmlns:a16="http://schemas.microsoft.com/office/drawing/2014/main" id="{EF3A7ACB-AF11-074D-4CFF-E62B5176F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59820" y="2517548"/>
            <a:ext cx="237253" cy="237253"/>
          </a:xfrm>
          <a:prstGeom prst="rect">
            <a:avLst/>
          </a:prstGeom>
        </p:spPr>
      </p:pic>
      <p:pic>
        <p:nvPicPr>
          <p:cNvPr id="11" name="Рисунок 10" descr="Мужской контур">
            <a:extLst>
              <a:ext uri="{FF2B5EF4-FFF2-40B4-BE49-F238E27FC236}">
                <a16:creationId xmlns:a16="http://schemas.microsoft.com/office/drawing/2014/main" id="{30955288-67E5-55CC-2F32-3D9BF3D21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9820" y="2222254"/>
            <a:ext cx="237253" cy="2372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2932" y="6541192"/>
            <a:ext cx="11373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Эсауленко Е.В. и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соавт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Вирусные циррозы печени: клинический профиль современного пациента, танатогенез и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патоморфология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Ж. Инфекционные болезни, 2023, Т.1, №1, с.10-79</a:t>
            </a:r>
          </a:p>
        </p:txBody>
      </p:sp>
    </p:spTree>
    <p:extLst>
      <p:ext uri="{BB962C8B-B14F-4D97-AF65-F5344CB8AC3E}">
        <p14:creationId xmlns:p14="http://schemas.microsoft.com/office/powerpoint/2010/main" val="302037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645BF-5E91-E601-FB1D-4A2BC8C31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075335-DA66-0169-AB4B-2B25200EC61E}"/>
              </a:ext>
            </a:extLst>
          </p:cNvPr>
          <p:cNvSpPr/>
          <p:nvPr/>
        </p:nvSpPr>
        <p:spPr>
          <a:xfrm>
            <a:off x="0" y="2"/>
            <a:ext cx="4474346" cy="1349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BF8E6DC-2F99-FEE8-00BD-966D6AB3680C}"/>
              </a:ext>
            </a:extLst>
          </p:cNvPr>
          <p:cNvCxnSpPr>
            <a:cxnSpLocks/>
          </p:cNvCxnSpPr>
          <p:nvPr/>
        </p:nvCxnSpPr>
        <p:spPr>
          <a:xfrm flipH="1">
            <a:off x="730122" y="1349406"/>
            <a:ext cx="3486375" cy="0"/>
          </a:xfrm>
          <a:prstGeom prst="line">
            <a:avLst/>
          </a:prstGeom>
          <a:ln w="101600">
            <a:solidFill>
              <a:srgbClr val="DF281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DB5CF79-A33A-5B94-179F-D7AEA4514AC7}"/>
              </a:ext>
            </a:extLst>
          </p:cNvPr>
          <p:cNvSpPr txBox="1">
            <a:spLocks/>
          </p:cNvSpPr>
          <p:nvPr/>
        </p:nvSpPr>
        <p:spPr>
          <a:xfrm>
            <a:off x="578759" y="396967"/>
            <a:ext cx="10882313" cy="7571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Структура сопутствующих заболеваний умерших от ГЦК пациентов в СПб ГБУЗ «КИБ им. С. П. Боткина» в 2015–2024 гг.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F7A4E70-CEB7-349A-6325-87AD5F67A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203712"/>
              </p:ext>
            </p:extLst>
          </p:nvPr>
        </p:nvGraphicFramePr>
        <p:xfrm>
          <a:off x="199291" y="1511077"/>
          <a:ext cx="11992709" cy="502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8759" y="6474421"/>
            <a:ext cx="10820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Эсауленко Е.В. И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соавт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Вирус-индуцированная малигнизация печени: эпидемические тенденции и клинический анализ, 2025  Статья подана в Ж. Инфекционные болезни</a:t>
            </a:r>
          </a:p>
        </p:txBody>
      </p:sp>
    </p:spTree>
    <p:extLst>
      <p:ext uri="{BB962C8B-B14F-4D97-AF65-F5344CB8AC3E}">
        <p14:creationId xmlns:p14="http://schemas.microsoft.com/office/powerpoint/2010/main" val="230895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емаксол 08-09.09.2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3730</TotalTime>
  <Words>2699</Words>
  <Application>Microsoft Office PowerPoint</Application>
  <PresentationFormat>Широкоэкранный</PresentationFormat>
  <Paragraphs>321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7" baseType="lpstr">
      <vt:lpstr>Aldhabi</vt:lpstr>
      <vt:lpstr>Arial</vt:lpstr>
      <vt:lpstr>Calibri</vt:lpstr>
      <vt:lpstr>Calibri Light</vt:lpstr>
      <vt:lpstr>DejaVu Serif</vt:lpstr>
      <vt:lpstr>Google Sans</vt:lpstr>
      <vt:lpstr>Open Sans</vt:lpstr>
      <vt:lpstr>Symbol</vt:lpstr>
      <vt:lpstr>Tahoma</vt:lpstr>
      <vt:lpstr>Trebuchet MS</vt:lpstr>
      <vt:lpstr>TT Norms Medium</vt:lpstr>
      <vt:lpstr>Wingdings</vt:lpstr>
      <vt:lpstr>Тема Office</vt:lpstr>
      <vt:lpstr>1_Тема Office</vt:lpstr>
      <vt:lpstr>Ремаксол 08-09.09.21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Коморбидное течение ХГС — 63% Цирротическая стадия —100%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Этиологическая структура острых вирусных гепатитов в Российской Федерации в 2019-2023гг.</dc:title>
  <dc:creator>Иброхимова Анастасия Дмитриевна</dc:creator>
  <cp:lastModifiedBy>Жилина Ольга Сергеевна</cp:lastModifiedBy>
  <cp:revision>425</cp:revision>
  <dcterms:created xsi:type="dcterms:W3CDTF">2024-03-13T11:51:11Z</dcterms:created>
  <dcterms:modified xsi:type="dcterms:W3CDTF">2025-06-01T18:39:39Z</dcterms:modified>
</cp:coreProperties>
</file>