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9" r:id="rId4"/>
    <p:sldId id="270" r:id="rId5"/>
    <p:sldId id="263" r:id="rId6"/>
    <p:sldId id="262" r:id="rId7"/>
    <p:sldId id="265" r:id="rId8"/>
    <p:sldId id="264" r:id="rId9"/>
    <p:sldId id="271" r:id="rId10"/>
    <p:sldId id="272" r:id="rId11"/>
    <p:sldId id="273" r:id="rId12"/>
    <p:sldId id="274" r:id="rId13"/>
    <p:sldId id="275" r:id="rId14"/>
    <p:sldId id="257" r:id="rId15"/>
    <p:sldId id="266" r:id="rId16"/>
    <p:sldId id="267" r:id="rId17"/>
    <p:sldId id="277" r:id="rId18"/>
    <p:sldId id="268" r:id="rId19"/>
    <p:sldId id="259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56CC-F87B-4F93-AC3A-BA4B1694436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029F1-6243-4EB7-BD53-661B8235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0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Чаще всего термин «недоедание» используется в контексте дефицита калорий и/или белков, но также применяется к </a:t>
            </a:r>
            <a:r>
              <a:rPr lang="ru-RU" dirty="0" err="1" smtClean="0"/>
              <a:t>переедшим</a:t>
            </a:r>
            <a:r>
              <a:rPr lang="ru-RU" dirty="0" smtClean="0"/>
              <a:t> людям ( Рисунок 1 ). У недоедающих пациентов может наблюдаться глобальное недоедание с дряхлостью и/или </a:t>
            </a:r>
            <a:r>
              <a:rPr lang="ru-RU" dirty="0" err="1" smtClean="0"/>
              <a:t>саркопенией</a:t>
            </a:r>
            <a:r>
              <a:rPr lang="ru-RU" dirty="0" smtClean="0"/>
              <a:t>. У них также может наблюдаться дефицит отдельных питательных веществ (например, цинка) и функциональное проявление (например, плохое заживление ран или поражения кожи). Этот термин, «недоедание», часто используется в отношении кодов Международной классификации болезней, которые разрабатываются в клинической практике. Важно отметить, что дефицит калорий также может приводить к потере азота из-за адаптивных механизмов, которые приводят к использованию аминокислот из белков для </a:t>
            </a:r>
            <a:r>
              <a:rPr lang="ru-RU" dirty="0" err="1" smtClean="0"/>
              <a:t>глюконеогенеза</a:t>
            </a:r>
            <a:r>
              <a:rPr lang="ru-RU" dirty="0" smtClean="0"/>
              <a:t>. Последующие основные изменения состава тела, которые происходят из-за недоедания, — это потеря массы скелетных мышц или </a:t>
            </a:r>
            <a:r>
              <a:rPr lang="ru-RU" dirty="0" err="1" smtClean="0"/>
              <a:t>саркопения</a:t>
            </a:r>
            <a:r>
              <a:rPr lang="ru-RU" dirty="0" smtClean="0"/>
              <a:t>, и потеря жира. Наиболее частым фенотипом «недоедающего» пациента является </a:t>
            </a:r>
            <a:r>
              <a:rPr lang="ru-RU" dirty="0" err="1" smtClean="0"/>
              <a:t>саркопения</a:t>
            </a:r>
            <a:r>
              <a:rPr lang="ru-RU" dirty="0" smtClean="0"/>
              <a:t>, и этот термин относится к клиническим последствиям потери мышечной массы, и это более конкретный термин и критический компонент недоедания. Сочетание снижения мышечной и жировой массы связано с воспалительным состоянием или </a:t>
            </a:r>
            <a:r>
              <a:rPr lang="ru-RU" dirty="0" err="1" smtClean="0"/>
              <a:t>кахексие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29F1-6243-4EB7-BD53-661B8235BC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7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5FFD-02CF-4D08-8903-1845632427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3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29F1-6243-4EB7-BD53-661B8235BC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7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29F1-6243-4EB7-BD53-661B8235BC1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5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8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6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3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1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0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0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4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5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7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0949-9BC3-47D0-B5DC-E685DEC59514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E1A75-DBBB-4453-9AA9-16D09269E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nokasimova17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01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Недоедание и рекомендации по питанию больных с заболеваниями печени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44202"/>
            <a:ext cx="9144000" cy="1313597"/>
          </a:xfrm>
        </p:spPr>
        <p:txBody>
          <a:bodyPr>
            <a:normAutofit/>
          </a:bodyPr>
          <a:lstStyle/>
          <a:p>
            <a:r>
              <a:rPr lang="ru-RU" dirty="0" smtClean="0"/>
              <a:t>Д.м.н. , руководитель научного отдела НИИ Вирусологии </a:t>
            </a:r>
          </a:p>
          <a:p>
            <a:r>
              <a:rPr lang="ru-RU" dirty="0" smtClean="0"/>
              <a:t>КАСИМОВА РАНО ИБРАХИМОВНА</a:t>
            </a:r>
          </a:p>
          <a:p>
            <a:r>
              <a:rPr lang="en-US" sz="1800" dirty="0" smtClean="0">
                <a:hlinkClick r:id="rId2"/>
              </a:rPr>
              <a:t>ranokasimova17@gmail.com</a:t>
            </a:r>
            <a:r>
              <a:rPr lang="en-US" sz="1800" dirty="0" smtClean="0"/>
              <a:t> </a:t>
            </a:r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76183" y="5909481"/>
            <a:ext cx="2880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ТАШКЕНТ 2025</a:t>
            </a:r>
          </a:p>
        </p:txBody>
      </p:sp>
    </p:spTree>
    <p:extLst>
      <p:ext uri="{BB962C8B-B14F-4D97-AF65-F5344CB8AC3E}">
        <p14:creationId xmlns:p14="http://schemas.microsoft.com/office/powerpoint/2010/main" val="193268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Дефицит витаминов при заболеваниях печени обычно связан с нарушением функции печени и уменьшением запасов</a:t>
            </a:r>
          </a:p>
          <a:p>
            <a:r>
              <a:rPr lang="ru-RU" dirty="0" smtClean="0"/>
              <a:t>Неадекватное питание и </a:t>
            </a:r>
            <a:r>
              <a:rPr lang="ru-RU" dirty="0" err="1" smtClean="0"/>
              <a:t>мальабсорбция</a:t>
            </a:r>
            <a:r>
              <a:rPr lang="ru-RU" dirty="0" smtClean="0"/>
              <a:t> увеличиваются с увеличением тяжести заболевания</a:t>
            </a:r>
          </a:p>
          <a:p>
            <a:endParaRPr lang="uz-Cyrl-UZ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1" y="477673"/>
            <a:ext cx="11160737" cy="62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3249D8B-1ED3-4141-9330-1F24EC3D9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9" y="23775"/>
            <a:ext cx="4766871" cy="683422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5AD6E9D-9219-4B7E-BEAC-FF52040AE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23" y="164367"/>
            <a:ext cx="6755711" cy="655303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D4CDFDC0-81D7-4A9F-B8A8-206D8BBAE75C}"/>
              </a:ext>
            </a:extLst>
          </p:cNvPr>
          <p:cNvSpPr/>
          <p:nvPr/>
        </p:nvSpPr>
        <p:spPr>
          <a:xfrm>
            <a:off x="1769533" y="4724400"/>
            <a:ext cx="52493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37FE1D61-5087-40BB-B446-286BDFB71226}"/>
              </a:ext>
            </a:extLst>
          </p:cNvPr>
          <p:cNvSpPr/>
          <p:nvPr/>
        </p:nvSpPr>
        <p:spPr>
          <a:xfrm>
            <a:off x="5481066" y="3966317"/>
            <a:ext cx="2319868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FE96A26-BEDC-4AE8-9ACE-85E33FE31FE9}"/>
              </a:ext>
            </a:extLst>
          </p:cNvPr>
          <p:cNvSpPr txBox="1"/>
          <p:nvPr/>
        </p:nvSpPr>
        <p:spPr>
          <a:xfrm>
            <a:off x="5314523" y="159325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(</a:t>
            </a:r>
            <a:r>
              <a:rPr lang="ru-RU" sz="1400" dirty="0" err="1"/>
              <a:t>кальциол</a:t>
            </a:r>
            <a:r>
              <a:rPr lang="ru-RU" sz="1400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030BBAE-6CC1-415B-9D10-00C5129C4EAE}"/>
              </a:ext>
            </a:extLst>
          </p:cNvPr>
          <p:cNvSpPr txBox="1"/>
          <p:nvPr/>
        </p:nvSpPr>
        <p:spPr>
          <a:xfrm>
            <a:off x="7589012" y="2827446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(</a:t>
            </a:r>
            <a:r>
              <a:rPr lang="ru-RU" sz="1400" dirty="0" err="1"/>
              <a:t>кальциДИол</a:t>
            </a:r>
            <a:r>
              <a:rPr lang="ru-RU" sz="1400" dirty="0"/>
              <a:t>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56D3495-E422-4741-A2FF-7D61EF8B3FA6}"/>
              </a:ext>
            </a:extLst>
          </p:cNvPr>
          <p:cNvSpPr/>
          <p:nvPr/>
        </p:nvSpPr>
        <p:spPr>
          <a:xfrm>
            <a:off x="7891397" y="501042"/>
            <a:ext cx="3482236" cy="2260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E2B1AF34-D51F-4621-A703-CF04DAD9C01D}"/>
              </a:ext>
            </a:extLst>
          </p:cNvPr>
          <p:cNvCxnSpPr/>
          <p:nvPr/>
        </p:nvCxnSpPr>
        <p:spPr>
          <a:xfrm>
            <a:off x="8101584" y="2235200"/>
            <a:ext cx="292608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858F503-F8BC-4996-B2C5-982637D02EEC}"/>
              </a:ext>
            </a:extLst>
          </p:cNvPr>
          <p:cNvSpPr/>
          <p:nvPr/>
        </p:nvSpPr>
        <p:spPr>
          <a:xfrm>
            <a:off x="8026402" y="2017202"/>
            <a:ext cx="3111498" cy="74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6620"/>
            <a:ext cx="7601803" cy="2169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888" y="1690688"/>
            <a:ext cx="6148475" cy="4728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3908" y="232444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Дефицит </a:t>
            </a:r>
            <a:r>
              <a:rPr lang="ru-RU" dirty="0"/>
              <a:t>витамина D может привести к</a:t>
            </a:r>
          </a:p>
          <a:p>
            <a:r>
              <a:rPr lang="ru-RU" dirty="0" smtClean="0"/>
              <a:t>ухудшению прогноза ЦП </a:t>
            </a:r>
            <a:r>
              <a:rPr lang="ru-RU" dirty="0"/>
              <a:t>по следующим причинам:</a:t>
            </a:r>
          </a:p>
          <a:p>
            <a:r>
              <a:rPr lang="ru-RU" dirty="0"/>
              <a:t>• </a:t>
            </a:r>
            <a:r>
              <a:rPr lang="ru-RU" dirty="0" smtClean="0"/>
              <a:t>витамин </a:t>
            </a:r>
            <a:r>
              <a:rPr lang="ru-RU" dirty="0"/>
              <a:t>D может оказывать </a:t>
            </a:r>
            <a:r>
              <a:rPr lang="ru-RU" dirty="0" err="1" smtClean="0"/>
              <a:t>антифиброзное</a:t>
            </a:r>
            <a:r>
              <a:rPr lang="ru-RU" dirty="0" smtClean="0"/>
              <a:t> </a:t>
            </a:r>
            <a:r>
              <a:rPr lang="ru-RU" dirty="0"/>
              <a:t>действие </a:t>
            </a:r>
            <a:r>
              <a:rPr lang="ru-RU" dirty="0" smtClean="0"/>
              <a:t>через рецептор </a:t>
            </a:r>
            <a:r>
              <a:rPr lang="ru-RU" dirty="0"/>
              <a:t>витамина </a:t>
            </a:r>
            <a:r>
              <a:rPr lang="ru-RU" dirty="0" smtClean="0"/>
              <a:t>D - белок </a:t>
            </a:r>
            <a:r>
              <a:rPr lang="ru-RU" dirty="0" err="1"/>
              <a:t>Sma</a:t>
            </a:r>
            <a:r>
              <a:rPr lang="ru-RU" dirty="0"/>
              <a:t>-</a:t>
            </a:r>
            <a:r>
              <a:rPr lang="ru-RU" dirty="0" err="1"/>
              <a:t>Mad</a:t>
            </a:r>
            <a:r>
              <a:rPr lang="ru-RU" dirty="0"/>
              <a:t>-звездчатая </a:t>
            </a:r>
            <a:r>
              <a:rPr lang="ru-RU" dirty="0" smtClean="0"/>
              <a:t>клетка, </a:t>
            </a:r>
            <a:r>
              <a:rPr lang="ru-RU" dirty="0"/>
              <a:t>дефицит витамина </a:t>
            </a:r>
            <a:r>
              <a:rPr lang="ru-RU" dirty="0" smtClean="0"/>
              <a:t>D усугубляет </a:t>
            </a:r>
            <a:r>
              <a:rPr lang="ru-RU" dirty="0"/>
              <a:t>развитие </a:t>
            </a:r>
            <a:r>
              <a:rPr lang="ru-RU" dirty="0" smtClean="0"/>
              <a:t>фиброза;</a:t>
            </a:r>
            <a:endParaRPr lang="ru-RU" dirty="0"/>
          </a:p>
          <a:p>
            <a:r>
              <a:rPr lang="ru-RU" dirty="0"/>
              <a:t>• витамин D также </a:t>
            </a:r>
            <a:r>
              <a:rPr lang="ru-RU" dirty="0" smtClean="0"/>
              <a:t>может </a:t>
            </a:r>
            <a:r>
              <a:rPr lang="ru-RU" dirty="0"/>
              <a:t>снижать </a:t>
            </a:r>
            <a:r>
              <a:rPr lang="ru-RU" dirty="0" smtClean="0"/>
              <a:t>выработку гладких актина </a:t>
            </a:r>
            <a:r>
              <a:rPr lang="ru-RU" dirty="0"/>
              <a:t>и коллагена, тем самым ингибируя</a:t>
            </a:r>
          </a:p>
          <a:p>
            <a:r>
              <a:rPr lang="ru-RU" dirty="0"/>
              <a:t>прогрессирование </a:t>
            </a:r>
            <a:r>
              <a:rPr lang="ru-RU" dirty="0" smtClean="0"/>
              <a:t>ЦП, индуцированное </a:t>
            </a:r>
            <a:r>
              <a:rPr lang="ru-RU" dirty="0" err="1" smtClean="0"/>
              <a:t>тиоацетамидом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дефицит </a:t>
            </a:r>
            <a:r>
              <a:rPr lang="ru-RU" dirty="0"/>
              <a:t>витамина D также имеет</a:t>
            </a:r>
          </a:p>
          <a:p>
            <a:r>
              <a:rPr lang="ru-RU" dirty="0"/>
              <a:t>важное влияние на нормальную функцию иммунной</a:t>
            </a:r>
          </a:p>
          <a:p>
            <a:r>
              <a:rPr lang="ru-RU" dirty="0"/>
              <a:t>система.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448" y="55125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Подводя итог</a:t>
            </a:r>
            <a:r>
              <a:rPr lang="ru-RU" b="1" dirty="0" smtClean="0">
                <a:solidFill>
                  <a:srgbClr val="FF0000"/>
                </a:solidFill>
              </a:rPr>
              <a:t>, мета-анализ </a:t>
            </a:r>
            <a:r>
              <a:rPr lang="ru-RU" b="1" dirty="0">
                <a:solidFill>
                  <a:srgbClr val="FF0000"/>
                </a:solidFill>
              </a:rPr>
              <a:t>показал, что </a:t>
            </a:r>
            <a:r>
              <a:rPr lang="ru-RU" b="1" dirty="0" smtClean="0">
                <a:solidFill>
                  <a:srgbClr val="FF0000"/>
                </a:solidFill>
              </a:rPr>
              <a:t>тяжелый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дефицит </a:t>
            </a:r>
            <a:r>
              <a:rPr lang="ru-RU" b="1" dirty="0">
                <a:solidFill>
                  <a:srgbClr val="FF0000"/>
                </a:solidFill>
              </a:rPr>
              <a:t>витамина D был связан с более высоким риском</a:t>
            </a:r>
          </a:p>
          <a:p>
            <a:r>
              <a:rPr lang="ru-RU" b="1" dirty="0">
                <a:solidFill>
                  <a:srgbClr val="FF0000"/>
                </a:solidFill>
              </a:rPr>
              <a:t>смертности у больных </a:t>
            </a:r>
            <a:r>
              <a:rPr lang="ru-RU" b="1" dirty="0" smtClean="0">
                <a:solidFill>
                  <a:srgbClr val="FF0000"/>
                </a:solidFill>
              </a:rPr>
              <a:t>ЦП.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65" y="365125"/>
            <a:ext cx="6312659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Клиническое значение пограничного дефицита цинка как предиктора скрытой печеночной энцефалопатии у пациентов с циррозом печени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5503" y="1736468"/>
            <a:ext cx="3644593" cy="2758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28597" y="613470"/>
            <a:ext cx="4437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Анализ ROC-кривых показал, что уровень цинка 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&lt; </a:t>
            </a:r>
            <a:r>
              <a:rPr lang="ru-RU" sz="1600" b="1" dirty="0">
                <a:solidFill>
                  <a:srgbClr val="FF0000"/>
                </a:solidFill>
              </a:rPr>
              <a:t>74 мкг/</a:t>
            </a:r>
            <a:r>
              <a:rPr lang="ru-RU" sz="1600" b="1" dirty="0" err="1">
                <a:solidFill>
                  <a:srgbClr val="FF0000"/>
                </a:solidFill>
              </a:rPr>
              <a:t>дл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предсказывает минимальную печеночную энцефалопатию (МПЭ) с умеренной диагностической </a:t>
            </a:r>
            <a:r>
              <a:rPr lang="ru-RU" sz="1600" dirty="0" smtClean="0"/>
              <a:t>точностью</a:t>
            </a:r>
            <a:r>
              <a:rPr lang="ru-RU" sz="16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266" y="173646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Цинк </a:t>
            </a:r>
            <a:endParaRPr lang="ru-RU" dirty="0" smtClean="0"/>
          </a:p>
          <a:p>
            <a:r>
              <a:rPr lang="ru-RU" dirty="0" smtClean="0"/>
              <a:t>- играет </a:t>
            </a:r>
            <a:r>
              <a:rPr lang="ru-RU" dirty="0"/>
              <a:t>роль в </a:t>
            </a:r>
            <a:r>
              <a:rPr lang="ru-RU" dirty="0" err="1"/>
              <a:t>синаптической</a:t>
            </a:r>
            <a:r>
              <a:rPr lang="ru-RU" dirty="0"/>
              <a:t> передаче и снижении окислительного </a:t>
            </a:r>
            <a:r>
              <a:rPr lang="ru-RU" dirty="0" smtClean="0"/>
              <a:t>стресса. </a:t>
            </a:r>
          </a:p>
          <a:p>
            <a:r>
              <a:rPr lang="ru-RU" dirty="0" smtClean="0"/>
              <a:t>- у </a:t>
            </a:r>
            <a:r>
              <a:rPr lang="ru-RU" dirty="0"/>
              <a:t>пациентов с циррозом часто развивается дефицит цинка вследствие снижения кишечной абсорбции, увеличения экскреции с мочой и </a:t>
            </a:r>
            <a:r>
              <a:rPr lang="ru-RU" dirty="0" err="1"/>
              <a:t>портосистемного</a:t>
            </a:r>
            <a:r>
              <a:rPr lang="ru-RU" dirty="0"/>
              <a:t> шунтирования. </a:t>
            </a:r>
            <a:endParaRPr lang="ru-RU" dirty="0" smtClean="0"/>
          </a:p>
          <a:p>
            <a:r>
              <a:rPr lang="ru-RU" dirty="0" smtClean="0"/>
              <a:t>- играет </a:t>
            </a:r>
            <a:r>
              <a:rPr lang="ru-RU" dirty="0"/>
              <a:t>ключевую роль в </a:t>
            </a:r>
            <a:r>
              <a:rPr lang="ru-RU" dirty="0" err="1"/>
              <a:t>детоксикации</a:t>
            </a:r>
            <a:r>
              <a:rPr lang="ru-RU" dirty="0"/>
              <a:t> аммиака. </a:t>
            </a:r>
            <a:endParaRPr lang="ru-RU" dirty="0" smtClean="0"/>
          </a:p>
          <a:p>
            <a:r>
              <a:rPr lang="ru-RU" dirty="0" smtClean="0"/>
              <a:t>- дефицит цинка повышает уровень аммиака в крови. </a:t>
            </a:r>
          </a:p>
          <a:p>
            <a:r>
              <a:rPr lang="ru-RU" dirty="0" smtClean="0"/>
              <a:t>-  </a:t>
            </a:r>
            <a:r>
              <a:rPr lang="ru-RU" dirty="0"/>
              <a:t>играет решающую </a:t>
            </a:r>
            <a:r>
              <a:rPr lang="ru-RU" dirty="0" smtClean="0"/>
              <a:t>роль </a:t>
            </a:r>
            <a:r>
              <a:rPr lang="ru-RU" dirty="0"/>
              <a:t>в целостности гематоэнцефалического </a:t>
            </a:r>
            <a:r>
              <a:rPr lang="ru-RU" dirty="0" smtClean="0"/>
              <a:t>барьера.</a:t>
            </a:r>
          </a:p>
          <a:p>
            <a:endParaRPr lang="ru-RU" dirty="0" smtClean="0"/>
          </a:p>
          <a:p>
            <a:r>
              <a:rPr lang="ru-RU" dirty="0" smtClean="0"/>
              <a:t>Новые </a:t>
            </a:r>
            <a:r>
              <a:rPr lang="ru-RU" dirty="0"/>
              <a:t>данные выявили сильную связь между уровнем цинка в сыворотке и тяжестью ПЭ у пациентов с декомпенсированным циррозом </a:t>
            </a:r>
            <a:r>
              <a:rPr lang="ru-RU" dirty="0" smtClean="0"/>
              <a:t>печени.</a:t>
            </a:r>
            <a:endParaRPr lang="ru-RU" dirty="0"/>
          </a:p>
        </p:txBody>
      </p:sp>
      <p:pic>
        <p:nvPicPr>
          <p:cNvPr id="1026" name="Picture 2" descr="Как усваивается цинк? Медицинский центр Юнона в Ростове-на-До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79" y="4636287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Цинк — для чего применяется, свойства и применение в Энциклопедии Эвала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32" y="4541218"/>
            <a:ext cx="3528091" cy="197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5577" y="6280919"/>
            <a:ext cx="773373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Matsuda, T.;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Namisaki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T.;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Shibamoto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A.; Asada, S.;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Tomooka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F.; Kubo, T.; Koizumi, A.; Tanaka, M.; Iwai, S.; Inoue, T.; et al. Clinical Significance of Marginal Zinc Deficiency as a Predictor of Covert Hepatic Encephalopathy in Patients with Liver Cirrhosis. 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Int. J. Mol. Sci.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050" b="1" dirty="0">
                <a:solidFill>
                  <a:srgbClr val="222222"/>
                </a:solidFill>
                <a:latin typeface="Arial" panose="020B0604020202020204" pitchFamily="34" charset="0"/>
              </a:rPr>
              <a:t>2025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26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4184. https://doi.org/10.3390/ijms26094184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69054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Основные цели </a:t>
            </a:r>
            <a:r>
              <a:rPr lang="ru-RU" sz="3600" b="1" dirty="0" err="1">
                <a:solidFill>
                  <a:srgbClr val="FF0000"/>
                </a:solidFill>
              </a:rPr>
              <a:t>нутритивной</a:t>
            </a:r>
            <a:r>
              <a:rPr lang="ru-RU" sz="3600" b="1" dirty="0">
                <a:solidFill>
                  <a:srgbClr val="FF0000"/>
                </a:solidFill>
              </a:rPr>
              <a:t> поддержки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при </a:t>
            </a:r>
            <a:r>
              <a:rPr lang="ru-RU" sz="3600" b="1" dirty="0">
                <a:solidFill>
                  <a:srgbClr val="FF0000"/>
                </a:solidFill>
              </a:rPr>
              <a:t>заболеваниях печени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Предотвратить или своевременно устранить недоедание</a:t>
            </a:r>
          </a:p>
          <a:p>
            <a:r>
              <a:rPr lang="ru-RU" dirty="0"/>
              <a:t>Сохранить мышечную массу</a:t>
            </a:r>
          </a:p>
          <a:p>
            <a:r>
              <a:rPr lang="ru-RU" dirty="0"/>
              <a:t>Бороться с </a:t>
            </a:r>
            <a:r>
              <a:rPr lang="ru-RU" dirty="0" err="1"/>
              <a:t>саркопенией</a:t>
            </a:r>
            <a:r>
              <a:rPr lang="ru-RU" dirty="0"/>
              <a:t> и слабостью (включая силовые упражнения)</a:t>
            </a:r>
          </a:p>
          <a:p>
            <a:r>
              <a:rPr lang="ru-RU" dirty="0"/>
              <a:t>Избегать избытка питательных веществ (особенно продуктов с высоким содержанием фруктозы/сахарозы)</a:t>
            </a:r>
          </a:p>
          <a:p>
            <a:r>
              <a:rPr lang="ru-RU" dirty="0"/>
              <a:t>Поддерживать функцию печени с помощью добавок при дефиците</a:t>
            </a:r>
          </a:p>
          <a:p>
            <a:r>
              <a:rPr lang="ru-RU" dirty="0"/>
              <a:t>Снижать риск осложнений (например, энцефалопатии, асцита)</a:t>
            </a:r>
          </a:p>
          <a:p>
            <a:r>
              <a:rPr lang="ru-RU" dirty="0"/>
              <a:t>Включать поздние вечерние перекусы для уменьшения катаболизма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143" y="6554362"/>
            <a:ext cx="115005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The American Journal of Gastroenterology 120(5):p 950-972, May 2025. | DOI: 10.14309/ajg.0000000000003379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08412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209580"/>
              </p:ext>
            </p:extLst>
          </p:nvPr>
        </p:nvGraphicFramePr>
        <p:xfrm>
          <a:off x="4217157" y="365125"/>
          <a:ext cx="7582470" cy="6055304"/>
        </p:xfrm>
        <a:graphic>
          <a:graphicData uri="http://schemas.openxmlformats.org/drawingml/2006/table">
            <a:tbl>
              <a:tblPr/>
              <a:tblGrid>
                <a:gridCol w="2527490"/>
                <a:gridCol w="2527490"/>
                <a:gridCol w="2527490"/>
              </a:tblGrid>
              <a:tr h="3262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effectLst/>
                        </a:rPr>
                        <a:t>Энергия</a:t>
                      </a: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Компенсированный цирроз 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&gt;35 ккал/кг массы тела </a:t>
                      </a:r>
                      <a:r>
                        <a:rPr lang="ru-RU" sz="1200" b="0" baseline="3000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Декомпенсированный цирроз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30–35 ккал/кг массы тела </a:t>
                      </a:r>
                      <a:r>
                        <a:rPr lang="ru-RU" sz="1200" b="0" baseline="3000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Печеночная энцефалопатия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35–40 ккал/кг массы тела </a:t>
                      </a:r>
                      <a:r>
                        <a:rPr lang="ru-RU" sz="1200" b="0" baseline="30000" dirty="0">
                          <a:effectLst/>
                        </a:rPr>
                        <a:t>1,2,4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0" dirty="0" smtClean="0">
                          <a:effectLst/>
                        </a:rPr>
                        <a:t>Белки</a:t>
                      </a:r>
                      <a:endParaRPr lang="ru-RU" sz="16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Компенсированный цирроз </a:t>
                      </a: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1,2–1,5 г/кг массы тела </a:t>
                      </a:r>
                      <a:r>
                        <a:rPr lang="ru-RU" sz="1200" b="0" baseline="3000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Декомпенсированный цирроз</a:t>
                      </a:r>
                    </a:p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и/или </a:t>
                      </a:r>
                      <a:r>
                        <a:rPr lang="ru-RU" sz="1200" b="0" dirty="0" err="1" smtClean="0">
                          <a:effectLst/>
                        </a:rPr>
                        <a:t>саркопения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1,5 г/кг массы тела </a:t>
                      </a:r>
                      <a:r>
                        <a:rPr lang="ru-RU" sz="1200" b="0" baseline="3000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</a:rPr>
                        <a:t>Недоедающие пациенты с циррозом </a:t>
                      </a: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1,2 г/кг массы тела в день </a:t>
                      </a:r>
                      <a:r>
                        <a:rPr lang="ru-RU" sz="1200" b="0" baseline="3000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Печеночная энцефалопатия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1,2–1,5 г/кг массы тела </a:t>
                      </a:r>
                      <a:r>
                        <a:rPr lang="ru-RU" sz="1200" b="0" baseline="30000" dirty="0">
                          <a:effectLst/>
                        </a:rPr>
                        <a:t>1,2,4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без ограничения белка </a:t>
                      </a:r>
                      <a:r>
                        <a:rPr lang="ru-RU" sz="1200" b="0" baseline="3000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 smtClean="0">
                          <a:effectLst/>
                        </a:rPr>
                        <a:t>Жиры</a:t>
                      </a:r>
                      <a:endParaRPr lang="ru-RU" sz="16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Нет конкретных рекомендаций</a:t>
                      </a: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effectLst/>
                        </a:rPr>
                        <a:t>Углеводы</a:t>
                      </a: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Нет конкретных рекомендаций</a:t>
                      </a: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</a:rPr>
                        <a:t>Больные циррозом печени с </a:t>
                      </a:r>
                      <a:r>
                        <a:rPr lang="ru-RU" sz="1200" b="0" dirty="0" smtClean="0">
                          <a:effectLst/>
                        </a:rPr>
                        <a:t>ПЭ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25–45 г клетчатки </a:t>
                      </a:r>
                      <a:r>
                        <a:rPr lang="ru-RU" sz="1200" b="0" baseline="30000" dirty="0">
                          <a:effectLst/>
                        </a:rPr>
                        <a:t>4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Поздний ужин с 50 г сложных углеводов </a:t>
                      </a:r>
                      <a:r>
                        <a:rPr lang="ru-RU" sz="1200" b="0" baseline="30000" dirty="0">
                          <a:effectLst/>
                        </a:rPr>
                        <a:t>4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effectLst/>
                        </a:rPr>
                        <a:t>Диетический образец</a:t>
                      </a: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Печеночная энцефалопатия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3–5 приемов пищи в день </a:t>
                      </a:r>
                      <a:r>
                        <a:rPr lang="ru-RU" sz="1200" b="0" baseline="30000" dirty="0">
                          <a:effectLst/>
                        </a:rPr>
                        <a:t>3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Поздний перекус </a:t>
                      </a:r>
                      <a:r>
                        <a:rPr lang="ru-RU" sz="1200" b="0" baseline="3000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Декомпенсированный цирроз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 smtClean="0">
                          <a:effectLst/>
                        </a:rPr>
                        <a:t>Поздний прием пищи  </a:t>
                      </a:r>
                      <a:r>
                        <a:rPr lang="ru-RU" sz="1200" b="0" dirty="0">
                          <a:effectLst/>
                        </a:rPr>
                        <a:t>и </a:t>
                      </a:r>
                      <a:r>
                        <a:rPr lang="ru-RU" sz="1200" b="0" dirty="0" smtClean="0">
                          <a:effectLst/>
                        </a:rPr>
                        <a:t>обязательный завтрак</a:t>
                      </a:r>
                      <a:r>
                        <a:rPr lang="ru-RU" sz="1200" b="0" dirty="0">
                          <a:effectLst/>
                        </a:rPr>
                        <a:t> </a:t>
                      </a:r>
                      <a:r>
                        <a:rPr lang="ru-RU" sz="1200" b="0" baseline="3000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Печеночная энцефалопатия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Небольшие приемы пищи, равномерно распределенные в течение дня </a:t>
                      </a:r>
                      <a:r>
                        <a:rPr lang="ru-RU" sz="1200" b="0" baseline="30000" dirty="0">
                          <a:effectLst/>
                        </a:rPr>
                        <a:t>2,4</a:t>
                      </a: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Поздний перекус </a:t>
                      </a:r>
                      <a:r>
                        <a:rPr lang="ru-RU" sz="1200" b="0" baseline="30000" dirty="0">
                          <a:effectLst/>
                        </a:rPr>
                        <a:t>2,4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effectLst/>
                        </a:rPr>
                        <a:t>Поваренная соль</a:t>
                      </a: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effectLst/>
                        </a:rPr>
                        <a:t>Диета «без добавления соли» с 5–6 г соли в день, следует соблюдать осторожность, когда снижение соли приводит к снижению вкусовых качеств </a:t>
                      </a:r>
                      <a:r>
                        <a:rPr lang="ru-RU" sz="1200" b="0" baseline="30000" dirty="0">
                          <a:effectLst/>
                        </a:rPr>
                        <a:t>1,3</a:t>
                      </a:r>
                      <a:endParaRPr lang="ru-RU" sz="1200" b="0" dirty="0">
                        <a:effectLst/>
                      </a:endParaRPr>
                    </a:p>
                  </a:txBody>
                  <a:tcPr marL="39558" marR="39558" marT="19779" marB="197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0334" y="211844"/>
            <a:ext cx="3939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Резюме диетических рекомендаций при циррозе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печени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265" y="1934785"/>
            <a:ext cx="37758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1</a:t>
            </a:r>
            <a:r>
              <a:rPr lang="ru-RU" dirty="0" smtClean="0">
                <a:solidFill>
                  <a:srgbClr val="333333"/>
                </a:solidFill>
                <a:latin typeface="Cambria" panose="02040503050406030204" pitchFamily="18" charset="0"/>
              </a:rPr>
              <a:t> Европейская 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ассоциация по изучению печени (EASL</a:t>
            </a:r>
            <a:r>
              <a:rPr lang="ru-RU" dirty="0" smtClean="0">
                <a:solidFill>
                  <a:srgbClr val="333333"/>
                </a:solidFill>
                <a:latin typeface="Cambria" panose="02040503050406030204" pitchFamily="18" charset="0"/>
              </a:rPr>
              <a:t>).</a:t>
            </a:r>
          </a:p>
          <a:p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 </a:t>
            </a:r>
            <a:r>
              <a:rPr lang="ru-RU" baseline="30000" dirty="0">
                <a:solidFill>
                  <a:srgbClr val="333333"/>
                </a:solidFill>
                <a:latin typeface="Cambria" panose="02040503050406030204" pitchFamily="18" charset="0"/>
              </a:rPr>
              <a:t>2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 Американская ассоциация по изучению заболеваний печени (AASLD). </a:t>
            </a:r>
            <a:endParaRPr lang="ru-RU" dirty="0" smtClean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r>
              <a:rPr lang="ru-RU" baseline="300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3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 Европейское общество клинического питания и обмена веществ (ESPEN). </a:t>
            </a:r>
            <a:endParaRPr lang="ru-RU" dirty="0" smtClean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r>
              <a:rPr lang="ru-RU" baseline="300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4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 Консенсус Международного общества печеночной энцефалопатии и метаболизма азота (ISHEN</a:t>
            </a:r>
            <a:r>
              <a:rPr lang="ru-RU" dirty="0" smtClean="0">
                <a:solidFill>
                  <a:srgbClr val="333333"/>
                </a:solidFill>
                <a:latin typeface="Cambria" panose="02040503050406030204" pitchFamily="18" charset="0"/>
              </a:rPr>
              <a:t>).</a:t>
            </a:r>
          </a:p>
          <a:p>
            <a:endParaRPr lang="ru-RU" dirty="0" smtClean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r>
              <a:rPr lang="ru-RU" u="sng" dirty="0" smtClean="0">
                <a:solidFill>
                  <a:srgbClr val="333333"/>
                </a:solidFill>
                <a:latin typeface="Cambria" panose="02040503050406030204" pitchFamily="18" charset="0"/>
              </a:rPr>
              <a:t>В норме здоровый человек потребляет 29-35 ккал/кг </a:t>
            </a:r>
          </a:p>
          <a:p>
            <a:r>
              <a:rPr lang="ru-RU" u="sng" dirty="0" smtClean="0">
                <a:solidFill>
                  <a:srgbClr val="333333"/>
                </a:solidFill>
                <a:latin typeface="Cambria" panose="02040503050406030204" pitchFamily="18" charset="0"/>
              </a:rPr>
              <a:t>Белки – 1,2-1,5 г/кг</a:t>
            </a:r>
          </a:p>
          <a:p>
            <a:r>
              <a:rPr lang="ru-RU" u="sng" dirty="0" smtClean="0">
                <a:solidFill>
                  <a:srgbClr val="333333"/>
                </a:solidFill>
                <a:latin typeface="Cambria" panose="02040503050406030204" pitchFamily="18" charset="0"/>
              </a:rPr>
              <a:t>Углеводы – 250-300 граммов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586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094398"/>
              </p:ext>
            </p:extLst>
          </p:nvPr>
        </p:nvGraphicFramePr>
        <p:xfrm>
          <a:off x="4148918" y="450379"/>
          <a:ext cx="7847464" cy="6218224"/>
        </p:xfrm>
        <a:graphic>
          <a:graphicData uri="http://schemas.openxmlformats.org/drawingml/2006/table">
            <a:tbl>
              <a:tblPr/>
              <a:tblGrid>
                <a:gridCol w="2098985"/>
                <a:gridCol w="1621236"/>
                <a:gridCol w="4127243"/>
              </a:tblGrid>
              <a:tr h="3566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dirty="0">
                          <a:effectLst/>
                        </a:rPr>
                        <a:t>Оральные пищевые добавки</a:t>
                      </a: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effectLst/>
                        </a:rPr>
                        <a:t>Больные циррозом печени</a:t>
                      </a:r>
                      <a:endParaRPr lang="ru-RU" sz="1200" b="0" dirty="0">
                        <a:effectLst/>
                      </a:endParaRP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Пищевая добавка для приема внутрь поздно вечером 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</a:rPr>
                        <a:t>Больные циррозом печени с </a:t>
                      </a:r>
                      <a:r>
                        <a:rPr lang="ru-RU" sz="1200" b="0" dirty="0" smtClean="0">
                          <a:effectLst/>
                        </a:rPr>
                        <a:t>ПЭ</a:t>
                      </a:r>
                      <a:endParaRPr lang="ru-RU" sz="1200" b="0" dirty="0">
                        <a:effectLst/>
                      </a:endParaRP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Жидкие пищевые добавки, равномерно распределенные в течение дня 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dirty="0">
                          <a:effectLst/>
                        </a:rPr>
                        <a:t>Добавки микроэлементов</a:t>
                      </a: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</a:rPr>
                        <a:t>Больные </a:t>
                      </a:r>
                      <a:r>
                        <a:rPr lang="ru-RU" sz="1200" b="0" dirty="0" smtClean="0">
                          <a:effectLst/>
                        </a:rPr>
                        <a:t>циррозом </a:t>
                      </a:r>
                      <a:r>
                        <a:rPr lang="ru-RU" sz="1200" b="0" dirty="0">
                          <a:effectLst/>
                        </a:rPr>
                        <a:t>печени</a:t>
                      </a: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Введение питательных микроэлементов для лечения подтвержденного или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клинически </a:t>
                      </a:r>
                      <a:r>
                        <a:rPr lang="ru-RU" sz="1400" b="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подозреваемого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дефицита мл </a:t>
                      </a:r>
                      <a:r>
                        <a:rPr lang="ru-RU" sz="1200" b="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8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</a:rPr>
                        <a:t>Больные циррозом печени с </a:t>
                      </a:r>
                      <a:r>
                        <a:rPr lang="ru-RU" sz="1200" b="0" dirty="0" smtClean="0">
                          <a:effectLst/>
                        </a:rPr>
                        <a:t>ПЭ</a:t>
                      </a:r>
                      <a:endParaRPr lang="ru-RU" sz="1200" b="0" dirty="0">
                        <a:effectLst/>
                      </a:endParaRP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Для пациентов с декомпенсированным циррозом печени или с риском недостаточности питания может быть оправдан 2-недельный курс поливитаминных препаратов 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Специфическое лечение клинически выраженного дефицита витаминов 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dirty="0">
                          <a:effectLst/>
                        </a:rPr>
                        <a:t>Аминокислоты</a:t>
                      </a: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</a:rPr>
                        <a:t>Больные </a:t>
                      </a:r>
                      <a:r>
                        <a:rPr lang="ru-RU" sz="1200" b="0" dirty="0" smtClean="0">
                          <a:effectLst/>
                        </a:rPr>
                        <a:t>циррозом </a:t>
                      </a:r>
                      <a:r>
                        <a:rPr lang="ru-RU" sz="1200" b="0" dirty="0">
                          <a:effectLst/>
                        </a:rPr>
                        <a:t>печени</a:t>
                      </a: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Декомпенсированный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цирроз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algn="l" font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добавки BCAA и обогащенные лейцином аминокислоты при недостаточном потреблении азота при пероральном питании 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- Пероральные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растительные белки или BCAA (0,25 г/кг массы тела/день) для пациентов с циррозом печени с «непереносимостью» белка для обеспечения адекватного потребления белка 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- краткосрочные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пероральные добавки BCAA (0,25 г/кг массы тела/день) у пациентов с прогрессирующим циррозом печени для улучшения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бессобытийной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выживаемости или качества жизни 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1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</a:rPr>
                        <a:t>Больные циррозом печени с </a:t>
                      </a:r>
                      <a:r>
                        <a:rPr lang="ru-RU" sz="1200" b="0" dirty="0" smtClean="0">
                          <a:effectLst/>
                        </a:rPr>
                        <a:t>ПЭ</a:t>
                      </a:r>
                      <a:endParaRPr lang="ru-RU" sz="1200" b="0" dirty="0">
                        <a:effectLst/>
                      </a:endParaRP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Добавка BCAA для улучшения нейропсихиатрической деятельности и достижения рекомендуемого потребления азота 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Пероральная добавка BCAA для пациентов с циррозом печени, которые «не переносят» диетический белок, для достижения и поддержания рекомендуемого потребления азота 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7893" marR="27893" marT="13947" marB="139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9390" y="2078784"/>
            <a:ext cx="30116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Европейская ассоциация по изучению печени (EASL).</a:t>
            </a:r>
          </a:p>
          <a:p>
            <a:r>
              <a:rPr lang="ru-RU" dirty="0" smtClean="0"/>
              <a:t>2</a:t>
            </a:r>
            <a:r>
              <a:rPr lang="ru-RU" dirty="0"/>
              <a:t> Американская ассоциация по изучению заболеваний печени (AASLD). </a:t>
            </a:r>
          </a:p>
          <a:p>
            <a:r>
              <a:rPr lang="ru-RU" dirty="0"/>
              <a:t>3 Европейское общество клинического питания и обмена веществ (ESPEN). </a:t>
            </a:r>
          </a:p>
          <a:p>
            <a:r>
              <a:rPr lang="ru-RU" dirty="0"/>
              <a:t>4 Консенсус Международного общества печеночной энцефалопатии и метаболизма азота (ISHEN).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40227"/>
            <a:ext cx="409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Резюме диетических рекомендаций при циррозе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печени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Исследования, сравнивающие влияние растительного и животного белка на печеночную энцефалопатию (ПЭ) у пациентов с циррозом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467737"/>
              </p:ext>
            </p:extLst>
          </p:nvPr>
        </p:nvGraphicFramePr>
        <p:xfrm>
          <a:off x="434453" y="941633"/>
          <a:ext cx="8911987" cy="4858434"/>
        </p:xfrm>
        <a:graphic>
          <a:graphicData uri="http://schemas.openxmlformats.org/drawingml/2006/table">
            <a:tbl>
              <a:tblPr/>
              <a:tblGrid>
                <a:gridCol w="1521037"/>
                <a:gridCol w="1456767"/>
                <a:gridCol w="1853094"/>
                <a:gridCol w="1146134"/>
                <a:gridCol w="2934955"/>
              </a:tblGrid>
              <a:tr h="44912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404040"/>
                          </a:solidFill>
                          <a:effectLst/>
                        </a:rPr>
                        <a:t>Исследование</a:t>
                      </a:r>
                    </a:p>
                  </a:txBody>
                  <a:tcPr marL="32332" marR="33679" marT="33679" marB="33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solidFill>
                            <a:srgbClr val="404040"/>
                          </a:solidFill>
                          <a:effectLst/>
                        </a:rPr>
                        <a:t>Популяция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solidFill>
                            <a:srgbClr val="404040"/>
                          </a:solidFill>
                          <a:effectLst/>
                        </a:rPr>
                        <a:t>Вмешательство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404040"/>
                          </a:solidFill>
                          <a:effectLst/>
                        </a:rPr>
                        <a:t>Сравнение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404040"/>
                          </a:solidFill>
                          <a:effectLst/>
                        </a:rPr>
                        <a:t>Результаты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654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Uribe, 1982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РКИ, </a:t>
                      </a:r>
                      <a:r>
                        <a:rPr lang="en-US" sz="1200" dirty="0">
                          <a:effectLst/>
                        </a:rPr>
                        <a:t>N=10)</a:t>
                      </a:r>
                    </a:p>
                  </a:txBody>
                  <a:tcPr marL="32332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Хроническая ПЭ легкой степени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40 г/день или 80 г/день растительного белка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40 г/день животного белка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Улучшение по тестам NCT* при обоих растительных диетах, улучшение ЭЭГ при 80 г/день растительного белка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7617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effectLst/>
                        </a:rPr>
                        <a:t>De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Bruijn</a:t>
                      </a:r>
                      <a:r>
                        <a:rPr lang="ru-RU" sz="1200" b="1" dirty="0">
                          <a:effectLst/>
                        </a:rPr>
                        <a:t>, 1983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(Перекрестное, N=8)</a:t>
                      </a:r>
                    </a:p>
                  </a:txBody>
                  <a:tcPr marL="32332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Пациенты после шунтирования, хроническая ПЭ легкой степени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40–80 г/день растительного белка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40–80 г/день животного белка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Снижение пиковой частоты ЭЭГ при животном белке (6.58 vs 7.10, p=0.01), повышенный риск ПЭ при низкой частоте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7617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Keshavarzian, 1984</a:t>
                      </a:r>
                      <a:r>
                        <a:rPr lang="ru-RU" sz="1200">
                          <a:effectLst/>
                        </a:rPr>
                        <a:t/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(Контролируемое перекрестное, N=6)</a:t>
                      </a:r>
                    </a:p>
                  </a:txBody>
                  <a:tcPr marL="32332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Умеренная хроническая ПЭ на фоне </a:t>
                      </a:r>
                      <a:r>
                        <a:rPr lang="ru-RU" sz="1200" dirty="0" err="1">
                          <a:effectLst/>
                        </a:rPr>
                        <a:t>лактулозы</a:t>
                      </a:r>
                      <a:endParaRPr lang="ru-RU" sz="1200" dirty="0">
                        <a:effectLst/>
                      </a:endParaRP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80 г/день белка (50 г растительного)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40 г/день белка (10 г растительного)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Растительный белок ассоциирован с улучшением ЭЭГ у всех пациентов и клиническим улучшением у 2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7617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Shaw, 1983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Перекрестное, </a:t>
                      </a:r>
                      <a:r>
                        <a:rPr lang="en-US" sz="1200" dirty="0">
                          <a:effectLst/>
                        </a:rPr>
                        <a:t>N=5)</a:t>
                      </a:r>
                    </a:p>
                  </a:txBody>
                  <a:tcPr marL="32332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Госпитализация с ПЭ из-за алкоголя или ЖК-кровотечения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35–40 г/день растительного белка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35–40 г/день животного белка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Без различий</a:t>
                      </a:r>
                      <a:r>
                        <a:rPr lang="ru-RU" sz="1200" dirty="0">
                          <a:effectLst/>
                        </a:rPr>
                        <a:t> в клинической и психометрической оценке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1581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Chiarino, 1992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</a:t>
                      </a:r>
                      <a:r>
                        <a:rPr lang="ru-RU" sz="1200">
                          <a:effectLst/>
                        </a:rPr>
                        <a:t>РКИ, </a:t>
                      </a:r>
                      <a:r>
                        <a:rPr lang="en-US" sz="1200">
                          <a:effectLst/>
                        </a:rPr>
                        <a:t>N=8)</a:t>
                      </a:r>
                    </a:p>
                  </a:txBody>
                  <a:tcPr marL="32332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Легкая–умеренная ПЭ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Диета с соотношением 2:3 растительного белка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Диета с соотношением 2:3 животного белка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Без различий</a:t>
                      </a:r>
                      <a:r>
                        <a:rPr lang="ru-RU" sz="1200" dirty="0">
                          <a:effectLst/>
                        </a:rPr>
                        <a:t> в клиническом улучшении и ЭЭГ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7617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Bianchi, 1993</a:t>
                      </a:r>
                      <a:r>
                        <a:rPr lang="ru-RU" sz="1200">
                          <a:effectLst/>
                        </a:rPr>
                        <a:t/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(РКИ, перекрестное, N=8)</a:t>
                      </a:r>
                    </a:p>
                  </a:txBody>
                  <a:tcPr marL="32332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ПЭ </a:t>
                      </a:r>
                      <a:r>
                        <a:rPr lang="en-US" sz="1200">
                          <a:effectLst/>
                        </a:rPr>
                        <a:t>I–II </a:t>
                      </a:r>
                      <a:r>
                        <a:rPr lang="ru-RU" sz="1200">
                          <a:effectLst/>
                        </a:rPr>
                        <a:t>степени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71 г/день (50 г растительного белка)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71 г/день (50 г животного белка)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Улучшение</a:t>
                      </a:r>
                      <a:r>
                        <a:rPr lang="ru-RU" sz="1200" dirty="0">
                          <a:effectLst/>
                        </a:rPr>
                        <a:t> азотистого баланса, аммиака, клинических и психометрических показателей при растительном белке</a:t>
                      </a:r>
                    </a:p>
                  </a:txBody>
                  <a:tcPr marL="33679" marR="33679" marT="33679" marB="336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4453" y="5827300"/>
            <a:ext cx="11323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04040"/>
                </a:solidFill>
                <a:latin typeface="quote-cjk-patch"/>
              </a:rPr>
              <a:t>Рекомендуется диета </a:t>
            </a:r>
            <a:r>
              <a:rPr lang="ru-RU" dirty="0">
                <a:solidFill>
                  <a:srgbClr val="404040"/>
                </a:solidFill>
                <a:latin typeface="quote-cjk-patch"/>
              </a:rPr>
              <a:t>с </a:t>
            </a:r>
            <a:r>
              <a:rPr lang="ru-RU" dirty="0">
                <a:solidFill>
                  <a:srgbClr val="FF0000"/>
                </a:solidFill>
                <a:latin typeface="quote-cjk-patch"/>
              </a:rPr>
              <a:t>повышенным содержанием растительных источников белка </a:t>
            </a:r>
            <a:r>
              <a:rPr lang="ru-RU" dirty="0">
                <a:solidFill>
                  <a:srgbClr val="404040"/>
                </a:solidFill>
                <a:latin typeface="quote-cjk-patch"/>
              </a:rPr>
              <a:t>у пациентов с циррозом и печеночной энцефалопатией (ПЭ), которым требуется </a:t>
            </a:r>
            <a:r>
              <a:rPr lang="ru-RU" dirty="0" err="1">
                <a:solidFill>
                  <a:srgbClr val="404040"/>
                </a:solidFill>
                <a:latin typeface="quote-cjk-patch"/>
              </a:rPr>
              <a:t>нутритивная</a:t>
            </a:r>
            <a:r>
              <a:rPr lang="ru-RU" dirty="0">
                <a:solidFill>
                  <a:srgbClr val="404040"/>
                </a:solidFill>
                <a:latin typeface="quote-cjk-patch"/>
              </a:rPr>
              <a:t> поддержка </a:t>
            </a:r>
            <a:endParaRPr lang="ru-RU" dirty="0" smtClean="0">
              <a:solidFill>
                <a:srgbClr val="404040"/>
              </a:solidFill>
              <a:latin typeface="quote-cjk-patch"/>
            </a:endParaRPr>
          </a:p>
          <a:p>
            <a:r>
              <a:rPr lang="ru-RU" i="1" dirty="0" smtClean="0">
                <a:solidFill>
                  <a:srgbClr val="404040"/>
                </a:solidFill>
                <a:latin typeface="quote-cjk-patch"/>
              </a:rPr>
              <a:t>(</a:t>
            </a:r>
            <a:r>
              <a:rPr lang="ru-RU" i="1" dirty="0">
                <a:solidFill>
                  <a:srgbClr val="404040"/>
                </a:solidFill>
                <a:latin typeface="quote-cjk-patch"/>
              </a:rPr>
              <a:t>условная рекомендация, низкий уровень доказательности)</a:t>
            </a:r>
            <a:r>
              <a:rPr lang="ru-RU" dirty="0">
                <a:solidFill>
                  <a:srgbClr val="404040"/>
                </a:solidFill>
                <a:latin typeface="quote-cjk-patch"/>
              </a:rPr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488" y="6610410"/>
            <a:ext cx="6279424" cy="280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937" y="1269242"/>
            <a:ext cx="2466975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937" y="35439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Основные рекомендации по питанию в зависимости от стадии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8788" y="1690688"/>
            <a:ext cx="5540992" cy="2016431"/>
          </a:xfrm>
        </p:spPr>
        <p:txBody>
          <a:bodyPr>
            <a:normAutofit fontScale="85000" lnSpcReduction="10000"/>
          </a:bodyPr>
          <a:lstStyle/>
          <a:p>
            <a:r>
              <a:rPr lang="ru-RU" sz="1900" b="1" dirty="0"/>
              <a:t>Декомпенсированный цирроз печени:</a:t>
            </a:r>
            <a:endParaRPr lang="ru-RU" sz="1900" dirty="0"/>
          </a:p>
          <a:p>
            <a:r>
              <a:rPr lang="ru-RU" sz="1900" b="1" dirty="0"/>
              <a:t>Частые небольшие приемы пищи</a:t>
            </a:r>
            <a:r>
              <a:rPr lang="ru-RU" sz="1900" dirty="0"/>
              <a:t> (5–6 раз в день)</a:t>
            </a:r>
          </a:p>
          <a:p>
            <a:r>
              <a:rPr lang="ru-RU" sz="1900" b="1" dirty="0"/>
              <a:t>Добавить перекус перед сном</a:t>
            </a:r>
            <a:r>
              <a:rPr lang="ru-RU" sz="1900" dirty="0"/>
              <a:t> (для предотвращения ночного катаболизма)</a:t>
            </a:r>
          </a:p>
          <a:p>
            <a:r>
              <a:rPr lang="ru-RU" sz="1900" b="1" dirty="0"/>
              <a:t>Избегать длительного голодания</a:t>
            </a:r>
            <a:r>
              <a:rPr lang="ru-RU" sz="1900" dirty="0"/>
              <a:t> (более 4–6 часов)</a:t>
            </a:r>
          </a:p>
          <a:p>
            <a:r>
              <a:rPr lang="ru-RU" sz="1900" b="1" dirty="0"/>
              <a:t>Достаточное потребление белка</a:t>
            </a:r>
            <a:r>
              <a:rPr lang="ru-RU" sz="1900" dirty="0"/>
              <a:t> (1,2–1,5 г/кг массы тела*, предпочтительно растительного и молочного</a:t>
            </a:r>
            <a:r>
              <a:rPr lang="ru-RU" sz="1900" dirty="0" smtClean="0"/>
              <a:t>)</a:t>
            </a:r>
            <a:endParaRPr lang="ru-RU" sz="1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46" y="3806236"/>
            <a:ext cx="44628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Печеночная энцефалопатия (ПЭ):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Не ограничивать белок</a:t>
            </a:r>
            <a:r>
              <a:rPr lang="ru-RU" sz="1600" dirty="0"/>
              <a:t> (ранее ошибочно рекомендовали снижение, но это ведет к потере мышечной массы)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Предпочтительны растительные и молочные источники</a:t>
            </a:r>
            <a:r>
              <a:rPr lang="ru-RU" sz="1600" dirty="0"/>
              <a:t> (творог, йогурт, чечевица, тофу) – они лучше переносятся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Возможно применение добавок с BCAA</a:t>
            </a:r>
            <a:r>
              <a:rPr lang="ru-RU" sz="1600" dirty="0"/>
              <a:t> (разветвленными аминокислотами) для коррекции дисбаланса</a:t>
            </a:r>
            <a:endParaRPr lang="ru-RU" sz="1600" b="0" i="0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4001630"/>
            <a:ext cx="51673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МАЖП/МАСГ </a:t>
            </a:r>
            <a:r>
              <a:rPr lang="ru-RU" sz="1600" b="1" dirty="0"/>
              <a:t>(</a:t>
            </a:r>
            <a:r>
              <a:rPr lang="ru-RU" sz="1600" b="1" dirty="0" err="1"/>
              <a:t>метаболически</a:t>
            </a:r>
            <a:r>
              <a:rPr lang="ru-RU" sz="1600" b="1" dirty="0"/>
              <a:t> ассоциированная жировая болезнь печени / </a:t>
            </a:r>
            <a:r>
              <a:rPr lang="ru-RU" sz="1600" b="1" dirty="0" err="1"/>
              <a:t>стеатогепатит</a:t>
            </a:r>
            <a:r>
              <a:rPr lang="ru-RU" sz="1600" b="1" dirty="0"/>
              <a:t>):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Исключить продукты с высоким содержанием фруктозы и </a:t>
            </a:r>
            <a:r>
              <a:rPr lang="ru-RU" sz="1600" dirty="0" smtClean="0"/>
              <a:t>сахарозы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Соблюдать </a:t>
            </a:r>
            <a:r>
              <a:rPr lang="ru-RU" sz="1600" dirty="0" err="1"/>
              <a:t>нормокалорийный</a:t>
            </a:r>
            <a:r>
              <a:rPr lang="ru-RU" sz="1600" dirty="0"/>
              <a:t> или </a:t>
            </a:r>
            <a:r>
              <a:rPr lang="ru-RU" sz="1600" dirty="0" err="1"/>
              <a:t>гипокалорийный</a:t>
            </a:r>
            <a:r>
              <a:rPr lang="ru-RU" sz="1600" dirty="0"/>
              <a:t> </a:t>
            </a:r>
            <a:r>
              <a:rPr lang="ru-RU" sz="1600" dirty="0" smtClean="0"/>
              <a:t>рацион.</a:t>
            </a:r>
            <a:r>
              <a:rPr lang="ru-RU" sz="1600" dirty="0"/>
              <a:t> </a:t>
            </a:r>
            <a:r>
              <a:rPr lang="ru-RU" sz="1600" dirty="0" smtClean="0"/>
              <a:t>Обязательно </a:t>
            </a:r>
            <a:r>
              <a:rPr lang="ru-RU" sz="1600" dirty="0"/>
              <a:t>сочетать с физической активностью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Модификация образа жизни – ключевой фактор замедления фиброза</a:t>
            </a:r>
            <a:endParaRPr lang="ru-RU" sz="1600" b="0" i="0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5494" y="1690688"/>
            <a:ext cx="4334870" cy="183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Компенсированный цирроз печени:</a:t>
            </a:r>
            <a:endParaRPr lang="ru-RU" dirty="0"/>
          </a:p>
          <a:p>
            <a:r>
              <a:rPr lang="ru-RU" sz="1600" dirty="0" smtClean="0"/>
              <a:t>- Сбалансированное</a:t>
            </a:r>
            <a:r>
              <a:rPr lang="ru-RU" sz="1600" dirty="0"/>
              <a:t>, богатое питательными веществами питание</a:t>
            </a:r>
          </a:p>
          <a:p>
            <a:r>
              <a:rPr lang="ru-RU" sz="1600" dirty="0" smtClean="0"/>
              <a:t>- Исключение </a:t>
            </a:r>
            <a:r>
              <a:rPr lang="ru-RU" sz="1600" dirty="0"/>
              <a:t>обработанного сахара и насыщенных жиров</a:t>
            </a:r>
          </a:p>
          <a:p>
            <a:r>
              <a:rPr lang="ru-RU" sz="1600" dirty="0" smtClean="0"/>
              <a:t>- Поддержание </a:t>
            </a:r>
            <a:r>
              <a:rPr lang="ru-RU" sz="1600" dirty="0"/>
              <a:t>физической активности и мышечной массы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546" y="6442502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</a:rPr>
              <a:t>The American Journal of Gastroenterology 120(5):p 950-972, May 2025. | </a:t>
            </a:r>
            <a:r>
              <a:rPr lang="en-US" sz="1050" dirty="0" smtClean="0">
                <a:solidFill>
                  <a:prstClr val="black"/>
                </a:solidFill>
              </a:rPr>
              <a:t>DOI: 10.14309/ajg.0000000000003379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3773" y="1514901"/>
            <a:ext cx="4626591" cy="21922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3773" y="3788840"/>
            <a:ext cx="4626591" cy="25719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45958" y="1514901"/>
            <a:ext cx="5663822" cy="2273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5958" y="3964627"/>
            <a:ext cx="5868538" cy="23961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Основные рекомендации по питанию в зависимости от стадии заболевания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2489" y="1930291"/>
            <a:ext cx="5157787" cy="32754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Рекомендации по потреблению белка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b="1" dirty="0"/>
              <a:t>Целевое потребление белка:</a:t>
            </a:r>
            <a:r>
              <a:rPr lang="ru-RU" sz="2600" dirty="0"/>
              <a:t> </a:t>
            </a:r>
            <a:r>
              <a:rPr lang="ru-RU" sz="2600" b="1" dirty="0"/>
              <a:t>1,2–1,5 г/кг/</a:t>
            </a:r>
            <a:r>
              <a:rPr lang="ru-RU" sz="2600" b="1" dirty="0" err="1"/>
              <a:t>сут</a:t>
            </a:r>
            <a:r>
              <a:rPr lang="ru-RU" sz="2600" dirty="0"/>
              <a:t> (для профилактики </a:t>
            </a:r>
            <a:r>
              <a:rPr lang="ru-RU" sz="2600" dirty="0" err="1"/>
              <a:t>саркопении</a:t>
            </a:r>
            <a:r>
              <a:rPr lang="ru-RU" sz="2600" dirty="0"/>
              <a:t> и поддержания функций печени)</a:t>
            </a:r>
          </a:p>
          <a:p>
            <a:r>
              <a:rPr lang="ru-RU" sz="2600" b="1" dirty="0"/>
              <a:t>Не ограничивать белок даже при печеночной энцефалопатии (ПЭ)</a:t>
            </a:r>
            <a:r>
              <a:rPr lang="ru-RU" sz="2600" dirty="0"/>
              <a:t> – </a:t>
            </a:r>
            <a:r>
              <a:rPr lang="ru-RU" sz="2600" dirty="0" err="1"/>
              <a:t>гипопротеиновая</a:t>
            </a:r>
            <a:r>
              <a:rPr lang="ru-RU" sz="2600" dirty="0"/>
              <a:t> диета ухудшает прогноз</a:t>
            </a:r>
          </a:p>
          <a:p>
            <a:r>
              <a:rPr lang="ru-RU" sz="2600" b="1" dirty="0"/>
              <a:t>При ПЭ предпочтительны растительные и молочные источники</a:t>
            </a:r>
            <a:r>
              <a:rPr lang="ru-RU" sz="2600" dirty="0"/>
              <a:t> (творог, греческий йогурт, тофу, чечевица) – лучше переносятся</a:t>
            </a:r>
          </a:p>
          <a:p>
            <a:r>
              <a:rPr lang="ru-RU" sz="2600" b="1" dirty="0"/>
              <a:t>Добавки BCAA</a:t>
            </a:r>
            <a:r>
              <a:rPr lang="ru-RU" sz="2600" dirty="0"/>
              <a:t> можно использовать для коррекции аминокислотного дисбаланса (особенно при непереносимости животного белка)</a:t>
            </a:r>
          </a:p>
          <a:p>
            <a:r>
              <a:rPr lang="ru-RU" sz="2600" b="1" dirty="0"/>
              <a:t>Обязательный поздний вечерний перекус</a:t>
            </a:r>
            <a:r>
              <a:rPr lang="ru-RU" sz="2600" dirty="0"/>
              <a:t> (белок + сложные углеводы),</a:t>
            </a:r>
            <a:r>
              <a:rPr lang="ru-RU" dirty="0"/>
              <a:t> 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89260" y="1801504"/>
            <a:ext cx="5183188" cy="447888"/>
          </a:xfrm>
        </p:spPr>
        <p:txBody>
          <a:bodyPr>
            <a:normAutofit/>
          </a:bodyPr>
          <a:lstStyle/>
          <a:p>
            <a:r>
              <a:rPr lang="ru-RU" sz="2000" dirty="0" err="1"/>
              <a:t>Микронутриентная</a:t>
            </a:r>
            <a:r>
              <a:rPr lang="ru-RU" sz="2000" dirty="0"/>
              <a:t> поддержка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26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• </a:t>
            </a:r>
            <a:r>
              <a:rPr lang="ru-RU" sz="1800" b="1" dirty="0"/>
              <a:t>Витамин </a:t>
            </a:r>
            <a:r>
              <a:rPr lang="ru-RU" sz="1800" b="1" dirty="0" smtClean="0"/>
              <a:t>D</a:t>
            </a:r>
            <a:r>
              <a:rPr lang="ru-RU" sz="1800" dirty="0" smtClean="0"/>
              <a:t>: улучшение </a:t>
            </a:r>
            <a:r>
              <a:rPr lang="ru-RU" sz="1800" dirty="0"/>
              <a:t>минерализации костей (профилактика остеопороза), </a:t>
            </a:r>
            <a:r>
              <a:rPr lang="ru-RU" sz="1800" dirty="0" smtClean="0"/>
              <a:t>снижение </a:t>
            </a:r>
            <a:r>
              <a:rPr lang="ru-RU" sz="1800" dirty="0"/>
              <a:t>воспаления в </a:t>
            </a:r>
            <a:r>
              <a:rPr lang="ru-RU" sz="1800" dirty="0" smtClean="0"/>
              <a:t>печени. Дозировка</a:t>
            </a:r>
            <a:r>
              <a:rPr lang="ru-RU" sz="1800" dirty="0"/>
              <a:t>: 1000-4000 МЕ/</a:t>
            </a:r>
            <a:r>
              <a:rPr lang="ru-RU" sz="1800" dirty="0" err="1"/>
              <a:t>сут</a:t>
            </a:r>
            <a:r>
              <a:rPr lang="ru-RU" sz="1800" dirty="0"/>
              <a:t> (корректировать по уровню 25(OH)D в крови</a:t>
            </a:r>
            <a:r>
              <a:rPr lang="ru-RU" sz="1800" dirty="0" smtClean="0"/>
              <a:t>)</a:t>
            </a:r>
            <a:endParaRPr lang="ru-RU" sz="1800" dirty="0"/>
          </a:p>
          <a:p>
            <a:pPr marL="0" indent="0">
              <a:buNone/>
            </a:pPr>
            <a:r>
              <a:rPr lang="en-US" sz="1800" b="1" dirty="0" smtClean="0"/>
              <a:t>• </a:t>
            </a:r>
            <a:r>
              <a:rPr lang="ru-RU" sz="1800" b="1" dirty="0" smtClean="0"/>
              <a:t>Цинк: </a:t>
            </a:r>
            <a:r>
              <a:rPr lang="ru-RU" sz="1800" dirty="0"/>
              <a:t>участвует в </a:t>
            </a:r>
            <a:r>
              <a:rPr lang="ru-RU" sz="1800" dirty="0" err="1"/>
              <a:t>детоксикации</a:t>
            </a:r>
            <a:r>
              <a:rPr lang="ru-RU" sz="1800" dirty="0"/>
              <a:t> аммиака, синтезе </a:t>
            </a:r>
            <a:r>
              <a:rPr lang="ru-RU" sz="1800" dirty="0" smtClean="0"/>
              <a:t>белков. Показания: </a:t>
            </a:r>
            <a:r>
              <a:rPr lang="ru-RU" sz="1800" dirty="0"/>
              <a:t>лабораторно подтвержденный дефицит или симптомы (нарушение вкуса, плохое заживление ран</a:t>
            </a:r>
            <a:r>
              <a:rPr lang="ru-RU" sz="1800" dirty="0" smtClean="0"/>
              <a:t>). Дозировка</a:t>
            </a:r>
            <a:r>
              <a:rPr lang="ru-RU" sz="1800" dirty="0"/>
              <a:t>: 25-50 </a:t>
            </a:r>
            <a:r>
              <a:rPr lang="ru-RU" sz="1800" dirty="0" smtClean="0"/>
              <a:t>мг/</a:t>
            </a:r>
            <a:r>
              <a:rPr lang="ru-RU" sz="1800" dirty="0" err="1" smtClean="0"/>
              <a:t>сут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ru-RU" sz="1800" b="1" dirty="0" smtClean="0"/>
              <a:t>Поливитамины</a:t>
            </a:r>
            <a:r>
              <a:rPr lang="ru-RU" sz="1800" dirty="0" smtClean="0"/>
              <a:t>: рекомендуются при сниженном </a:t>
            </a:r>
            <a:r>
              <a:rPr lang="ru-RU" sz="1800" dirty="0"/>
              <a:t>потреблении пищи (анорексия, ограничительные диеты</a:t>
            </a:r>
            <a:r>
              <a:rPr lang="ru-RU" sz="1800" dirty="0" smtClean="0"/>
              <a:t>), нарушении </a:t>
            </a:r>
            <a:r>
              <a:rPr lang="ru-RU" sz="1800" dirty="0"/>
              <a:t>всасывания (</a:t>
            </a:r>
            <a:r>
              <a:rPr lang="ru-RU" sz="1800" dirty="0" err="1"/>
              <a:t>холестаз</a:t>
            </a:r>
            <a:r>
              <a:rPr lang="ru-RU" sz="1800" dirty="0"/>
              <a:t>, </a:t>
            </a:r>
            <a:r>
              <a:rPr lang="ru-RU" sz="1800" dirty="0" err="1"/>
              <a:t>стеаторея</a:t>
            </a:r>
            <a:r>
              <a:rPr lang="ru-RU" sz="1800" dirty="0" smtClean="0"/>
              <a:t>). </a:t>
            </a:r>
            <a:endParaRPr lang="en-US" sz="18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7" y="6356590"/>
            <a:ext cx="6096528" cy="45114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39788" y="1801504"/>
            <a:ext cx="4592021" cy="6005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72200" y="1848405"/>
            <a:ext cx="5183188" cy="5536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285" y="718062"/>
            <a:ext cx="10515600" cy="542155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Недоедание</a:t>
            </a:r>
            <a:r>
              <a:rPr lang="ru-RU" dirty="0" smtClean="0"/>
              <a:t> — это широкий термин, который включает в себя дефицит, избыток или дисбаланс питательных веществ, которые приводят к неблагоприятным последствиям для клинических результатов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002" y="3181730"/>
            <a:ext cx="3829463" cy="31301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9265" y="63119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0" i="0" dirty="0" smtClean="0">
                <a:solidFill>
                  <a:srgbClr val="232323"/>
                </a:solidFill>
                <a:effectLst/>
                <a:latin typeface="Fira Sans"/>
              </a:rPr>
              <a:t>Saunders J, Smith T. Malnutrition: Causes and consequences. </a:t>
            </a:r>
            <a:r>
              <a:rPr lang="en-US" sz="1000" b="0" i="0" dirty="0" err="1" smtClean="0">
                <a:solidFill>
                  <a:srgbClr val="232323"/>
                </a:solidFill>
                <a:effectLst/>
                <a:latin typeface="Fira Sans"/>
              </a:rPr>
              <a:t>Clin</a:t>
            </a:r>
            <a:r>
              <a:rPr lang="en-US" sz="1000" b="0" i="0" dirty="0" smtClean="0">
                <a:solidFill>
                  <a:srgbClr val="232323"/>
                </a:solidFill>
                <a:effectLst/>
                <a:latin typeface="Fira Sans"/>
              </a:rPr>
              <a:t> Med (</a:t>
            </a:r>
            <a:r>
              <a:rPr lang="en-US" sz="1000" b="0" i="0" dirty="0" err="1" smtClean="0">
                <a:solidFill>
                  <a:srgbClr val="232323"/>
                </a:solidFill>
                <a:effectLst/>
                <a:latin typeface="Fira Sans"/>
              </a:rPr>
              <a:t>Lond</a:t>
            </a:r>
            <a:r>
              <a:rPr lang="en-US" sz="1000" b="0" i="0" dirty="0" smtClean="0">
                <a:solidFill>
                  <a:srgbClr val="232323"/>
                </a:solidFill>
                <a:effectLst/>
                <a:latin typeface="Fira Sans"/>
              </a:rPr>
              <a:t>) 2010;10(6):624–7.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265" y="64350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 smtClean="0"/>
              <a:t>Dasarathy</a:t>
            </a:r>
            <a:r>
              <a:rPr lang="en-US" sz="1050" dirty="0" smtClean="0"/>
              <a:t> S. Consilience in </a:t>
            </a:r>
            <a:r>
              <a:rPr lang="en-US" sz="1050" dirty="0" err="1" smtClean="0"/>
              <a:t>sarcopenia</a:t>
            </a:r>
            <a:r>
              <a:rPr lang="en-US" sz="1050" dirty="0" smtClean="0"/>
              <a:t> of cirrhosis. J Cachexia </a:t>
            </a:r>
            <a:r>
              <a:rPr lang="en-US" sz="1050" dirty="0" err="1" smtClean="0"/>
              <a:t>Sarcopenia</a:t>
            </a:r>
            <a:r>
              <a:rPr lang="en-US" sz="1050" dirty="0" smtClean="0"/>
              <a:t> Muscle 2012;3(4):225–37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1965" y="39333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 недоедание, и </a:t>
            </a:r>
            <a:r>
              <a:rPr lang="ru-RU" dirty="0" err="1" smtClean="0"/>
              <a:t>саркопения</a:t>
            </a:r>
            <a:r>
              <a:rPr lang="ru-RU" dirty="0" smtClean="0"/>
              <a:t> — это динамические процессы, которые могут как улучшаться, так и ухудшаться.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0634" y="27200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основные изменения состава тела, которые происходят из-за недоедания, — это потеря массы скелетных мышц или </a:t>
            </a:r>
            <a:r>
              <a:rPr lang="ru-RU" dirty="0" err="1" smtClean="0"/>
              <a:t>саркопения</a:t>
            </a:r>
            <a:r>
              <a:rPr lang="ru-RU" dirty="0" smtClean="0"/>
              <a:t>, и потеря жира.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1965" y="4867988"/>
            <a:ext cx="6018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Сочетание снижения мышечной и жировой массы связано с воспалительным состоянием или кахексией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89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Minomor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L-</a:t>
            </a:r>
            <a:r>
              <a:rPr lang="ru-RU" dirty="0">
                <a:solidFill>
                  <a:srgbClr val="FF0000"/>
                </a:solidFill>
              </a:rPr>
              <a:t>Лейцина</a:t>
            </a:r>
            <a:r>
              <a:rPr lang="ru-RU" dirty="0"/>
              <a:t>, </a:t>
            </a:r>
            <a:r>
              <a:rPr lang="en-US" dirty="0">
                <a:solidFill>
                  <a:srgbClr val="FF0000"/>
                </a:solidFill>
              </a:rPr>
              <a:t>L-</a:t>
            </a:r>
            <a:r>
              <a:rPr lang="ru-RU" dirty="0">
                <a:solidFill>
                  <a:srgbClr val="FF0000"/>
                </a:solidFill>
              </a:rPr>
              <a:t>Изолейцина</a:t>
            </a:r>
            <a:r>
              <a:rPr lang="ru-RU" dirty="0"/>
              <a:t>, </a:t>
            </a:r>
            <a:r>
              <a:rPr lang="en-US" dirty="0"/>
              <a:t>L-</a:t>
            </a:r>
            <a:r>
              <a:rPr lang="ru-RU" dirty="0"/>
              <a:t>лизина гидрохлорид, </a:t>
            </a:r>
            <a:r>
              <a:rPr lang="en-US" dirty="0"/>
              <a:t>L-</a:t>
            </a:r>
            <a:r>
              <a:rPr lang="ru-RU" dirty="0" err="1"/>
              <a:t>Фенилаланина</a:t>
            </a:r>
            <a:r>
              <a:rPr lang="ru-RU" dirty="0"/>
              <a:t>, </a:t>
            </a:r>
            <a:r>
              <a:rPr lang="en-US" dirty="0"/>
              <a:t>L-</a:t>
            </a:r>
            <a:r>
              <a:rPr lang="ru-RU" dirty="0" err="1"/>
              <a:t>Треонина</a:t>
            </a:r>
            <a:r>
              <a:rPr lang="ru-RU" dirty="0"/>
              <a:t>, </a:t>
            </a:r>
            <a:r>
              <a:rPr lang="en-US" dirty="0">
                <a:solidFill>
                  <a:srgbClr val="FF0000"/>
                </a:solidFill>
              </a:rPr>
              <a:t>L-</a:t>
            </a:r>
            <a:r>
              <a:rPr lang="ru-RU" dirty="0">
                <a:solidFill>
                  <a:srgbClr val="FF0000"/>
                </a:solidFill>
              </a:rPr>
              <a:t>Валина</a:t>
            </a:r>
            <a:r>
              <a:rPr lang="ru-RU" dirty="0"/>
              <a:t>, </a:t>
            </a:r>
            <a:r>
              <a:rPr lang="en-US" dirty="0"/>
              <a:t>L-</a:t>
            </a:r>
            <a:r>
              <a:rPr lang="ru-RU" dirty="0"/>
              <a:t>Триптофана, </a:t>
            </a:r>
            <a:r>
              <a:rPr lang="en-US" dirty="0"/>
              <a:t>DL-</a:t>
            </a:r>
            <a:r>
              <a:rPr lang="ru-RU" dirty="0"/>
              <a:t>метионин, </a:t>
            </a:r>
            <a:r>
              <a:rPr lang="ru-RU" dirty="0" err="1"/>
              <a:t>ретинола</a:t>
            </a:r>
            <a:r>
              <a:rPr lang="ru-RU" dirty="0"/>
              <a:t> пальмитат, </a:t>
            </a:r>
            <a:r>
              <a:rPr lang="ru-RU" dirty="0" err="1"/>
              <a:t>холекальциферол</a:t>
            </a:r>
            <a:r>
              <a:rPr lang="ru-RU" dirty="0"/>
              <a:t> (витамин Д3), тиамина нитрат, рибофлавин, пиридоксина гидрохлорид (витамин В6), Фолиевая кислота, Кальция </a:t>
            </a:r>
            <a:r>
              <a:rPr lang="ru-RU" dirty="0" err="1"/>
              <a:t>пантотенат</a:t>
            </a:r>
            <a:r>
              <a:rPr lang="ru-RU" dirty="0"/>
              <a:t>, </a:t>
            </a:r>
            <a:r>
              <a:rPr lang="ru-RU" dirty="0" err="1"/>
              <a:t>Цианокобаламин</a:t>
            </a:r>
            <a:r>
              <a:rPr lang="ru-RU" dirty="0"/>
              <a:t>, Аскорбиновая кислота, альфа-Токоферола ацетат, </a:t>
            </a:r>
            <a:r>
              <a:rPr lang="ru-RU" dirty="0" err="1"/>
              <a:t>никотинамид</a:t>
            </a:r>
            <a:r>
              <a:rPr lang="ru-RU" dirty="0"/>
              <a:t>(Витамин РР или В3</a:t>
            </a:r>
            <a:r>
              <a:rPr lang="ru-RU" dirty="0" smtClean="0"/>
              <a:t>)</a:t>
            </a:r>
            <a:endParaRPr lang="en-US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712" y="49880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648" y="4140296"/>
            <a:ext cx="2545664" cy="2541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15" y="4693858"/>
            <a:ext cx="7648575" cy="942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92" y="5636833"/>
            <a:ext cx="7172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1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Цирроз – это состояние измененного обмена </a:t>
            </a:r>
            <a:r>
              <a:rPr lang="ru-RU" sz="3600" b="1" dirty="0" smtClean="0">
                <a:solidFill>
                  <a:srgbClr val="FF0000"/>
                </a:solidFill>
              </a:rPr>
              <a:t>веществ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3206" y="1296537"/>
            <a:ext cx="5446594" cy="488042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Мюллер </a:t>
            </a:r>
            <a:r>
              <a:rPr lang="ru-RU" sz="2000" dirty="0"/>
              <a:t>и др. </a:t>
            </a:r>
            <a:r>
              <a:rPr lang="ru-RU" sz="2000" dirty="0" smtClean="0"/>
              <a:t>обнаружили </a:t>
            </a:r>
            <a:r>
              <a:rPr lang="ru-RU" sz="2000" dirty="0"/>
              <a:t>повышенный расход энергии в </a:t>
            </a:r>
            <a:r>
              <a:rPr lang="ru-RU" sz="2000" dirty="0" smtClean="0"/>
              <a:t>покое у </a:t>
            </a:r>
            <a:r>
              <a:rPr lang="ru-RU" sz="2000" dirty="0"/>
              <a:t>34% пациентов с циррозом печени. </a:t>
            </a:r>
            <a:endParaRPr lang="en-US" sz="2000" dirty="0" smtClean="0"/>
          </a:p>
          <a:p>
            <a:r>
              <a:rPr lang="ru-RU" sz="2000" dirty="0" smtClean="0"/>
              <a:t>Это связано </a:t>
            </a:r>
            <a:r>
              <a:rPr lang="ru-RU" sz="2000" dirty="0"/>
              <a:t>с увеличением </a:t>
            </a:r>
            <a:r>
              <a:rPr lang="ru-RU" sz="2000" dirty="0" err="1"/>
              <a:t>провоспалительных</a:t>
            </a:r>
            <a:r>
              <a:rPr lang="ru-RU" sz="2000" dirty="0"/>
              <a:t> цитокинов и нарушениями углеводного, белкового и липидного обмена. </a:t>
            </a:r>
            <a:endParaRPr lang="en-US" sz="2000" dirty="0" smtClean="0"/>
          </a:p>
          <a:p>
            <a:r>
              <a:rPr lang="ru-RU" sz="2000" dirty="0" smtClean="0"/>
              <a:t>Измененный </a:t>
            </a:r>
            <a:r>
              <a:rPr lang="ru-RU" sz="2000" dirty="0"/>
              <a:t>углеводный обмен приводит к уменьшению синтеза гликогена в печени, что приводит к усилению </a:t>
            </a:r>
            <a:r>
              <a:rPr lang="ru-RU" sz="2000" dirty="0" err="1"/>
              <a:t>глюконеогенеза</a:t>
            </a:r>
            <a:r>
              <a:rPr lang="ru-RU" sz="2000" dirty="0"/>
              <a:t> за счет расщепления белков и жиров. </a:t>
            </a:r>
            <a:endParaRPr lang="en-US" sz="2000" dirty="0" smtClean="0"/>
          </a:p>
          <a:p>
            <a:r>
              <a:rPr lang="ru-RU" sz="2000" dirty="0" smtClean="0"/>
              <a:t>Исследование </a:t>
            </a:r>
            <a:r>
              <a:rPr lang="ru-RU" sz="2000" dirty="0"/>
              <a:t>пациентов с циррозом печени показало, что во время ночного голодания 58% энергии приходится на окисление жиров, тогда как здоровые люди из контрольной группы получают 55% своей энергии из углеводов.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0170" y="1825625"/>
            <a:ext cx="5892698" cy="3882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55861"/>
            <a:ext cx="10994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 </a:t>
            </a:r>
            <a:r>
              <a:rPr lang="en-US" sz="1050" dirty="0" err="1"/>
              <a:t>Caregaro</a:t>
            </a:r>
            <a:r>
              <a:rPr lang="en-US" sz="1050" dirty="0"/>
              <a:t> L, et al. Am J </a:t>
            </a:r>
            <a:r>
              <a:rPr lang="en-US" sz="1050" dirty="0" err="1"/>
              <a:t>Clin</a:t>
            </a:r>
            <a:r>
              <a:rPr lang="en-US" sz="1050" dirty="0"/>
              <a:t> </a:t>
            </a:r>
            <a:r>
              <a:rPr lang="en-US" sz="1050" dirty="0" err="1"/>
              <a:t>Nutr</a:t>
            </a:r>
            <a:r>
              <a:rPr lang="en-US" sz="1050" dirty="0"/>
              <a:t> </a:t>
            </a:r>
            <a:r>
              <a:rPr lang="en-US" sz="1050" dirty="0" smtClean="0"/>
              <a:t>1996;63:602–9</a:t>
            </a:r>
            <a:r>
              <a:rPr lang="ru-RU" sz="1050" dirty="0" smtClean="0"/>
              <a:t> </a:t>
            </a:r>
            <a:r>
              <a:rPr lang="en-US" sz="1050" dirty="0" smtClean="0"/>
              <a:t>EASL </a:t>
            </a:r>
            <a:r>
              <a:rPr lang="en-US" sz="1050" dirty="0"/>
              <a:t>CPG nutrition in chronic liver disease. J </a:t>
            </a:r>
            <a:r>
              <a:rPr lang="en-US" sz="1050" dirty="0" err="1"/>
              <a:t>Hepatol</a:t>
            </a:r>
            <a:r>
              <a:rPr lang="en-US" sz="1050" dirty="0"/>
              <a:t> 2018; </a:t>
            </a:r>
            <a:r>
              <a:rPr lang="en-US" sz="1050" dirty="0" err="1"/>
              <a:t>doi</a:t>
            </a:r>
            <a:r>
              <a:rPr lang="en-US" sz="1050" dirty="0"/>
              <a:t>: 10.1016/j.jhep.2018.06.024</a:t>
            </a:r>
          </a:p>
        </p:txBody>
      </p:sp>
    </p:spTree>
    <p:extLst>
      <p:ext uri="{BB962C8B-B14F-4D97-AF65-F5344CB8AC3E}">
        <p14:creationId xmlns:p14="http://schemas.microsoft.com/office/powerpoint/2010/main" val="34774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42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</a:rPr>
              <a:t>Сравнение двух пациенток с циррозом </a:t>
            </a:r>
            <a:r>
              <a:rPr lang="ru-RU" sz="3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печени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946" y="1708202"/>
            <a:ext cx="5539854" cy="281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408" y="2063044"/>
            <a:ext cx="56595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Cambria" panose="02040503050406030204" pitchFamily="18" charset="0"/>
              </a:rPr>
              <a:t>Снимки 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компьютерной томографии брюшной полости, сделанные </a:t>
            </a:r>
            <a:r>
              <a:rPr lang="ru-RU" dirty="0" smtClean="0">
                <a:solidFill>
                  <a:srgbClr val="333333"/>
                </a:solidFill>
                <a:latin typeface="Cambria" panose="02040503050406030204" pitchFamily="18" charset="0"/>
              </a:rPr>
              <a:t>на уровне  третьего поясничного позвонка.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 </a:t>
            </a:r>
            <a:endParaRPr lang="ru-RU" dirty="0" smtClean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красный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цвет указывает на скелетные мышцы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, </a:t>
            </a:r>
            <a:endParaRPr lang="ru-RU" dirty="0" smtClean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Cambria" panose="02040503050406030204" pitchFamily="18" charset="0"/>
              </a:rPr>
              <a:t>зеленый 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цвет указывает на межмышечную жировую ткань,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Cambria" panose="02040503050406030204" pitchFamily="18" charset="0"/>
              </a:rPr>
              <a:t>желтый 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цвет указывает на висцеральную жировую ткань, </a:t>
            </a:r>
            <a:r>
              <a:rPr lang="ru-RU" dirty="0" smtClean="0">
                <a:solidFill>
                  <a:srgbClr val="333333"/>
                </a:solidFill>
                <a:latin typeface="Cambria" panose="02040503050406030204" pitchFamily="18" charset="0"/>
              </a:rPr>
              <a:t>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Cambria" panose="02040503050406030204" pitchFamily="18" charset="0"/>
              </a:rPr>
              <a:t>бирюзовый 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</a:rPr>
              <a:t>цвет указывает на подкожную жировую ткань. </a:t>
            </a:r>
            <a:endParaRPr lang="ru-RU" dirty="0" smtClean="0">
              <a:solidFill>
                <a:srgbClr val="333333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474" y="5933828"/>
            <a:ext cx="1127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Montano-</a:t>
            </a:r>
            <a:r>
              <a:rPr lang="en-US" sz="1200" dirty="0" err="1"/>
              <a:t>Loza</a:t>
            </a:r>
            <a:r>
              <a:rPr lang="en-US" sz="1200" dirty="0"/>
              <a:t> AJ, Duarte-</a:t>
            </a:r>
            <a:r>
              <a:rPr lang="en-US" sz="1200" dirty="0" err="1"/>
              <a:t>Rojo</a:t>
            </a:r>
            <a:r>
              <a:rPr lang="en-US" sz="1200" dirty="0"/>
              <a:t> A, Meza-Junco J, et al. Inclusion </a:t>
            </a:r>
            <a:r>
              <a:rPr lang="en-US" sz="1200" dirty="0" smtClean="0"/>
              <a:t>of</a:t>
            </a:r>
            <a:r>
              <a:rPr lang="ru-RU" sz="1200" dirty="0" smtClean="0"/>
              <a:t> </a:t>
            </a:r>
            <a:r>
              <a:rPr lang="en-US" sz="1200" dirty="0" err="1" smtClean="0"/>
              <a:t>sarcopenia</a:t>
            </a:r>
            <a:r>
              <a:rPr lang="en-US" sz="1200" dirty="0" smtClean="0"/>
              <a:t> </a:t>
            </a:r>
            <a:r>
              <a:rPr lang="en-US" sz="1200" dirty="0"/>
              <a:t>within MELD (MELD </a:t>
            </a:r>
            <a:r>
              <a:rPr lang="en-US" sz="1200" dirty="0" err="1"/>
              <a:t>Sarcopenia</a:t>
            </a:r>
            <a:r>
              <a:rPr lang="en-US" sz="1200" dirty="0"/>
              <a:t>) and the prediction </a:t>
            </a:r>
            <a:r>
              <a:rPr lang="en-US" sz="1200" dirty="0" smtClean="0"/>
              <a:t>of</a:t>
            </a:r>
            <a:r>
              <a:rPr lang="ru-RU" sz="1200" dirty="0" smtClean="0"/>
              <a:t> </a:t>
            </a:r>
            <a:r>
              <a:rPr lang="en-US" sz="1200" dirty="0" smtClean="0"/>
              <a:t>mortality </a:t>
            </a:r>
            <a:r>
              <a:rPr lang="en-US" sz="1200" dirty="0"/>
              <a:t>in patients with cirrhosis.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Transl</a:t>
            </a:r>
            <a:r>
              <a:rPr lang="en-US" sz="1200" dirty="0"/>
              <a:t> </a:t>
            </a:r>
            <a:r>
              <a:rPr lang="en-US" sz="1200" dirty="0" err="1"/>
              <a:t>Gastroenterol</a:t>
            </a:r>
            <a:r>
              <a:rPr lang="en-US" sz="1200" dirty="0"/>
              <a:t>.</a:t>
            </a:r>
          </a:p>
          <a:p>
            <a:r>
              <a:rPr lang="en-US" sz="1200" dirty="0"/>
              <a:t>2015;6:e102.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13946" y="4777850"/>
            <a:ext cx="2756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Cambria" panose="02040503050406030204" pitchFamily="18" charset="0"/>
              </a:rPr>
              <a:t>выраженная </a:t>
            </a:r>
            <a:r>
              <a:rPr lang="ru-RU" sz="1600" dirty="0" err="1">
                <a:solidFill>
                  <a:srgbClr val="333333"/>
                </a:solidFill>
                <a:latin typeface="Cambria" panose="02040503050406030204" pitchFamily="18" charset="0"/>
              </a:rPr>
              <a:t>саркопения</a:t>
            </a:r>
            <a:r>
              <a:rPr lang="ru-RU" sz="1600" dirty="0">
                <a:solidFill>
                  <a:srgbClr val="333333"/>
                </a:solidFill>
                <a:latin typeface="Cambria" panose="02040503050406030204" pitchFamily="18" charset="0"/>
              </a:rPr>
              <a:t> (поясничный скелетный индекс 35 см </a:t>
            </a:r>
            <a:r>
              <a:rPr lang="ru-RU" sz="1600" baseline="30000" dirty="0">
                <a:solidFill>
                  <a:srgbClr val="333333"/>
                </a:solidFill>
                <a:latin typeface="Cambria" panose="02040503050406030204" pitchFamily="18" charset="0"/>
              </a:rPr>
              <a:t>2</a:t>
            </a:r>
            <a:r>
              <a:rPr lang="ru-RU" sz="1600" dirty="0">
                <a:solidFill>
                  <a:srgbClr val="333333"/>
                </a:solidFill>
                <a:latin typeface="Cambria" panose="02040503050406030204" pitchFamily="18" charset="0"/>
              </a:rPr>
              <a:t> /м </a:t>
            </a:r>
            <a:r>
              <a:rPr lang="ru-RU" sz="1600" baseline="30000" dirty="0">
                <a:solidFill>
                  <a:srgbClr val="333333"/>
                </a:solidFill>
                <a:latin typeface="Cambria" panose="02040503050406030204" pitchFamily="18" charset="0"/>
              </a:rPr>
              <a:t>2</a:t>
            </a:r>
            <a:r>
              <a:rPr lang="ru-RU" sz="1600" dirty="0">
                <a:solidFill>
                  <a:srgbClr val="333333"/>
                </a:solidFill>
                <a:latin typeface="Cambria" panose="02040503050406030204" pitchFamily="18" charset="0"/>
              </a:rPr>
              <a:t> ),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83873" y="4777850"/>
            <a:ext cx="2769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Cambria" panose="02040503050406030204" pitchFamily="18" charset="0"/>
              </a:rPr>
              <a:t>справа нет </a:t>
            </a:r>
            <a:r>
              <a:rPr lang="ru-RU" sz="1600" dirty="0" err="1">
                <a:solidFill>
                  <a:srgbClr val="333333"/>
                </a:solidFill>
                <a:latin typeface="Cambria" panose="02040503050406030204" pitchFamily="18" charset="0"/>
              </a:rPr>
              <a:t>саркопении</a:t>
            </a:r>
            <a:r>
              <a:rPr lang="ru-RU" sz="1600" dirty="0">
                <a:solidFill>
                  <a:srgbClr val="333333"/>
                </a:solidFill>
                <a:latin typeface="Cambria" panose="02040503050406030204" pitchFamily="18" charset="0"/>
              </a:rPr>
              <a:t> (поясничный скелетный индекс 54 см </a:t>
            </a:r>
            <a:r>
              <a:rPr lang="ru-RU" sz="1600" baseline="30000" dirty="0">
                <a:solidFill>
                  <a:srgbClr val="333333"/>
                </a:solidFill>
                <a:latin typeface="Cambria" panose="02040503050406030204" pitchFamily="18" charset="0"/>
              </a:rPr>
              <a:t>2</a:t>
            </a:r>
            <a:r>
              <a:rPr lang="ru-RU" sz="1600" dirty="0">
                <a:solidFill>
                  <a:srgbClr val="333333"/>
                </a:solidFill>
                <a:latin typeface="Cambria" panose="02040503050406030204" pitchFamily="18" charset="0"/>
              </a:rPr>
              <a:t> /м </a:t>
            </a:r>
            <a:r>
              <a:rPr lang="ru-RU" sz="1600" baseline="30000" dirty="0">
                <a:solidFill>
                  <a:srgbClr val="333333"/>
                </a:solidFill>
                <a:latin typeface="Cambria" panose="02040503050406030204" pitchFamily="18" charset="0"/>
              </a:rPr>
              <a:t>2</a:t>
            </a:r>
            <a:r>
              <a:rPr lang="ru-RU" sz="1600" dirty="0">
                <a:solidFill>
                  <a:srgbClr val="333333"/>
                </a:solidFill>
                <a:latin typeface="Cambria" panose="02040503050406030204" pitchFamily="18" charset="0"/>
              </a:rPr>
              <a:t> 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188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Распространенность и последствия недостаточности питания и </a:t>
            </a:r>
            <a:r>
              <a:rPr lang="ru-RU" sz="3600" b="1" dirty="0" err="1" smtClean="0">
                <a:solidFill>
                  <a:srgbClr val="FF0000"/>
                </a:solidFill>
              </a:rPr>
              <a:t>саркопении</a:t>
            </a:r>
            <a:r>
              <a:rPr lang="ru-RU" sz="3600" b="1" dirty="0" smtClean="0">
                <a:solidFill>
                  <a:srgbClr val="FF0000"/>
                </a:solidFill>
              </a:rPr>
              <a:t> при циррозе печени</a:t>
            </a:r>
            <a:endParaRPr lang="uz-Cyrl-UZ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Недоедание - частое бремя цирроза</a:t>
            </a:r>
          </a:p>
          <a:p>
            <a:r>
              <a:rPr lang="ru-RU" dirty="0" smtClean="0"/>
              <a:t>Встречается у 20% пациентов с компенсированным циррозом печени и у &gt; 50% пациентов с декомпенсированным циррозом печени</a:t>
            </a:r>
          </a:p>
          <a:p>
            <a:endParaRPr lang="ru-RU" dirty="0" smtClean="0"/>
          </a:p>
          <a:p>
            <a:r>
              <a:rPr lang="ru-RU" dirty="0" smtClean="0"/>
              <a:t>Прогрессирование недоедания связано с прогрессированием печеночной недостаточности.</a:t>
            </a:r>
          </a:p>
          <a:p>
            <a:r>
              <a:rPr lang="ru-RU" dirty="0" smtClean="0"/>
              <a:t>Может быть менее очевидным при компенсированном циррозе печени</a:t>
            </a:r>
          </a:p>
          <a:p>
            <a:r>
              <a:rPr lang="ru-RU" dirty="0" smtClean="0"/>
              <a:t>Легко распознается у пациентов с декомпенсированным циррозом печени.</a:t>
            </a:r>
          </a:p>
          <a:p>
            <a:endParaRPr lang="ru-RU" dirty="0" smtClean="0"/>
          </a:p>
          <a:p>
            <a:r>
              <a:rPr lang="ru-RU" dirty="0" smtClean="0"/>
              <a:t>И жировая, и мышечная ткань могут быть истощены.</a:t>
            </a:r>
          </a:p>
          <a:p>
            <a:r>
              <a:rPr lang="ru-RU" dirty="0" smtClean="0"/>
              <a:t>У пациентов женского пола истощение жировых отложений происходит чаще.</a:t>
            </a:r>
          </a:p>
          <a:p>
            <a:r>
              <a:rPr lang="ru-RU" dirty="0" smtClean="0"/>
              <a:t>У мужчин потеря мышечной ткани происходит быстрее</a:t>
            </a:r>
            <a:endParaRPr lang="uz-Cyrl-UZ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2CC04DB6-A222-4DDF-BB46-40822251F1E6}"/>
              </a:ext>
            </a:extLst>
          </p:cNvPr>
          <p:cNvSpPr txBox="1">
            <a:spLocks/>
          </p:cNvSpPr>
          <p:nvPr/>
        </p:nvSpPr>
        <p:spPr>
          <a:xfrm>
            <a:off x="6569" y="6479931"/>
            <a:ext cx="10025871" cy="376990"/>
          </a:xfrm>
          <a:prstGeom prst="rect">
            <a:avLst/>
          </a:prstGeom>
        </p:spPr>
        <p:txBody>
          <a:bodyPr vert="horz" lIns="144000" tIns="72000" rIns="144000" bIns="72000" rtlCol="0" anchor="b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004B87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004B8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004B87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5913" indent="-214313" algn="l" defTabSz="685800" rtl="0" eaLnBrk="1" latinLnBrk="0" hangingPunct="1">
              <a:spcBef>
                <a:spcPct val="20000"/>
              </a:spcBef>
              <a:buClr>
                <a:srgbClr val="004B87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98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Italian multicentre cooperative project on nutrition in liver cirrhosis. J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Hepatol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1994;21:317–25;</a:t>
            </a:r>
            <a:b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Caregaro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L, et al.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 J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Nutr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1996;63:602–9</a:t>
            </a:r>
            <a:b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EASL CPG nutrition in chronic liver disease. J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Hepatol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2018;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doi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10.1016/j.jhep.2018.06.024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2CC04DB6-A222-4DDF-BB46-40822251F1E6}"/>
              </a:ext>
            </a:extLst>
          </p:cNvPr>
          <p:cNvSpPr txBox="1">
            <a:spLocks/>
          </p:cNvSpPr>
          <p:nvPr/>
        </p:nvSpPr>
        <p:spPr>
          <a:xfrm>
            <a:off x="0" y="6481010"/>
            <a:ext cx="10025871" cy="376990"/>
          </a:xfrm>
          <a:prstGeom prst="rect">
            <a:avLst/>
          </a:prstGeom>
        </p:spPr>
        <p:txBody>
          <a:bodyPr vert="horz" lIns="144000" tIns="72000" rIns="144000" bIns="72000" rtlCol="0" anchor="b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004B87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004B8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004B87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5913" indent="-214313" algn="l" defTabSz="685800" rtl="0" eaLnBrk="1" latinLnBrk="0" hangingPunct="1">
              <a:spcBef>
                <a:spcPct val="20000"/>
              </a:spcBef>
              <a:buClr>
                <a:srgbClr val="004B87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98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Italian multicentre cooperative project on nutrition in liver cirrhosis. J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Hepatol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1994;21:317–25;</a:t>
            </a:r>
            <a:b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Caregaro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L, et al.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 J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Nutr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1996;63:602–9</a:t>
            </a:r>
            <a:b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EASL CPG nutrition in chronic liver disease. J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Hepatol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2018;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doi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10.1016/j.jhep.2018.06.024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ВЛИЯНИЕ НА ПРОГНОЗ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597" y="1027906"/>
            <a:ext cx="5347632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07639" y="5564971"/>
            <a:ext cx="5663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Оценка </a:t>
            </a:r>
            <a:r>
              <a:rPr lang="ru-RU" sz="1400" dirty="0" err="1" smtClean="0"/>
              <a:t>белково</a:t>
            </a:r>
            <a:r>
              <a:rPr lang="ru-RU" sz="1400" dirty="0" smtClean="0"/>
              <a:t>-калорийной недостаточности (PCM) показывает, что </a:t>
            </a:r>
            <a:r>
              <a:rPr lang="ru-RU" sz="1400" dirty="0" err="1" smtClean="0"/>
              <a:t>белково</a:t>
            </a:r>
            <a:r>
              <a:rPr lang="ru-RU" sz="1400" dirty="0" smtClean="0"/>
              <a:t>-калорийная недостаточность связана с уровнем смертности (идеальный балл — 100). Числа в скобках обозначают количество пациентов в каждой группе.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1639" y="17533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Недоедание может иметь большое влияние на прогноз у пациентов с заболеваниями печени. </a:t>
            </a:r>
            <a:endParaRPr lang="en-US" dirty="0" smtClean="0"/>
          </a:p>
          <a:p>
            <a:r>
              <a:rPr lang="ru-RU" dirty="0" smtClean="0"/>
              <a:t>Недоедание может влиять как на осложнения заболеваний печени, так и на общую смертность.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1597" y="329941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Ключевая концепция</a:t>
            </a:r>
            <a:endParaRPr lang="en-US" b="1" dirty="0" smtClean="0"/>
          </a:p>
          <a:p>
            <a:r>
              <a:rPr lang="ru-RU" dirty="0" smtClean="0"/>
              <a:t>Наличие недостаточности питания у госпитализированных пациентов с циррозом печени связано с более высоким риском смертности (в больнице, в листе ожидания и после трансплантации), продолжительностью пребывания в стационаре, осложнениями и инфекциями по сравнению с пациентами без недостаточности питания.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6" y="6540821"/>
            <a:ext cx="11498053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Выживаемость и осложнения цирроза при потере </a:t>
            </a:r>
            <a:r>
              <a:rPr lang="ru-RU" sz="2700" b="1" dirty="0">
                <a:solidFill>
                  <a:srgbClr val="FF0000"/>
                </a:solidFill>
              </a:rPr>
              <a:t>мышечной массы (</a:t>
            </a:r>
            <a:r>
              <a:rPr lang="ru-RU" sz="2700" b="1" dirty="0" err="1" smtClean="0">
                <a:solidFill>
                  <a:srgbClr val="FF0000"/>
                </a:solidFill>
              </a:rPr>
              <a:t>саркопении</a:t>
            </a:r>
            <a:r>
              <a:rPr lang="ru-RU" sz="2700" b="1" dirty="0" smtClean="0">
                <a:solidFill>
                  <a:srgbClr val="FF0000"/>
                </a:solidFill>
              </a:rPr>
              <a:t>)</a:t>
            </a:r>
            <a:endParaRPr lang="uz-Cyrl-UZ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4168" y="1619273"/>
            <a:ext cx="5181600" cy="10799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3-месячная </a:t>
            </a:r>
            <a:r>
              <a:rPr lang="ru-RU" dirty="0"/>
              <a:t>вероятность выживания </a:t>
            </a:r>
            <a:r>
              <a:rPr lang="ru-RU" dirty="0" smtClean="0"/>
              <a:t>составила</a:t>
            </a:r>
            <a:r>
              <a:rPr lang="en-US" dirty="0" smtClean="0"/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саркопении</a:t>
            </a:r>
            <a:r>
              <a:rPr lang="ru-RU" dirty="0" smtClean="0"/>
              <a:t> </a:t>
            </a:r>
            <a:r>
              <a:rPr lang="ru-RU" dirty="0"/>
              <a:t>80%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93% без </a:t>
            </a:r>
            <a:r>
              <a:rPr lang="ru-RU" dirty="0" err="1" smtClean="0"/>
              <a:t>саркопении</a:t>
            </a: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Развитие осложнений цирроза при недостаточном потреблении белка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684" y="2467328"/>
            <a:ext cx="54102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556" y="6023472"/>
            <a:ext cx="3384288" cy="57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19" y="2699231"/>
            <a:ext cx="4235990" cy="29651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199" y="6102679"/>
            <a:ext cx="4402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Montano-</a:t>
            </a:r>
            <a:r>
              <a:rPr lang="en-US" sz="1200" dirty="0" err="1"/>
              <a:t>Loza</a:t>
            </a:r>
            <a:r>
              <a:rPr lang="en-US" sz="1200" dirty="0"/>
              <a:t> AJ, Duarte-</a:t>
            </a:r>
            <a:r>
              <a:rPr lang="en-US" sz="1200" dirty="0" err="1"/>
              <a:t>Rojo</a:t>
            </a:r>
            <a:r>
              <a:rPr lang="en-US" sz="1200" dirty="0"/>
              <a:t> A, Meza-Junco J, et al. Inclusion of</a:t>
            </a:r>
            <a:r>
              <a:rPr lang="ru-RU" sz="1200" dirty="0"/>
              <a:t> </a:t>
            </a:r>
            <a:r>
              <a:rPr lang="en-US" sz="1200" dirty="0" err="1"/>
              <a:t>sarcopenia</a:t>
            </a:r>
            <a:r>
              <a:rPr lang="en-US" sz="1200" dirty="0"/>
              <a:t> within MELD (MELD </a:t>
            </a:r>
            <a:r>
              <a:rPr lang="en-US" sz="1200" dirty="0" err="1"/>
              <a:t>Sarcopenia</a:t>
            </a:r>
            <a:r>
              <a:rPr lang="en-US" sz="1200" dirty="0"/>
              <a:t>) and the prediction of</a:t>
            </a:r>
            <a:r>
              <a:rPr lang="ru-RU" sz="1200" dirty="0"/>
              <a:t> </a:t>
            </a:r>
            <a:r>
              <a:rPr lang="en-US" sz="1200" dirty="0"/>
              <a:t>mortality in patients with cirrhosis.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Transl</a:t>
            </a:r>
            <a:r>
              <a:rPr lang="en-US" sz="1200" dirty="0"/>
              <a:t> </a:t>
            </a:r>
            <a:r>
              <a:rPr lang="en-US" sz="1200" dirty="0" err="1"/>
              <a:t>Gastroenterol</a:t>
            </a:r>
            <a:r>
              <a:rPr lang="en-US" sz="1200" dirty="0" smtClean="0"/>
              <a:t>.</a:t>
            </a:r>
            <a:r>
              <a:rPr lang="ru-RU" sz="1200" dirty="0" smtClean="0"/>
              <a:t> </a:t>
            </a:r>
            <a:r>
              <a:rPr lang="en-US" sz="1200" dirty="0" smtClean="0"/>
              <a:t>2015;6:e102</a:t>
            </a:r>
            <a:r>
              <a:rPr lang="en-US" sz="1200" dirty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74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+mn-lt"/>
              </a:rPr>
              <a:t>Гормональные изменения способствуют изменению мышечной массы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443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«Низкий </a:t>
            </a:r>
            <a:r>
              <a:rPr lang="ru-RU" sz="1800" dirty="0"/>
              <a:t>уровень тестостерона как независимый предиктор смертности у мужчин с хроническим заболеванием </a:t>
            </a:r>
            <a:r>
              <a:rPr lang="ru-RU" sz="1800" dirty="0" smtClean="0"/>
              <a:t>печени»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/>
              <a:t>Исходный уровень тестостерона в сыворотке измерялся у 171 мужчины, поступивших в </a:t>
            </a:r>
            <a:r>
              <a:rPr lang="ru-RU" sz="1800" dirty="0" err="1"/>
              <a:t>Victorian</a:t>
            </a:r>
            <a:r>
              <a:rPr lang="ru-RU" sz="1800" dirty="0"/>
              <a:t> </a:t>
            </a:r>
            <a:r>
              <a:rPr lang="ru-RU" sz="1800" dirty="0" err="1"/>
              <a:t>Liver</a:t>
            </a:r>
            <a:r>
              <a:rPr lang="ru-RU" sz="1800" dirty="0"/>
              <a:t> </a:t>
            </a:r>
            <a:r>
              <a:rPr lang="ru-RU" sz="1800" dirty="0" err="1"/>
              <a:t>Transplant</a:t>
            </a:r>
            <a:r>
              <a:rPr lang="ru-RU" sz="1800" dirty="0"/>
              <a:t> </a:t>
            </a:r>
            <a:r>
              <a:rPr lang="ru-RU" sz="1800" dirty="0" err="1"/>
              <a:t>Unit</a:t>
            </a:r>
            <a:r>
              <a:rPr lang="ru-RU" sz="1800" dirty="0"/>
              <a:t> для оценки трансплантации печени. Пациенты наблюдались до трансплантации печени или смерти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течение </a:t>
            </a:r>
            <a:r>
              <a:rPr lang="ru-RU" sz="1800" dirty="0" smtClean="0"/>
              <a:t>8 месяцев (4-14 </a:t>
            </a:r>
            <a:r>
              <a:rPr lang="ru-RU" sz="1800" dirty="0"/>
              <a:t>месяцев</a:t>
            </a:r>
            <a:r>
              <a:rPr lang="ru-RU" sz="1800" dirty="0" smtClean="0"/>
              <a:t>):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- </a:t>
            </a:r>
            <a:r>
              <a:rPr lang="ru-RU" sz="1800" dirty="0" smtClean="0"/>
              <a:t>56 </a:t>
            </a:r>
            <a:r>
              <a:rPr lang="ru-RU" sz="1800" dirty="0"/>
              <a:t>мужчин (33%) умерли, 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63 </a:t>
            </a:r>
            <a:r>
              <a:rPr lang="ru-RU" sz="1800" dirty="0"/>
              <a:t>(37%) получили трансплантацию </a:t>
            </a:r>
            <a:r>
              <a:rPr lang="ru-RU" sz="1800" dirty="0" smtClean="0"/>
              <a:t>печени 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52 </a:t>
            </a:r>
            <a:r>
              <a:rPr lang="ru-RU" sz="1800" dirty="0" smtClean="0"/>
              <a:t>(30</a:t>
            </a:r>
            <a:r>
              <a:rPr lang="ru-RU" sz="1800" dirty="0"/>
              <a:t>%) выжили без трансплантации.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/>
              <a:t>Данные свидетельствуют о том, что у 90% людей с циррозом печени снижен уровень тестостерона и повышен уровень глобулина, связывающего половые гормоны, что еще больше снижает уровень свободного тестостерона. </a:t>
            </a:r>
            <a:endParaRPr lang="en-US" sz="1800" dirty="0"/>
          </a:p>
          <a:p>
            <a:pPr marL="0" indent="0">
              <a:buNone/>
            </a:pPr>
            <a:r>
              <a:rPr lang="ru-RU" sz="1800" b="1" dirty="0" smtClean="0"/>
              <a:t>Выводы</a:t>
            </a:r>
            <a:r>
              <a:rPr lang="ru-RU" sz="1800" b="1" dirty="0"/>
              <a:t>:</a:t>
            </a:r>
            <a:r>
              <a:rPr lang="ru-RU" sz="1800" dirty="0"/>
              <a:t> Низкий уровень тестостерона часто встречается у мужчин с тяжелым заболеванием печени и является предиктором смертности независимо от MELD — стандартной оценки, используемой для определения приоритетности трансплантации печени</a:t>
            </a:r>
            <a:r>
              <a:rPr lang="ru-RU" sz="1800" dirty="0" smtClean="0"/>
              <a:t>.</a:t>
            </a:r>
            <a:endParaRPr lang="en-US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9265" y="6494228"/>
            <a:ext cx="115687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Grossmann M, </a:t>
            </a:r>
            <a:r>
              <a:rPr lang="en-US" sz="1050" dirty="0" err="1"/>
              <a:t>Hoermann</a:t>
            </a:r>
            <a:r>
              <a:rPr lang="en-US" sz="1050" dirty="0"/>
              <a:t> R, </a:t>
            </a:r>
            <a:r>
              <a:rPr lang="en-US" sz="1050" dirty="0" err="1"/>
              <a:t>Gani</a:t>
            </a:r>
            <a:r>
              <a:rPr lang="en-US" sz="1050" dirty="0"/>
              <a:t> L, et al. Low testosterone levels as an independent predictor of mortality in men with chronic liver disease. </a:t>
            </a:r>
            <a:r>
              <a:rPr lang="en-US" sz="1050" dirty="0" err="1"/>
              <a:t>Clin</a:t>
            </a:r>
            <a:r>
              <a:rPr lang="en-US" sz="1050" dirty="0"/>
              <a:t> </a:t>
            </a:r>
            <a:r>
              <a:rPr lang="en-US" sz="1050" dirty="0" err="1"/>
              <a:t>Endocrinol</a:t>
            </a:r>
            <a:r>
              <a:rPr lang="en-US" sz="1050" dirty="0"/>
              <a:t>. 2012;77:323–328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099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05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Печеночная остеодистрофия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73958"/>
            <a:ext cx="5181600" cy="4703005"/>
          </a:xfrm>
        </p:spPr>
        <p:txBody>
          <a:bodyPr>
            <a:noAutofit/>
          </a:bodyPr>
          <a:lstStyle/>
          <a:p>
            <a:r>
              <a:rPr lang="ru-RU" sz="1800" dirty="0"/>
              <a:t>Печеночная остеодистрофия клинически представлены остеопорозом, </a:t>
            </a:r>
            <a:r>
              <a:rPr lang="ru-RU" sz="1800" dirty="0" err="1"/>
              <a:t>остеопенией</a:t>
            </a:r>
            <a:r>
              <a:rPr lang="ru-RU" sz="1800" dirty="0"/>
              <a:t> и реже остеомаляцией, проявлениями являются боли в костях, деформации скелета и частые переломы.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Существует </a:t>
            </a:r>
            <a:r>
              <a:rPr lang="ru-RU" sz="1800" dirty="0"/>
              <a:t>множество факторов риска печеночной </a:t>
            </a:r>
            <a:r>
              <a:rPr lang="ru-RU" sz="1800" dirty="0" smtClean="0"/>
              <a:t>остеодистрофии:</a:t>
            </a: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/>
              <a:t>-   генетические </a:t>
            </a:r>
            <a:r>
              <a:rPr lang="ru-RU" sz="1800" dirty="0"/>
              <a:t>факторы, </a:t>
            </a:r>
            <a:endParaRPr lang="ru-RU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dirty="0" smtClean="0"/>
              <a:t>дефицит </a:t>
            </a:r>
            <a:r>
              <a:rPr lang="ru-RU" sz="1800" dirty="0"/>
              <a:t>витамина D и нарушения </a:t>
            </a:r>
            <a:r>
              <a:rPr lang="ru-RU" sz="1800" dirty="0" smtClean="0"/>
              <a:t>всасывания кальция</a:t>
            </a:r>
            <a:r>
              <a:rPr lang="ru-RU" sz="1800" dirty="0"/>
              <a:t>, </a:t>
            </a:r>
            <a:endParaRPr lang="ru-RU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dirty="0" smtClean="0"/>
              <a:t>дефицит </a:t>
            </a:r>
            <a:r>
              <a:rPr lang="ru-RU" sz="1800" dirty="0"/>
              <a:t>витамина K, </a:t>
            </a:r>
            <a:endParaRPr lang="ru-RU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dirty="0" smtClean="0"/>
              <a:t>дефицит </a:t>
            </a:r>
            <a:r>
              <a:rPr lang="ru-RU" sz="1800" dirty="0"/>
              <a:t>IGF-1, </a:t>
            </a:r>
            <a:endParaRPr lang="ru-RU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dirty="0" err="1" smtClean="0"/>
              <a:t>гипербилирубинемия</a:t>
            </a:r>
            <a:r>
              <a:rPr lang="ru-RU" sz="1800" dirty="0" smtClean="0"/>
              <a:t>,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dirty="0" err="1" smtClean="0"/>
              <a:t>Гипогонадизм</a:t>
            </a:r>
            <a:r>
              <a:rPr lang="ru-RU" sz="1800" dirty="0" smtClean="0"/>
              <a:t> и </a:t>
            </a:r>
            <a:r>
              <a:rPr lang="ru-RU" sz="1800" dirty="0" err="1" smtClean="0"/>
              <a:t>др</a:t>
            </a:r>
            <a:r>
              <a:rPr lang="en-US" sz="1800" dirty="0"/>
              <a:t/>
            </a:r>
            <a:br>
              <a:rPr lang="en-US" sz="1800" dirty="0"/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81031"/>
            <a:ext cx="5181600" cy="34405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241" y="6513390"/>
            <a:ext cx="117871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Barbu EC, Chiu-Tiu CE, Lazar M, et al. Hepatic </a:t>
            </a:r>
            <a:r>
              <a:rPr lang="en-US" sz="1050" dirty="0" err="1"/>
              <a:t>osteodystrophy</a:t>
            </a:r>
            <a:r>
              <a:rPr lang="en-US" sz="1050" dirty="0"/>
              <a:t>: a global (Re)view of the problem. </a:t>
            </a:r>
            <a:r>
              <a:rPr lang="en-US" sz="1050" dirty="0" err="1"/>
              <a:t>Acta</a:t>
            </a:r>
            <a:r>
              <a:rPr lang="en-US" sz="1050" dirty="0"/>
              <a:t> </a:t>
            </a:r>
            <a:r>
              <a:rPr lang="en-US" sz="1050" dirty="0" err="1"/>
              <a:t>Clin</a:t>
            </a:r>
            <a:r>
              <a:rPr lang="en-US" sz="1050" dirty="0"/>
              <a:t> Croat. 2017;56:512–525.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8862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2181</Words>
  <Application>Microsoft Office PowerPoint</Application>
  <PresentationFormat>Широкоэкранный</PresentationFormat>
  <Paragraphs>245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Fira Sans</vt:lpstr>
      <vt:lpstr>quote-cjk-patch</vt:lpstr>
      <vt:lpstr>Тема Office</vt:lpstr>
      <vt:lpstr>Недоедание и рекомендации по питанию больных с заболеваниями печени</vt:lpstr>
      <vt:lpstr>Презентация PowerPoint</vt:lpstr>
      <vt:lpstr>Цирроз – это состояние измененного обмена веществ</vt:lpstr>
      <vt:lpstr>Сравнение двух пациенток с циррозом печени</vt:lpstr>
      <vt:lpstr>Распространенность и последствия недостаточности питания и саркопении при циррозе печени</vt:lpstr>
      <vt:lpstr>ВЛИЯНИЕ НА ПРОГНОЗ</vt:lpstr>
      <vt:lpstr>Выживаемость и осложнения цирроза при потере мышечной массы (саркопении)</vt:lpstr>
      <vt:lpstr>Гормональные изменения способствуют изменению мышечной массы</vt:lpstr>
      <vt:lpstr>Печеночная остеодистрофия</vt:lpstr>
      <vt:lpstr>Презентация PowerPoint</vt:lpstr>
      <vt:lpstr>Презентация PowerPoint</vt:lpstr>
      <vt:lpstr>Презентация PowerPoint</vt:lpstr>
      <vt:lpstr>Клиническое значение пограничного дефицита цинка как предиктора скрытой печеночной энцефалопатии у пациентов с циррозом печени</vt:lpstr>
      <vt:lpstr>Основные цели нутритивной поддержки  при заболеваниях печени</vt:lpstr>
      <vt:lpstr>Презентация PowerPoint</vt:lpstr>
      <vt:lpstr>Презентация PowerPoint</vt:lpstr>
      <vt:lpstr>Исследования, сравнивающие влияние растительного и животного белка на печеночную энцефалопатию (ПЭ) у пациентов с циррозом</vt:lpstr>
      <vt:lpstr>Основные рекомендации по питанию в зависимости от стадии заболевания</vt:lpstr>
      <vt:lpstr>Основные рекомендации по питанию в зависимости от стадии заболевания</vt:lpstr>
      <vt:lpstr>Minomor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23</cp:revision>
  <dcterms:created xsi:type="dcterms:W3CDTF">2025-06-03T00:57:04Z</dcterms:created>
  <dcterms:modified xsi:type="dcterms:W3CDTF">2025-06-03T13:29:44Z</dcterms:modified>
</cp:coreProperties>
</file>