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7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5" r:id="rId2"/>
    <p:sldMasterId id="2147483691" r:id="rId3"/>
    <p:sldMasterId id="2147483707" r:id="rId4"/>
    <p:sldMasterId id="2147483722" r:id="rId5"/>
    <p:sldMasterId id="2147483739" r:id="rId6"/>
    <p:sldMasterId id="2147483754" r:id="rId7"/>
    <p:sldMasterId id="2147483770" r:id="rId8"/>
  </p:sldMasterIdLst>
  <p:notesMasterIdLst>
    <p:notesMasterId r:id="rId28"/>
  </p:notesMasterIdLst>
  <p:handoutMasterIdLst>
    <p:handoutMasterId r:id="rId29"/>
  </p:handoutMasterIdLst>
  <p:sldIdLst>
    <p:sldId id="256" r:id="rId9"/>
    <p:sldId id="303" r:id="rId10"/>
    <p:sldId id="281" r:id="rId11"/>
    <p:sldId id="304" r:id="rId12"/>
    <p:sldId id="306" r:id="rId13"/>
    <p:sldId id="298" r:id="rId14"/>
    <p:sldId id="284" r:id="rId15"/>
    <p:sldId id="305" r:id="rId16"/>
    <p:sldId id="296" r:id="rId17"/>
    <p:sldId id="269" r:id="rId18"/>
    <p:sldId id="289" r:id="rId19"/>
    <p:sldId id="297" r:id="rId20"/>
    <p:sldId id="295" r:id="rId21"/>
    <p:sldId id="292" r:id="rId22"/>
    <p:sldId id="288" r:id="rId23"/>
    <p:sldId id="272" r:id="rId24"/>
    <p:sldId id="300" r:id="rId25"/>
    <p:sldId id="299" r:id="rId26"/>
    <p:sldId id="27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6F8FC"/>
    <a:srgbClr val="EDF2F9"/>
    <a:srgbClr val="F0F8FA"/>
    <a:srgbClr val="00FFFF"/>
    <a:srgbClr val="EBF6F9"/>
    <a:srgbClr val="F3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946" autoAdjust="0"/>
  </p:normalViewPr>
  <p:slideViewPr>
    <p:cSldViewPr snapToGrid="0" showGuides="1">
      <p:cViewPr varScale="1">
        <p:scale>
          <a:sx n="74" d="100"/>
          <a:sy n="74" d="100"/>
        </p:scale>
        <p:origin x="5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557387888800885"/>
          <c:y val="3.008887716007785E-2"/>
          <c:w val="0.75436988482761169"/>
          <c:h val="0.884863414521314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HBV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89.3%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C0-4CE6-8B10-B2CB0F4552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HBV/HDV</c:v>
                </c:pt>
              </c:strCache>
            </c:strRef>
          </c:tx>
          <c:spPr>
            <a:solidFill>
              <a:srgbClr val="CC3300"/>
            </a:solidFill>
          </c:spPr>
          <c:invertIfNegative val="0"/>
          <c:dLbls>
            <c:dLbl>
              <c:idx val="0"/>
              <c:layout>
                <c:manualLayout>
                  <c:x val="4.3579098067287041E-2"/>
                  <c:y val="-1.285245067425346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10.7%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8C0-4CE6-8B10-B2CB0F4552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951384"/>
        <c:axId val="195945504"/>
      </c:barChart>
      <c:catAx>
        <c:axId val="195951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5945504"/>
        <c:crosses val="autoZero"/>
        <c:auto val="1"/>
        <c:lblAlgn val="ctr"/>
        <c:lblOffset val="100"/>
        <c:noMultiLvlLbl val="0"/>
      </c:catAx>
      <c:valAx>
        <c:axId val="19594550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crossAx val="195951384"/>
        <c:crosses val="autoZero"/>
        <c:crossBetween val="between"/>
      </c:valAx>
      <c:spPr>
        <a:solidFill>
          <a:srgbClr val="F0F8FA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64820990039249371"/>
          <c:y val="2.8217408861701727E-2"/>
          <c:w val="0.31305974294730105"/>
          <c:h val="0.26849969109561539"/>
        </c:manualLayout>
      </c:layout>
      <c:overlay val="0"/>
      <c:spPr>
        <a:ln>
          <a:noFill/>
        </a:ln>
      </c:spPr>
      <c:txPr>
        <a:bodyPr/>
        <a:lstStyle/>
        <a:p>
          <a:pPr>
            <a:defRPr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0F8FA"/>
    </a:solidFill>
    <a:ln w="9525" cmpd="sng">
      <a:solidFill>
        <a:schemeClr val="tx1"/>
      </a:solidFill>
    </a:ln>
  </c:spPr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315438034188044E-2"/>
          <c:y val="0.1576724537037037"/>
          <c:w val="0.89691513615411311"/>
          <c:h val="0.7507645833333332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HDV RNA (log10 &amp; IU/ml)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circle"/>
            <c:size val="8"/>
            <c:spPr>
              <a:solidFill>
                <a:srgbClr val="002060"/>
              </a:solidFill>
            </c:spPr>
          </c:marker>
          <c:dLbls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7"/>
                <c:pt idx="0">
                  <c:v>03.07.2009</c:v>
                </c:pt>
                <c:pt idx="1">
                  <c:v>16.02.2016</c:v>
                </c:pt>
                <c:pt idx="2">
                  <c:v>05.09.2019</c:v>
                </c:pt>
                <c:pt idx="3">
                  <c:v>01.09.2020</c:v>
                </c:pt>
                <c:pt idx="4">
                  <c:v>31.05.2021</c:v>
                </c:pt>
                <c:pt idx="5">
                  <c:v>05.11.2022</c:v>
                </c:pt>
                <c:pt idx="6">
                  <c:v>27.01.2023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2">
                  <c:v>4.4000000000000004</c:v>
                </c:pt>
                <c:pt idx="3">
                  <c:v>4.5999999999999996</c:v>
                </c:pt>
                <c:pt idx="4">
                  <c:v>4.5</c:v>
                </c:pt>
                <c:pt idx="5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FC2-4F6B-A266-BAC0DF76A9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HBV DNA (log10 &amp; IU/ml)</c:v>
                </c:pt>
              </c:strCache>
            </c:strRef>
          </c:tx>
          <c:dLbls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7"/>
                <c:pt idx="0">
                  <c:v>03.07.2009</c:v>
                </c:pt>
                <c:pt idx="1">
                  <c:v>16.02.2016</c:v>
                </c:pt>
                <c:pt idx="2">
                  <c:v>05.09.2019</c:v>
                </c:pt>
                <c:pt idx="3">
                  <c:v>01.09.2020</c:v>
                </c:pt>
                <c:pt idx="4">
                  <c:v>31.05.2021</c:v>
                </c:pt>
                <c:pt idx="5">
                  <c:v>05.11.2022</c:v>
                </c:pt>
                <c:pt idx="6">
                  <c:v>27.01.2023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3.48</c:v>
                </c:pt>
                <c:pt idx="1">
                  <c:v>2.76</c:v>
                </c:pt>
                <c:pt idx="2">
                  <c:v>2.8</c:v>
                </c:pt>
                <c:pt idx="3">
                  <c:v>2.63</c:v>
                </c:pt>
                <c:pt idx="4">
                  <c:v>2.72</c:v>
                </c:pt>
                <c:pt idx="5">
                  <c:v>2.79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49424"/>
        <c:axId val="195949816"/>
      </c:lineChart>
      <c:dateAx>
        <c:axId val="195949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/>
            </a:pPr>
            <a:endParaRPr lang="ru-RU"/>
          </a:p>
        </c:txPr>
        <c:crossAx val="195949816"/>
        <c:crosses val="autoZero"/>
        <c:auto val="0"/>
        <c:lblOffset val="100"/>
        <c:baseTimeUnit val="months"/>
      </c:dateAx>
      <c:valAx>
        <c:axId val="195949816"/>
        <c:scaling>
          <c:orientation val="minMax"/>
          <c:max val="6"/>
        </c:scaling>
        <c:delete val="0"/>
        <c:axPos val="l"/>
        <c:majorGridlines/>
        <c:numFmt formatCode="General" sourceLinked="1"/>
        <c:majorTickMark val="out"/>
        <c:minorTickMark val="out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95949424"/>
        <c:crosses val="autoZero"/>
        <c:crossBetween val="midCat"/>
      </c:valAx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rgbClr val="FF0066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4146819525399074"/>
          <c:y val="9.1659722222222229E-3"/>
          <c:w val="0.71416176361431183"/>
          <c:h val="0.15041549055754633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>
      <a:solidFill>
        <a:sysClr val="windowText" lastClr="000000"/>
      </a:solidFill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752467968914092E-2"/>
          <c:y val="0.16061233309293318"/>
          <c:w val="0.88057901001190231"/>
          <c:h val="0.7479446728141317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HDV RNA (log10 &amp; IU/ml)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circle"/>
            <c:size val="8"/>
            <c:spPr>
              <a:solidFill>
                <a:srgbClr val="002060"/>
              </a:solidFill>
            </c:spPr>
          </c:marker>
          <c:dLbls>
            <c:dLbl>
              <c:idx val="0"/>
              <c:layout>
                <c:manualLayout>
                  <c:x val="0"/>
                  <c:y val="-2.64583333333333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306980056979227E-3"/>
                  <c:y val="-3.2337962962963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W-11</c:v>
                </c:pt>
                <c:pt idx="1">
                  <c:v>W0</c:v>
                </c:pt>
                <c:pt idx="2">
                  <c:v>W12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5.0199999999999996</c:v>
                </c:pt>
                <c:pt idx="2">
                  <c:v>1.4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FC2-4F6B-A266-BAC0DF76A9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HBV DNA (log10 &amp; IU/ml)</c:v>
                </c:pt>
              </c:strCache>
            </c:strRef>
          </c:tx>
          <c:spPr>
            <a:ln w="28575">
              <a:solidFill>
                <a:srgbClr val="FF3399"/>
              </a:solidFill>
              <a:prstDash val="solid"/>
            </a:ln>
          </c:spPr>
          <c:marker>
            <c:symbol val="triangle"/>
            <c:size val="7"/>
            <c:spPr>
              <a:ln w="25400"/>
            </c:spPr>
          </c:marker>
          <c:dLbls>
            <c:dLbl>
              <c:idx val="0"/>
              <c:layout>
                <c:manualLayout>
                  <c:x val="0"/>
                  <c:y val="-1.76388888888888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66"/>
                    </a:solidFill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W-11</c:v>
                </c:pt>
                <c:pt idx="1">
                  <c:v>W0</c:v>
                </c:pt>
                <c:pt idx="2">
                  <c:v>W12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2.79</c:v>
                </c:pt>
                <c:pt idx="2">
                  <c:v>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50208"/>
        <c:axId val="195951776"/>
      </c:lineChart>
      <c:catAx>
        <c:axId val="195950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/>
            </a:pPr>
            <a:endParaRPr lang="ru-RU"/>
          </a:p>
        </c:txPr>
        <c:crossAx val="195951776"/>
        <c:crosses val="autoZero"/>
        <c:auto val="1"/>
        <c:lblAlgn val="ctr"/>
        <c:lblOffset val="100"/>
        <c:noMultiLvlLbl val="0"/>
      </c:catAx>
      <c:valAx>
        <c:axId val="195951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out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95950208"/>
        <c:crosses val="autoZero"/>
        <c:crossBetween val="midCat"/>
      </c:valAx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rgbClr val="FF0066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7124136396011397"/>
          <c:y val="3.2863425925925937E-3"/>
          <c:w val="0.65438497150997155"/>
          <c:h val="0.11513773148148149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>
      <a:solidFill>
        <a:sysClr val="windowText" lastClr="000000"/>
      </a:solidFill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752467968914092E-2"/>
          <c:y val="0.16061233309293318"/>
          <c:w val="0.88057901001190231"/>
          <c:h val="0.7479446728141317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HDV RNA (log10 &amp; IU/ml)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circle"/>
            <c:size val="8"/>
            <c:spPr>
              <a:solidFill>
                <a:srgbClr val="002060"/>
              </a:solidFill>
            </c:spPr>
          </c:marker>
          <c:dLbls>
            <c:dLbl>
              <c:idx val="0"/>
              <c:layout>
                <c:manualLayout>
                  <c:x val="-4.9323896011396008E-2"/>
                  <c:y val="-3.98344907407407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177973646723646E-2"/>
                  <c:y val="-5.1593750000000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W-11</c:v>
                </c:pt>
                <c:pt idx="1">
                  <c:v>W0</c:v>
                </c:pt>
                <c:pt idx="2">
                  <c:v>W12</c:v>
                </c:pt>
                <c:pt idx="3">
                  <c:v>W24</c:v>
                </c:pt>
                <c:pt idx="4">
                  <c:v>W36</c:v>
                </c:pt>
                <c:pt idx="5">
                  <c:v>W48</c:v>
                </c:pt>
                <c:pt idx="6">
                  <c:v>W55</c:v>
                </c:pt>
                <c:pt idx="7">
                  <c:v>W60</c:v>
                </c:pt>
                <c:pt idx="8">
                  <c:v>W72</c:v>
                </c:pt>
                <c:pt idx="9">
                  <c:v>W86</c:v>
                </c:pt>
                <c:pt idx="10">
                  <c:v>W107</c:v>
                </c:pt>
                <c:pt idx="11">
                  <c:v>w120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5.0199999999999996</c:v>
                </c:pt>
                <c:pt idx="2">
                  <c:v>1.4</c:v>
                </c:pt>
                <c:pt idx="3">
                  <c:v>1.83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2.2999999999999998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FC2-4F6B-A266-BAC0DF76A9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HBV DNA (log10 &amp; IU/ml)</c:v>
                </c:pt>
              </c:strCache>
            </c:strRef>
          </c:tx>
          <c:spPr>
            <a:ln w="28575">
              <a:solidFill>
                <a:srgbClr val="FF3399"/>
              </a:solidFill>
              <a:prstDash val="solid"/>
            </a:ln>
          </c:spPr>
          <c:marker>
            <c:symbol val="triangle"/>
            <c:size val="7"/>
            <c:spPr>
              <a:ln w="25400"/>
            </c:spPr>
          </c:marker>
          <c:dLbls>
            <c:dLbl>
              <c:idx val="0"/>
              <c:layout>
                <c:manualLayout>
                  <c:x val="-2.2613960113960115E-3"/>
                  <c:y val="-2.35185185185186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66"/>
                    </a:solidFill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W-11</c:v>
                </c:pt>
                <c:pt idx="1">
                  <c:v>W0</c:v>
                </c:pt>
                <c:pt idx="2">
                  <c:v>W12</c:v>
                </c:pt>
                <c:pt idx="3">
                  <c:v>W24</c:v>
                </c:pt>
                <c:pt idx="4">
                  <c:v>W36</c:v>
                </c:pt>
                <c:pt idx="5">
                  <c:v>W48</c:v>
                </c:pt>
                <c:pt idx="6">
                  <c:v>W55</c:v>
                </c:pt>
                <c:pt idx="7">
                  <c:v>W60</c:v>
                </c:pt>
                <c:pt idx="8">
                  <c:v>W72</c:v>
                </c:pt>
                <c:pt idx="9">
                  <c:v>W86</c:v>
                </c:pt>
                <c:pt idx="10">
                  <c:v>W107</c:v>
                </c:pt>
                <c:pt idx="11">
                  <c:v>w120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2.79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2.0499999999999998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5517080"/>
        <c:axId val="325520216"/>
      </c:lineChart>
      <c:catAx>
        <c:axId val="325517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/>
            </a:pPr>
            <a:endParaRPr lang="ru-RU"/>
          </a:p>
        </c:txPr>
        <c:crossAx val="325520216"/>
        <c:crosses val="autoZero"/>
        <c:auto val="1"/>
        <c:lblAlgn val="ctr"/>
        <c:lblOffset val="100"/>
        <c:noMultiLvlLbl val="0"/>
      </c:catAx>
      <c:valAx>
        <c:axId val="325520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out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325517080"/>
        <c:crosses val="autoZero"/>
        <c:crossBetween val="midCat"/>
      </c:valAx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FF3399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6897996794871797"/>
          <c:y val="9.1659722222222229E-3"/>
          <c:w val="0.66682264957264958"/>
          <c:h val="0.11513773148148149"/>
        </c:manualLayout>
      </c:layout>
      <c:overlay val="0"/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>
      <a:solidFill>
        <a:sysClr val="windowText" lastClr="000000"/>
      </a:solidFill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5351193805269134E-2"/>
          <c:y val="9.9869838200835961E-2"/>
          <c:w val="0.92371942340604163"/>
          <c:h val="0.8156176500146815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ALT (U/L)</c:v>
                </c:pt>
              </c:strCache>
            </c:strRef>
          </c:tx>
          <c:spPr>
            <a:ln w="28575" cap="sq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accent6">
                  <a:lumMod val="75000"/>
                </a:schemeClr>
              </a:solidFill>
              <a:ln w="28575">
                <a:solidFill>
                  <a:schemeClr val="accent2"/>
                </a:solidFill>
              </a:ln>
              <a:effectLst/>
            </c:spPr>
          </c:marker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W0</c:v>
                </c:pt>
                <c:pt idx="1">
                  <c:v>W4</c:v>
                </c:pt>
                <c:pt idx="2">
                  <c:v>W8</c:v>
                </c:pt>
                <c:pt idx="3">
                  <c:v>W12</c:v>
                </c:pt>
                <c:pt idx="4">
                  <c:v>W24</c:v>
                </c:pt>
                <c:pt idx="5">
                  <c:v>W36</c:v>
                </c:pt>
                <c:pt idx="6">
                  <c:v>W48</c:v>
                </c:pt>
                <c:pt idx="7">
                  <c:v>W60</c:v>
                </c:pt>
                <c:pt idx="8">
                  <c:v>W72</c:v>
                </c:pt>
                <c:pt idx="9">
                  <c:v>W86</c:v>
                </c:pt>
                <c:pt idx="10">
                  <c:v>W107</c:v>
                </c:pt>
                <c:pt idx="11">
                  <c:v>w120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58</c:v>
                </c:pt>
                <c:pt idx="1">
                  <c:v>58</c:v>
                </c:pt>
                <c:pt idx="2">
                  <c:v>96</c:v>
                </c:pt>
                <c:pt idx="3">
                  <c:v>94</c:v>
                </c:pt>
                <c:pt idx="4">
                  <c:v>90</c:v>
                </c:pt>
                <c:pt idx="5">
                  <c:v>47</c:v>
                </c:pt>
                <c:pt idx="6">
                  <c:v>73</c:v>
                </c:pt>
                <c:pt idx="7">
                  <c:v>69</c:v>
                </c:pt>
                <c:pt idx="8">
                  <c:v>22</c:v>
                </c:pt>
                <c:pt idx="9">
                  <c:v>22</c:v>
                </c:pt>
                <c:pt idx="10">
                  <c:v>16</c:v>
                </c:pt>
                <c:pt idx="11">
                  <c:v>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5517472"/>
        <c:axId val="325521784"/>
      </c:lineChart>
      <c:catAx>
        <c:axId val="32551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521784"/>
        <c:crosses val="autoZero"/>
        <c:auto val="1"/>
        <c:lblAlgn val="ctr"/>
        <c:lblOffset val="100"/>
        <c:noMultiLvlLbl val="0"/>
      </c:catAx>
      <c:valAx>
        <c:axId val="325521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517472"/>
        <c:crosses val="autoZero"/>
        <c:crossBetween val="midCat"/>
        <c:majorUnit val="25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tx1"/>
      </a:solidFill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529545613666599E-2"/>
          <c:y val="0.16461084427607647"/>
          <c:w val="0.88316302597493523"/>
          <c:h val="0.745033057903137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qHBsAg (log10 &amp; IU/ml)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8"/>
            <c:spPr>
              <a:solidFill>
                <a:srgbClr val="C000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Лист1!$A$4:$A$13</c:f>
              <c:strCache>
                <c:ptCount val="10"/>
                <c:pt idx="0">
                  <c:v>W0</c:v>
                </c:pt>
                <c:pt idx="1">
                  <c:v>W12</c:v>
                </c:pt>
                <c:pt idx="2">
                  <c:v>W24</c:v>
                </c:pt>
                <c:pt idx="3">
                  <c:v>W36</c:v>
                </c:pt>
                <c:pt idx="4">
                  <c:v>W48</c:v>
                </c:pt>
                <c:pt idx="5">
                  <c:v>W60</c:v>
                </c:pt>
                <c:pt idx="6">
                  <c:v>W72</c:v>
                </c:pt>
                <c:pt idx="7">
                  <c:v>W89</c:v>
                </c:pt>
                <c:pt idx="8">
                  <c:v>W107</c:v>
                </c:pt>
                <c:pt idx="9">
                  <c:v>w120</c:v>
                </c:pt>
              </c:strCache>
            </c:strRef>
          </c:cat>
          <c:val>
            <c:numRef>
              <c:f>Лист1!$B$4:$B$13</c:f>
              <c:numCache>
                <c:formatCode>General</c:formatCode>
                <c:ptCount val="10"/>
                <c:pt idx="0">
                  <c:v>4.6900000000000004</c:v>
                </c:pt>
                <c:pt idx="1">
                  <c:v>4.76</c:v>
                </c:pt>
                <c:pt idx="2">
                  <c:v>4.72</c:v>
                </c:pt>
                <c:pt idx="3">
                  <c:v>4.6399999999999997</c:v>
                </c:pt>
                <c:pt idx="4">
                  <c:v>4.5999999999999996</c:v>
                </c:pt>
                <c:pt idx="5">
                  <c:v>4.3899999999999997</c:v>
                </c:pt>
                <c:pt idx="6">
                  <c:v>4.4000000000000004</c:v>
                </c:pt>
                <c:pt idx="7">
                  <c:v>4.55</c:v>
                </c:pt>
                <c:pt idx="8">
                  <c:v>4.49</c:v>
                </c:pt>
                <c:pt idx="9">
                  <c:v>4.47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05CF-4425-96D9-14FFC8CF5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5516688"/>
        <c:axId val="325515120"/>
      </c:lineChart>
      <c:catAx>
        <c:axId val="325516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ru-RU"/>
          </a:p>
        </c:txPr>
        <c:crossAx val="325515120"/>
        <c:crosses val="autoZero"/>
        <c:auto val="1"/>
        <c:lblAlgn val="ctr"/>
        <c:lblOffset val="100"/>
        <c:noMultiLvlLbl val="0"/>
      </c:catAx>
      <c:valAx>
        <c:axId val="325515120"/>
        <c:scaling>
          <c:orientation val="minMax"/>
          <c:max val="6"/>
          <c:min val="0"/>
        </c:scaling>
        <c:delete val="0"/>
        <c:axPos val="l"/>
        <c:majorGridlines/>
        <c:numFmt formatCode="General" sourceLinked="1"/>
        <c:majorTickMark val="out"/>
        <c:minorTickMark val="out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325516688"/>
        <c:crosses val="autoZero"/>
        <c:crossBetween val="midCat"/>
        <c:majorUnit val="1"/>
        <c:minorUnit val="0.1"/>
      </c:valAx>
      <c:spPr>
        <a:noFill/>
        <a:ln w="25400">
          <a:noFill/>
        </a:ln>
      </c:spPr>
    </c:plotArea>
    <c:legend>
      <c:legendPos val="t"/>
      <c:layout/>
      <c:overlay val="0"/>
      <c:txPr>
        <a:bodyPr/>
        <a:lstStyle/>
        <a:p>
          <a:pPr>
            <a:defRPr sz="1600" b="1">
              <a:solidFill>
                <a:srgbClr val="FF000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0.07415</cdr:x>
      <cdr:y>0.91384</cdr:y>
    </cdr:from>
    <cdr:to>
      <cdr:x>0.71742</cdr:x>
      <cdr:y>0.98273</cdr:y>
    </cdr:to>
    <cdr:sp macro="" textlink="">
      <cdr:nvSpPr>
        <cdr:cNvPr id="2" name="TextBox 17"/>
        <cdr:cNvSpPr txBox="1"/>
      </cdr:nvSpPr>
      <cdr:spPr>
        <a:xfrm xmlns:a="http://schemas.openxmlformats.org/drawingml/2006/main">
          <a:off x="312995" y="4490832"/>
          <a:ext cx="271530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en-US" sz="1600" b="0" dirty="0" smtClean="0">
              <a:solidFill>
                <a:schemeClr val="tx1"/>
              </a:solidFill>
              <a:cs typeface="Arial" charset="0"/>
            </a:rPr>
            <a:t>N</a:t>
          </a:r>
          <a:r>
            <a:rPr lang="en-US" sz="1600" dirty="0" smtClean="0">
              <a:cs typeface="Arial" charset="0"/>
            </a:rPr>
            <a:t>=747</a:t>
          </a:r>
          <a:r>
            <a:rPr lang="en-US" sz="1600" b="0" dirty="0" smtClean="0">
              <a:cs typeface="Arial" charset="0"/>
            </a:rPr>
            <a:t>           </a:t>
          </a:r>
          <a:r>
            <a:rPr lang="en-US" sz="1600" b="0" dirty="0" smtClean="0">
              <a:solidFill>
                <a:schemeClr val="tx1"/>
              </a:solidFill>
              <a:cs typeface="Arial" charset="0"/>
            </a:rPr>
            <a:t> </a:t>
          </a:r>
          <a:r>
            <a:rPr lang="en-US" sz="1600" b="0" dirty="0" smtClean="0">
              <a:cs typeface="Arial" charset="0"/>
            </a:rPr>
            <a:t>667</a:t>
          </a:r>
          <a:r>
            <a:rPr lang="ru-RU" sz="1600" b="0" dirty="0" smtClean="0">
              <a:solidFill>
                <a:schemeClr val="tx1"/>
              </a:solidFill>
              <a:cs typeface="Arial" charset="0"/>
            </a:rPr>
            <a:t>  </a:t>
          </a:r>
          <a:r>
            <a:rPr lang="en-US" sz="1600" b="0" dirty="0" smtClean="0">
              <a:solidFill>
                <a:schemeClr val="tx1"/>
              </a:solidFill>
              <a:cs typeface="Arial" charset="0"/>
            </a:rPr>
            <a:t>        </a:t>
          </a:r>
          <a:r>
            <a:rPr lang="ru-RU" sz="1600" b="0" dirty="0" smtClean="0">
              <a:solidFill>
                <a:schemeClr val="tx1"/>
              </a:solidFill>
              <a:cs typeface="Arial" charset="0"/>
            </a:rPr>
            <a:t> </a:t>
          </a:r>
          <a:r>
            <a:rPr lang="en-US" sz="1600" dirty="0" smtClean="0">
              <a:cs typeface="Arial" charset="0"/>
            </a:rPr>
            <a:t>80</a:t>
          </a:r>
          <a:endParaRPr lang="en-US" sz="1600" b="0" dirty="0">
            <a:solidFill>
              <a:schemeClr val="tx1"/>
            </a:solidFill>
            <a:cs typeface="Arial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01514-1F9B-45E5-B514-59ABBBB367D1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FADA9-7312-49FE-8A37-18722E566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52739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FB670-4D31-4901-A45B-316E78D2E573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CE4CC-62B9-41D2-80AB-DD5275F2A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39512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E4CC-62B9-41D2-80AB-DD5275F2A954}" type="slidenum">
              <a:rPr lang="ru-RU" smtClean="0"/>
              <a:t>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144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5999-7250-45CA-8816-D6DD73130F16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145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5999-7250-45CA-8816-D6DD73130F16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589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E4CC-62B9-41D2-80AB-DD5275F2A954}" type="slidenum">
              <a:rPr lang="ru-RU" smtClean="0"/>
              <a:t>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61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E4CC-62B9-41D2-80AB-DD5275F2A954}" type="slidenum">
              <a:rPr lang="ru-RU" smtClean="0"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06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AA36-4669-4177-B4C5-6223BEC1C8D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3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summarized data of 4 private medical centers,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HBV/HDV co-infection made up almost 12% of HBV infected patients. </a:t>
            </a:r>
          </a:p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E4CC-62B9-41D2-80AB-DD5275F2A95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/>
                </a:solidFill>
              </a:rPr>
              <a:t>1</a:t>
            </a: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77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EB1B-33E6-4484-BBE7-D074CA505691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63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5999-7250-45CA-8816-D6DD73130F1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456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5999-7250-45CA-8816-D6DD73130F1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1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E4CC-62B9-41D2-80AB-DD5275F2A954}" type="slidenum">
              <a:rPr lang="ru-RU" smtClean="0"/>
              <a:t>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709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5999-7250-45CA-8816-D6DD73130F16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93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5078" y="2130428"/>
            <a:ext cx="1036184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4" y="3886200"/>
            <a:ext cx="853487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216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2251" y="6512551"/>
            <a:ext cx="6301783" cy="288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88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672064" y="6512551"/>
            <a:ext cx="5432095" cy="288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88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88160944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940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й шаблон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 flipH="1">
            <a:off x="212794" y="1280160"/>
            <a:ext cx="11766413" cy="0"/>
          </a:xfrm>
          <a:prstGeom prst="line">
            <a:avLst/>
          </a:prstGeom>
          <a:ln w="76200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6799684"/>
            <a:ext cx="12192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0538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5078" y="2130428"/>
            <a:ext cx="1036184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4" y="3886200"/>
            <a:ext cx="853487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8D-23EC-4670-A9BE-5293966D40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465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8D-23EC-4670-A9BE-5293966D40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919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821" y="4406903"/>
            <a:ext cx="1036343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821" y="2906713"/>
            <a:ext cx="1036343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8D-23EC-4670-A9BE-5293966D40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332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1600203"/>
            <a:ext cx="54092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595" y="1600203"/>
            <a:ext cx="54108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8D-23EC-4670-A9BE-5293966D40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711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2" y="1535113"/>
            <a:ext cx="538701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2" y="2174875"/>
            <a:ext cx="538701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873" y="1535113"/>
            <a:ext cx="53886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873" y="2174875"/>
            <a:ext cx="53886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8D-23EC-4670-A9BE-5293966D40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355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8D-23EC-4670-A9BE-5293966D40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6084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8D-23EC-4670-A9BE-5293966D40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1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0433" y="274641"/>
            <a:ext cx="2742046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641"/>
            <a:ext cx="807813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85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42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356" y="273053"/>
            <a:ext cx="681612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42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8D-23EC-4670-A9BE-5293966D40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121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38" y="4800600"/>
            <a:ext cx="73142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38" y="612775"/>
            <a:ext cx="73142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38" y="5367338"/>
            <a:ext cx="73142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8D-23EC-4670-A9BE-5293966D40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501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8D-23EC-4670-A9BE-5293966D40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336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0433" y="274641"/>
            <a:ext cx="2742046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641"/>
            <a:ext cx="807813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8D-23EC-4670-A9BE-5293966D40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320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997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2251" y="6512551"/>
            <a:ext cx="6301783" cy="288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88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672064" y="6512551"/>
            <a:ext cx="5432095" cy="288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88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31817048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8D-23EC-4670-A9BE-5293966D40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418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й шаблон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 flipH="1">
            <a:off x="212794" y="1280160"/>
            <a:ext cx="11766413" cy="0"/>
          </a:xfrm>
          <a:prstGeom prst="line">
            <a:avLst/>
          </a:prstGeom>
          <a:ln w="76200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6799684"/>
            <a:ext cx="12192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465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890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2251" y="6512551"/>
            <a:ext cx="6301783" cy="288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88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672064" y="6512551"/>
            <a:ext cx="5432095" cy="288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88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8129046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604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5078" y="2130428"/>
            <a:ext cx="1036184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4" y="3886200"/>
            <a:ext cx="853487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07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48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821" y="4406903"/>
            <a:ext cx="1036343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821" y="2906713"/>
            <a:ext cx="1036343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96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1600203"/>
            <a:ext cx="54092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595" y="1600203"/>
            <a:ext cx="54108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35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2" y="1535113"/>
            <a:ext cx="538701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2" y="2174875"/>
            <a:ext cx="538701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873" y="1535113"/>
            <a:ext cx="53886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873" y="2174875"/>
            <a:ext cx="53886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6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82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35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72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42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356" y="273053"/>
            <a:ext cx="681612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42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40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38" y="4800600"/>
            <a:ext cx="73142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38" y="612775"/>
            <a:ext cx="73142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38" y="5367338"/>
            <a:ext cx="73142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33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04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0433" y="274641"/>
            <a:ext cx="2742046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641"/>
            <a:ext cx="807813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2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6562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2251" y="6512551"/>
            <a:ext cx="6301783" cy="288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88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672064" y="6512551"/>
            <a:ext cx="5432095" cy="288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88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51587977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6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й шаблон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 flipH="1">
            <a:off x="212794" y="1280160"/>
            <a:ext cx="11766413" cy="0"/>
          </a:xfrm>
          <a:prstGeom prst="line">
            <a:avLst/>
          </a:prstGeom>
          <a:ln w="76200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6799684"/>
            <a:ext cx="12192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32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821" y="4406903"/>
            <a:ext cx="1036343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821" y="2906713"/>
            <a:ext cx="1036343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56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567" y="6479931"/>
            <a:ext cx="10025871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09D3B1DE-19F1-46B1-8EF2-62098D150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752" y="1340768"/>
            <a:ext cx="11342400" cy="4622400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0187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5078" y="2130428"/>
            <a:ext cx="10361846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4" y="3886200"/>
            <a:ext cx="853487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57574" y="6492876"/>
            <a:ext cx="284549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384" y="6356353"/>
            <a:ext cx="3859236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C85-40A1-4D3F-968B-9822B363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12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57574" y="6492876"/>
            <a:ext cx="284549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384" y="6356353"/>
            <a:ext cx="3859236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C85-40A1-4D3F-968B-9822B363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25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821" y="4406903"/>
            <a:ext cx="1036343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821" y="2906713"/>
            <a:ext cx="1036343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57574" y="6492876"/>
            <a:ext cx="284549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384" y="6356353"/>
            <a:ext cx="3859236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C85-40A1-4D3F-968B-9822B363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02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1600203"/>
            <a:ext cx="54092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595" y="1600203"/>
            <a:ext cx="54108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57574" y="6492876"/>
            <a:ext cx="284549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6384" y="6356353"/>
            <a:ext cx="3859236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C85-40A1-4D3F-968B-9822B363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456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2" y="1535113"/>
            <a:ext cx="538701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2" y="2174875"/>
            <a:ext cx="538701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873" y="1535113"/>
            <a:ext cx="53886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873" y="2174875"/>
            <a:ext cx="53886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157574" y="6492876"/>
            <a:ext cx="284549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6384" y="6356353"/>
            <a:ext cx="3859236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C85-40A1-4D3F-968B-9822B363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498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157574" y="6492876"/>
            <a:ext cx="284549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6384" y="6356353"/>
            <a:ext cx="3859236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C85-40A1-4D3F-968B-9822B363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341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157574" y="6492876"/>
            <a:ext cx="284549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6384" y="6356353"/>
            <a:ext cx="3859236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C85-40A1-4D3F-968B-9822B363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32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42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356" y="273053"/>
            <a:ext cx="681612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42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57574" y="6492876"/>
            <a:ext cx="284549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6384" y="6356353"/>
            <a:ext cx="3859236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C85-40A1-4D3F-968B-9822B363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036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38" y="4800600"/>
            <a:ext cx="73142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38" y="612775"/>
            <a:ext cx="73142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38" y="5367338"/>
            <a:ext cx="73142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57574" y="6492876"/>
            <a:ext cx="284549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6384" y="6356353"/>
            <a:ext cx="3859236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C85-40A1-4D3F-968B-9822B363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9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1600203"/>
            <a:ext cx="54092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595" y="1600203"/>
            <a:ext cx="54108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608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57574" y="6492876"/>
            <a:ext cx="284549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384" y="6356353"/>
            <a:ext cx="3859236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C85-40A1-4D3F-968B-9822B363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412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0433" y="274641"/>
            <a:ext cx="2742046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641"/>
            <a:ext cx="8078135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57574" y="6492876"/>
            <a:ext cx="284549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384" y="6356353"/>
            <a:ext cx="3859236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C85-40A1-4D3F-968B-9822B363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14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813725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2251" y="6512551"/>
            <a:ext cx="6301783" cy="288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88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672064" y="6512551"/>
            <a:ext cx="5432095" cy="288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88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055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220504"/>
            <a:ext cx="12209319" cy="838200"/>
          </a:xfrm>
          <a:prstGeom prst="rect">
            <a:avLst/>
          </a:prstGeom>
        </p:spPr>
        <p:txBody>
          <a:bodyPr lIns="109222" tIns="54612" rIns="109222" bIns="54612"/>
          <a:lstStyle>
            <a:lvl1pPr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2" y="1219200"/>
            <a:ext cx="11447319" cy="5181600"/>
          </a:xfrm>
          <a:prstGeom prst="rect">
            <a:avLst/>
          </a:prstGeom>
        </p:spPr>
        <p:txBody>
          <a:bodyPr lIns="109222" tIns="54612" rIns="109222" bIns="54612"/>
          <a:lstStyle>
            <a:lvl1pPr>
              <a:spcBef>
                <a:spcPts val="0"/>
              </a:spcBef>
              <a:spcAft>
                <a:spcPts val="1434"/>
              </a:spcAft>
              <a:defRPr sz="33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1434"/>
              </a:spcAft>
              <a:defRPr sz="29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434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1434"/>
              </a:spcAft>
              <a:defRPr sz="21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1434"/>
              </a:spcAft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2927" y="6526843"/>
            <a:ext cx="11445393" cy="226084"/>
          </a:xfrm>
          <a:prstGeom prst="rect">
            <a:avLst/>
          </a:prstGeom>
        </p:spPr>
        <p:txBody>
          <a:bodyPr lIns="109236" tIns="54618" rIns="109236" bIns="54618" anchor="b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546115" indent="0">
              <a:buNone/>
              <a:defRPr sz="1500">
                <a:solidFill>
                  <a:schemeClr val="bg1"/>
                </a:solidFill>
              </a:defRPr>
            </a:lvl2pPr>
            <a:lvl3pPr marL="1092231" indent="0">
              <a:buNone/>
              <a:defRPr sz="1500">
                <a:solidFill>
                  <a:schemeClr val="bg1"/>
                </a:solidFill>
              </a:defRPr>
            </a:lvl3pPr>
            <a:lvl4pPr marL="1638345" indent="0">
              <a:buNone/>
              <a:defRPr sz="1500">
                <a:solidFill>
                  <a:schemeClr val="bg1"/>
                </a:solidFill>
              </a:defRPr>
            </a:lvl4pPr>
            <a:lvl5pPr marL="2184463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98578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5078" y="2130428"/>
            <a:ext cx="10361846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4" y="3886200"/>
            <a:ext cx="853487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C85-40A1-4D3F-968B-9822B363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961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C85-40A1-4D3F-968B-9822B363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552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821" y="4406903"/>
            <a:ext cx="1036343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821" y="2906713"/>
            <a:ext cx="1036343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C85-40A1-4D3F-968B-9822B363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903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1600203"/>
            <a:ext cx="54092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595" y="1600203"/>
            <a:ext cx="54108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C85-40A1-4D3F-968B-9822B363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82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2" y="1535113"/>
            <a:ext cx="538701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2" y="2174875"/>
            <a:ext cx="538701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873" y="1535113"/>
            <a:ext cx="53886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873" y="2174875"/>
            <a:ext cx="53886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C85-40A1-4D3F-968B-9822B363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9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2" y="1535113"/>
            <a:ext cx="538701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2" y="2174875"/>
            <a:ext cx="538701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873" y="1535113"/>
            <a:ext cx="53886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873" y="2174875"/>
            <a:ext cx="53886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572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C85-40A1-4D3F-968B-9822B363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98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C85-40A1-4D3F-968B-9822B363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389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42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356" y="273053"/>
            <a:ext cx="681612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42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C85-40A1-4D3F-968B-9822B363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624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38" y="4800600"/>
            <a:ext cx="73142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38" y="612775"/>
            <a:ext cx="73142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38" y="5367338"/>
            <a:ext cx="73142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C85-40A1-4D3F-968B-9822B363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5310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C85-40A1-4D3F-968B-9822B363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312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0433" y="274641"/>
            <a:ext cx="2742046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641"/>
            <a:ext cx="8078135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C85-40A1-4D3F-968B-9822B363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93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й шаблон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 flipH="1">
            <a:off x="212794" y="1280160"/>
            <a:ext cx="11766413" cy="0"/>
          </a:xfrm>
          <a:prstGeom prst="line">
            <a:avLst/>
          </a:prstGeom>
          <a:ln w="76200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6799684"/>
            <a:ext cx="12192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6651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333881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2251" y="6512551"/>
            <a:ext cx="6301783" cy="288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88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672064" y="6512551"/>
            <a:ext cx="5432095" cy="288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88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274606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5078" y="2130428"/>
            <a:ext cx="1036184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4" y="3886200"/>
            <a:ext cx="853487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5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240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932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821" y="4406903"/>
            <a:ext cx="1036343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821" y="2906713"/>
            <a:ext cx="1036343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7944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1600203"/>
            <a:ext cx="54092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595" y="1600203"/>
            <a:ext cx="54108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612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2" y="1535113"/>
            <a:ext cx="538701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2" y="2174875"/>
            <a:ext cx="538701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873" y="1535113"/>
            <a:ext cx="53886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873" y="2174875"/>
            <a:ext cx="53886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281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231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565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42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356" y="273053"/>
            <a:ext cx="681612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42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272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38" y="4800600"/>
            <a:ext cx="73142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38" y="612775"/>
            <a:ext cx="73142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38" y="5367338"/>
            <a:ext cx="73142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549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548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0433" y="274641"/>
            <a:ext cx="2742046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641"/>
            <a:ext cx="807813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072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20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5463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2251" y="6512551"/>
            <a:ext cx="6301783" cy="288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88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672064" y="6512551"/>
            <a:ext cx="5432095" cy="288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88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1117051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9736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й шаблон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 flipH="1">
            <a:off x="212794" y="1280160"/>
            <a:ext cx="11766413" cy="0"/>
          </a:xfrm>
          <a:prstGeom prst="line">
            <a:avLst/>
          </a:prstGeom>
          <a:ln w="76200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6799684"/>
            <a:ext cx="12192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4746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5078" y="2130428"/>
            <a:ext cx="10361846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4" y="3886200"/>
            <a:ext cx="853487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C85-40A1-4D3F-968B-9822B363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174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C85-40A1-4D3F-968B-9822B363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105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821" y="4406903"/>
            <a:ext cx="1036343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821" y="2906713"/>
            <a:ext cx="1036343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C85-40A1-4D3F-968B-9822B363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308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1600203"/>
            <a:ext cx="54092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595" y="1600203"/>
            <a:ext cx="54108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C85-40A1-4D3F-968B-9822B363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635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2" y="1535113"/>
            <a:ext cx="538701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2" y="2174875"/>
            <a:ext cx="538701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873" y="1535113"/>
            <a:ext cx="53886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873" y="2174875"/>
            <a:ext cx="53886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C85-40A1-4D3F-968B-9822B363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368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C85-40A1-4D3F-968B-9822B363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2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42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356" y="273053"/>
            <a:ext cx="681612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42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392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C85-40A1-4D3F-968B-9822B363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083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42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356" y="273053"/>
            <a:ext cx="681612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42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C85-40A1-4D3F-968B-9822B363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530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38" y="4800600"/>
            <a:ext cx="73142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38" y="612775"/>
            <a:ext cx="73142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38" y="5367338"/>
            <a:ext cx="73142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C85-40A1-4D3F-968B-9822B363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619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C85-40A1-4D3F-968B-9822B363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774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0433" y="274641"/>
            <a:ext cx="2742046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641"/>
            <a:ext cx="8078135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C85-40A1-4D3F-968B-9822B363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845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й шаблон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 flipH="1">
            <a:off x="212794" y="1280160"/>
            <a:ext cx="11766413" cy="0"/>
          </a:xfrm>
          <a:prstGeom prst="line">
            <a:avLst/>
          </a:prstGeom>
          <a:ln w="76200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6799684"/>
            <a:ext cx="12192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2211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993306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2251" y="6512551"/>
            <a:ext cx="6301783" cy="288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88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672064" y="6512551"/>
            <a:ext cx="5432095" cy="288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88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011355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5078" y="2130428"/>
            <a:ext cx="1036184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4" y="3886200"/>
            <a:ext cx="853487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128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1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38" y="4800600"/>
            <a:ext cx="73142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38" y="612775"/>
            <a:ext cx="73142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38" y="5367338"/>
            <a:ext cx="73142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981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821" y="4406903"/>
            <a:ext cx="1036343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821" y="2906713"/>
            <a:ext cx="1036343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60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1600203"/>
            <a:ext cx="54092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595" y="1600203"/>
            <a:ext cx="54108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413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2" y="1535113"/>
            <a:ext cx="538701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2" y="2174875"/>
            <a:ext cx="538701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873" y="1535113"/>
            <a:ext cx="53886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873" y="2174875"/>
            <a:ext cx="53886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267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007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254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42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356" y="273053"/>
            <a:ext cx="681612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42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544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38" y="4800600"/>
            <a:ext cx="73142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38" y="612775"/>
            <a:ext cx="73142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38" y="5367338"/>
            <a:ext cx="73142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078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989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0433" y="274641"/>
            <a:ext cx="2742046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641"/>
            <a:ext cx="807813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428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54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6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89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04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2" y="274638"/>
            <a:ext cx="109729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2" y="1600203"/>
            <a:ext cx="109729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2" y="6356353"/>
            <a:ext cx="2845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384" y="6356353"/>
            <a:ext cx="3859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989" y="6356353"/>
            <a:ext cx="2845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3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2" y="274638"/>
            <a:ext cx="109729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2" y="1600203"/>
            <a:ext cx="109729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2" y="6356353"/>
            <a:ext cx="2845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384" y="6356353"/>
            <a:ext cx="3859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989" y="6356353"/>
            <a:ext cx="2845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28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738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2" y="274638"/>
            <a:ext cx="109729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2" y="1600203"/>
            <a:ext cx="109729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09" y="6394453"/>
            <a:ext cx="2845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5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4" r:id="rId12"/>
    <p:sldLayoutId id="2147483705" r:id="rId13"/>
    <p:sldLayoutId id="2147483706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2" y="274638"/>
            <a:ext cx="109729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2" y="1600203"/>
            <a:ext cx="109729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2" y="6356353"/>
            <a:ext cx="2845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384" y="6356353"/>
            <a:ext cx="3859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989" y="6356353"/>
            <a:ext cx="2845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65C85-40A1-4D3F-968B-9822B363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0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2" y="274638"/>
            <a:ext cx="109729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2" y="1600203"/>
            <a:ext cx="109729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2" y="6356353"/>
            <a:ext cx="2845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384" y="6356353"/>
            <a:ext cx="3859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989" y="6356353"/>
            <a:ext cx="2845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5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2" y="274638"/>
            <a:ext cx="109729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2" y="1600203"/>
            <a:ext cx="109729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2" y="6356353"/>
            <a:ext cx="2845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384" y="6356353"/>
            <a:ext cx="3859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989" y="6356353"/>
            <a:ext cx="2845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65C85-40A1-4D3F-968B-9822B36338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9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2" y="274638"/>
            <a:ext cx="109729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2" y="1600203"/>
            <a:ext cx="109729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2" y="6356353"/>
            <a:ext cx="2845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384" y="6356353"/>
            <a:ext cx="3859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989" y="6356353"/>
            <a:ext cx="2845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5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2" y="274638"/>
            <a:ext cx="109729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2" y="1600203"/>
            <a:ext cx="109729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2" y="6356353"/>
            <a:ext cx="2845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04C8D-23EC-4670-A9BE-5293966D40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384" y="6356353"/>
            <a:ext cx="3859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989" y="6356353"/>
            <a:ext cx="2845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9C677-8263-4243-B6D6-2235B50EC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microsoft.com/office/2007/relationships/hdphoto" Target="../media/hdphoto7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microsoft.com/office/2007/relationships/hdphoto" Target="../media/hdphoto8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10" Type="http://schemas.microsoft.com/office/2007/relationships/hdphoto" Target="../media/hdphoto9.wdp"/><Relationship Id="rId4" Type="http://schemas.openxmlformats.org/officeDocument/2006/relationships/chart" Target="../charts/chart3.xml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2.xml"/><Relationship Id="rId5" Type="http://schemas.openxmlformats.org/officeDocument/2006/relationships/chart" Target="../charts/char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87991" y="6353337"/>
            <a:ext cx="118310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2060"/>
                </a:solidFill>
                <a:latin typeface="Times New Roman"/>
              </a:rPr>
              <a:t>Yusif Alkhazov, </a:t>
            </a:r>
            <a:r>
              <a:rPr lang="en-US" sz="1800" dirty="0" smtClean="0">
                <a:solidFill>
                  <a:srgbClr val="002060"/>
                </a:solidFill>
                <a:latin typeface="Times New Roman"/>
              </a:rPr>
              <a:t>MD, “EuroMed</a:t>
            </a:r>
            <a:r>
              <a:rPr lang="en-US" sz="1800" dirty="0">
                <a:solidFill>
                  <a:srgbClr val="002060"/>
                </a:solidFill>
                <a:latin typeface="Times New Roman"/>
              </a:rPr>
              <a:t>” Private Medical </a:t>
            </a:r>
            <a:r>
              <a:rPr lang="en-US" sz="1800" dirty="0" smtClean="0">
                <a:solidFill>
                  <a:srgbClr val="002060"/>
                </a:solidFill>
                <a:latin typeface="Times New Roman"/>
              </a:rPr>
              <a:t>Center, Baku</a:t>
            </a:r>
            <a:r>
              <a:rPr lang="en-US" sz="1800" dirty="0">
                <a:solidFill>
                  <a:srgbClr val="002060"/>
                </a:solidFill>
                <a:latin typeface="Times New Roman"/>
              </a:rPr>
              <a:t>, Azerbaijan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87991" y="953597"/>
            <a:ext cx="11831086" cy="1114555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r-FR" sz="2800" b="1" dirty="0" smtClean="0">
                <a:solidFill>
                  <a:srgbClr val="002060"/>
                </a:solidFill>
              </a:rPr>
              <a:t>Management </a:t>
            </a:r>
            <a:r>
              <a:rPr lang="fr-FR" sz="2800" b="1" dirty="0">
                <a:solidFill>
                  <a:srgbClr val="002060"/>
                </a:solidFill>
              </a:rPr>
              <a:t>of HDV </a:t>
            </a:r>
            <a:r>
              <a:rPr lang="fr-FR" sz="2800" b="1" dirty="0" smtClean="0">
                <a:solidFill>
                  <a:srgbClr val="002060"/>
                </a:solidFill>
              </a:rPr>
              <a:t>infection</a:t>
            </a:r>
            <a:r>
              <a:rPr lang="ru-RU" sz="2800" b="1" dirty="0" smtClean="0">
                <a:solidFill>
                  <a:srgbClr val="002060"/>
                </a:solidFill>
              </a:rPr>
              <a:t>: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az-Latn-AZ" sz="2800" b="1" dirty="0" smtClean="0">
                <a:solidFill>
                  <a:srgbClr val="002060"/>
                </a:solidFill>
              </a:rPr>
              <a:t>From </a:t>
            </a:r>
            <a:r>
              <a:rPr lang="en-US" sz="2800" b="1" dirty="0">
                <a:solidFill>
                  <a:srgbClr val="002060"/>
                </a:solidFill>
              </a:rPr>
              <a:t>T</a:t>
            </a:r>
            <a:r>
              <a:rPr lang="az-Latn-AZ" sz="2800" b="1" dirty="0" smtClean="0">
                <a:solidFill>
                  <a:srgbClr val="002060"/>
                </a:solidFill>
              </a:rPr>
              <a:t>extbook to </a:t>
            </a:r>
            <a:r>
              <a:rPr lang="en-US" sz="2800" b="1" dirty="0" smtClean="0">
                <a:solidFill>
                  <a:srgbClr val="002060"/>
                </a:solidFill>
              </a:rPr>
              <a:t>R</a:t>
            </a:r>
            <a:r>
              <a:rPr lang="az-Latn-AZ" sz="2800" b="1" dirty="0" smtClean="0">
                <a:solidFill>
                  <a:srgbClr val="002060"/>
                </a:solidFill>
              </a:rPr>
              <a:t>eal </a:t>
            </a:r>
            <a:r>
              <a:rPr lang="en-US" sz="2800" b="1" dirty="0" smtClean="0">
                <a:solidFill>
                  <a:srgbClr val="002060"/>
                </a:solidFill>
              </a:rPr>
              <a:t>L</a:t>
            </a:r>
            <a:r>
              <a:rPr lang="az-Latn-AZ" sz="2800" b="1" dirty="0" smtClean="0">
                <a:solidFill>
                  <a:srgbClr val="002060"/>
                </a:solidFill>
              </a:rPr>
              <a:t>ife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Treatment </a:t>
            </a:r>
            <a:r>
              <a:rPr lang="en-US" sz="2800" b="1" dirty="0">
                <a:solidFill>
                  <a:srgbClr val="FF0000"/>
                </a:solidFill>
              </a:rPr>
              <a:t>as Art</a:t>
            </a:r>
            <a:r>
              <a:rPr lang="az-Latn-AZ" sz="2800" b="1" dirty="0" smtClean="0">
                <a:solidFill>
                  <a:srgbClr val="FF0000"/>
                </a:solidFill>
              </a:rPr>
              <a:t>!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87" y="2125480"/>
            <a:ext cx="3585422" cy="402886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 useBgFill="1">
        <p:nvSpPr>
          <p:cNvPr id="3" name="Прямоугольник 2"/>
          <p:cNvSpPr/>
          <p:nvPr/>
        </p:nvSpPr>
        <p:spPr>
          <a:xfrm>
            <a:off x="7534" y="14280"/>
            <a:ext cx="12191999" cy="80021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  <a:latin typeface="+mj-lt"/>
              </a:rPr>
              <a:t>APASL </a:t>
            </a: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STC: International </a:t>
            </a:r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Experience</a:t>
            </a: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 of  National </a:t>
            </a:r>
            <a:r>
              <a:rPr lang="en-US" sz="2200" dirty="0">
                <a:solidFill>
                  <a:srgbClr val="002060"/>
                </a:solidFill>
                <a:latin typeface="+mj-lt"/>
              </a:rPr>
              <a:t>P</a:t>
            </a: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rograms for the Elimination of Viral Hepatitis;</a:t>
            </a:r>
          </a:p>
          <a:p>
            <a:pPr algn="ctr"/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June 4-5, 2025 Tashkent</a:t>
            </a:r>
            <a:endParaRPr lang="en-US" sz="2200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7991" y="847113"/>
            <a:ext cx="11831086" cy="0"/>
          </a:xfrm>
          <a:prstGeom prst="line">
            <a:avLst/>
          </a:prstGeom>
          <a:ln w="28575" cmpd="dbl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59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Management of antiviral treatment in patients with CHD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0299" y="4790041"/>
            <a:ext cx="59765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CSPH – clinically significant portal hypertension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0118" y="6516000"/>
            <a:ext cx="6935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prstClr val="black"/>
                </a:solidFill>
              </a:rPr>
              <a:t>EASL Clinical Practice Guidelines on hepatitis delta virus, </a:t>
            </a:r>
            <a:r>
              <a:rPr lang="en-US" sz="1400" dirty="0">
                <a:solidFill>
                  <a:prstClr val="black"/>
                </a:solidFill>
              </a:rPr>
              <a:t>J. of Hepatology, July 2023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08017" y="5192561"/>
            <a:ext cx="9844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Additional factors influencing the treatment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Phase of HBV infection (HBeAg/anti-HBe status; HBV DNA and </a:t>
            </a:r>
            <a:r>
              <a:rPr lang="en-US" sz="2000" dirty="0">
                <a:solidFill>
                  <a:srgbClr val="C00000"/>
                </a:solidFill>
              </a:rPr>
              <a:t>HBsAg </a:t>
            </a:r>
            <a:r>
              <a:rPr lang="en-US" sz="2000" dirty="0" smtClean="0">
                <a:solidFill>
                  <a:srgbClr val="C00000"/>
                </a:solidFill>
              </a:rPr>
              <a:t>levels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IFN</a:t>
            </a:r>
            <a:r>
              <a:rPr lang="el-GR" sz="2000" dirty="0">
                <a:solidFill>
                  <a:srgbClr val="002060"/>
                </a:solidFill>
              </a:rPr>
              <a:t>α</a:t>
            </a:r>
            <a:r>
              <a:rPr lang="en-US" sz="2000" dirty="0">
                <a:solidFill>
                  <a:srgbClr val="002060"/>
                </a:solidFill>
              </a:rPr>
              <a:t> contraindication, tolerability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Patient’s will and compliance to treatment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18473" y="5178706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339" y="1021235"/>
            <a:ext cx="4273600" cy="18985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36" y="1764405"/>
            <a:ext cx="9160328" cy="29308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61" y="1368000"/>
            <a:ext cx="10067077" cy="536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9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6924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Hepatitis Delta – Optimal </a:t>
            </a:r>
            <a:r>
              <a:rPr lang="en-US" sz="3200" b="1" dirty="0" smtClean="0">
                <a:solidFill>
                  <a:srgbClr val="002060"/>
                </a:solidFill>
              </a:rPr>
              <a:t>treatment: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Bulevirtide </a:t>
            </a:r>
            <a:r>
              <a:rPr lang="en-US" sz="3200" b="1" dirty="0">
                <a:solidFill>
                  <a:srgbClr val="002060"/>
                </a:solidFill>
              </a:rPr>
              <a:t>- Combine or not to PEG IFN?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" y="1386420"/>
            <a:ext cx="6396247" cy="34612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16" y="3242516"/>
            <a:ext cx="6358266" cy="3461201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10800000">
            <a:off x="6647935" y="1678675"/>
            <a:ext cx="3986484" cy="1038456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16184" y="1936293"/>
            <a:ext cx="3618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Yes: </a:t>
            </a:r>
            <a:r>
              <a:rPr lang="fr-FR" sz="2400" dirty="0">
                <a:solidFill>
                  <a:srgbClr val="C00000"/>
                </a:solidFill>
              </a:rPr>
              <a:t>Heiner Wedemeyer</a:t>
            </a:r>
            <a:endParaRPr lang="ru-RU" sz="2400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1586890" y="5447732"/>
            <a:ext cx="3986484" cy="1038456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48541" y="5705350"/>
            <a:ext cx="3663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No: Pietro Lampertico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20064" y="6486188"/>
            <a:ext cx="3387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400" dirty="0" smtClean="0">
                <a:solidFill>
                  <a:prstClr val="black"/>
                </a:solidFill>
              </a:rPr>
              <a:t>PHC</a:t>
            </a:r>
            <a:r>
              <a:rPr lang="ru-RU" sz="1400" dirty="0">
                <a:solidFill>
                  <a:prstClr val="black"/>
                </a:solidFill>
              </a:rPr>
              <a:t>-</a:t>
            </a:r>
            <a:r>
              <a:rPr lang="de-DE" sz="1400" dirty="0">
                <a:solidFill>
                  <a:prstClr val="black"/>
                </a:solidFill>
              </a:rPr>
              <a:t>2024, March 18-19, Paris, France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05904"/>
            <a:ext cx="6791582" cy="29232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" y="3780508"/>
            <a:ext cx="6791582" cy="29232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605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1" y="0"/>
            <a:ext cx="12161838" cy="126101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A case </a:t>
            </a:r>
            <a:r>
              <a:rPr lang="en-US" sz="3200" b="1" dirty="0" smtClean="0">
                <a:solidFill>
                  <a:srgbClr val="002060"/>
                </a:solidFill>
              </a:rPr>
              <a:t>report (cont.): </a:t>
            </a:r>
            <a:r>
              <a:rPr lang="fr-FR" sz="3200" b="1" dirty="0" smtClean="0">
                <a:solidFill>
                  <a:srgbClr val="002060"/>
                </a:solidFill>
              </a:rPr>
              <a:t>HBeAg (+) HBV/HDV infection </a:t>
            </a:r>
            <a:br>
              <a:rPr lang="fr-FR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with cirrhosis on </a:t>
            </a:r>
            <a:r>
              <a:rPr lang="en-US" sz="3200" b="1" dirty="0" err="1" smtClean="0">
                <a:solidFill>
                  <a:srgbClr val="002060"/>
                </a:solidFill>
              </a:rPr>
              <a:t>PegIFN+BLV</a:t>
            </a:r>
            <a:r>
              <a:rPr lang="en-US" sz="3200" b="1" dirty="0" smtClean="0">
                <a:solidFill>
                  <a:srgbClr val="002060"/>
                </a:solidFill>
              </a:rPr>
              <a:t> / BLV+TAF-based treatment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000" y="5796000"/>
            <a:ext cx="1781257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HDV RNA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* </a:t>
            </a:r>
            <a:r>
              <a:rPr lang="en-US" sz="1400" dirty="0">
                <a:solidFill>
                  <a:prstClr val="black"/>
                </a:solidFill>
              </a:rPr>
              <a:t>LLoQ = </a:t>
            </a:r>
            <a:r>
              <a:rPr lang="en-US" sz="1400" dirty="0" smtClean="0">
                <a:solidFill>
                  <a:prstClr val="black"/>
                </a:solidFill>
              </a:rPr>
              <a:t>27 </a:t>
            </a:r>
            <a:r>
              <a:rPr lang="en-US" sz="1400" dirty="0">
                <a:solidFill>
                  <a:prstClr val="black"/>
                </a:solidFill>
              </a:rPr>
              <a:t>IU/ml</a:t>
            </a:r>
          </a:p>
          <a:p>
            <a:r>
              <a:rPr lang="en-US" sz="1400" dirty="0">
                <a:solidFill>
                  <a:prstClr val="black"/>
                </a:solidFill>
              </a:rPr>
              <a:t># LLoD = </a:t>
            </a:r>
            <a:r>
              <a:rPr lang="en-US" sz="1400" dirty="0" smtClean="0">
                <a:solidFill>
                  <a:prstClr val="black"/>
                </a:solidFill>
              </a:rPr>
              <a:t>12.3 </a:t>
            </a:r>
            <a:r>
              <a:rPr lang="en-US" sz="1400" dirty="0">
                <a:solidFill>
                  <a:prstClr val="black"/>
                </a:solidFill>
              </a:rPr>
              <a:t>IU/ml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4000" y="5796000"/>
            <a:ext cx="16560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HBV DNA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* </a:t>
            </a:r>
            <a:r>
              <a:rPr lang="en-US" sz="1400" dirty="0">
                <a:solidFill>
                  <a:prstClr val="black"/>
                </a:solidFill>
              </a:rPr>
              <a:t>LLoQ = </a:t>
            </a:r>
            <a:r>
              <a:rPr lang="en-US" sz="1400" dirty="0" smtClean="0">
                <a:solidFill>
                  <a:prstClr val="black"/>
                </a:solidFill>
              </a:rPr>
              <a:t>20 </a:t>
            </a:r>
            <a:r>
              <a:rPr lang="en-US" sz="1400" dirty="0">
                <a:solidFill>
                  <a:prstClr val="black"/>
                </a:solidFill>
              </a:rPr>
              <a:t>IU/ml</a:t>
            </a:r>
          </a:p>
          <a:p>
            <a:r>
              <a:rPr lang="en-US" sz="1400" dirty="0">
                <a:solidFill>
                  <a:prstClr val="black"/>
                </a:solidFill>
              </a:rPr>
              <a:t># LLoD = </a:t>
            </a:r>
            <a:r>
              <a:rPr lang="en-US" sz="1400" dirty="0" smtClean="0">
                <a:solidFill>
                  <a:prstClr val="black"/>
                </a:solidFill>
              </a:rPr>
              <a:t>12 </a:t>
            </a:r>
            <a:r>
              <a:rPr lang="en-US" sz="1400" dirty="0">
                <a:solidFill>
                  <a:prstClr val="black"/>
                </a:solidFill>
              </a:rPr>
              <a:t>IU/ml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23" name="Диаграмма 22"/>
          <p:cNvGraphicFramePr/>
          <p:nvPr>
            <p:extLst/>
          </p:nvPr>
        </p:nvGraphicFramePr>
        <p:xfrm>
          <a:off x="450001" y="1440000"/>
          <a:ext cx="11232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116000" y="1868330"/>
            <a:ext cx="1020738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32000</a:t>
            </a:r>
            <a:r>
              <a:rPr lang="en-US" sz="1400" b="1" baseline="30000" dirty="0" smtClean="0">
                <a:solidFill>
                  <a:srgbClr val="002060"/>
                </a:solidFill>
              </a:rPr>
              <a:t>                                                                                   </a:t>
            </a:r>
            <a:r>
              <a:rPr lang="en-US" sz="1400" b="1" dirty="0" smtClean="0">
                <a:solidFill>
                  <a:srgbClr val="002060"/>
                </a:solidFill>
              </a:rPr>
              <a:t>&gt;                                                              25</a:t>
            </a:r>
          </a:p>
          <a:p>
            <a:r>
              <a:rPr lang="en-US" sz="1400" b="1" dirty="0" smtClean="0">
                <a:solidFill>
                  <a:srgbClr val="FF0066"/>
                </a:solidFill>
              </a:rPr>
              <a:t>620                                                            &gt;  </a:t>
            </a:r>
            <a:r>
              <a:rPr lang="en-US" sz="1400" b="1" baseline="30000" dirty="0" smtClean="0">
                <a:solidFill>
                  <a:srgbClr val="FF0066"/>
                </a:solidFill>
              </a:rPr>
              <a:t>      </a:t>
            </a:r>
            <a:r>
              <a:rPr lang="en-US" sz="1400" b="1" dirty="0" smtClean="0">
                <a:solidFill>
                  <a:srgbClr val="FF0066"/>
                </a:solidFill>
              </a:rPr>
              <a:t>                                                       Neg</a:t>
            </a:r>
            <a:endParaRPr lang="ru-RU" sz="1400" dirty="0">
              <a:solidFill>
                <a:srgbClr val="FF00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552020" y="4349537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LLoQ *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116000" y="4758486"/>
            <a:ext cx="9864000" cy="0"/>
          </a:xfrm>
          <a:prstGeom prst="line">
            <a:avLst/>
          </a:prstGeom>
          <a:ln w="222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116000" y="4655392"/>
            <a:ext cx="9864000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564844" y="476675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LLoD </a:t>
            </a:r>
            <a:r>
              <a:rPr lang="en-US" sz="1400" b="1" baseline="30000" dirty="0">
                <a:solidFill>
                  <a:srgbClr val="00B050"/>
                </a:solidFill>
              </a:rPr>
              <a:t>#</a:t>
            </a:r>
            <a:endParaRPr lang="ru-RU" sz="1400" b="1" baseline="30000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8628" y="2961887"/>
            <a:ext cx="1224000" cy="52322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Elastometry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16,8 kPa</a:t>
            </a:r>
            <a:endParaRPr lang="ru-RU" sz="1400" b="1" dirty="0">
              <a:solidFill>
                <a:prstClr val="black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113959" y="2623140"/>
            <a:ext cx="6567001" cy="198532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utoShape 5"/>
          <p:cNvSpPr>
            <a:spLocks noChangeArrowheads="1"/>
          </p:cNvSpPr>
          <p:nvPr/>
        </p:nvSpPr>
        <p:spPr bwMode="auto">
          <a:xfrm>
            <a:off x="491763" y="1474896"/>
            <a:ext cx="725947" cy="617998"/>
          </a:xfrm>
          <a:prstGeom prst="octagon">
            <a:avLst>
              <a:gd name="adj" fmla="val 2928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smtClean="0">
                <a:solidFill>
                  <a:srgbClr val="FF0066"/>
                </a:solidFill>
              </a:rPr>
              <a:t>HBeAg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err="1" smtClean="0">
                <a:solidFill>
                  <a:srgbClr val="FF0066"/>
                </a:solidFill>
              </a:rPr>
              <a:t>Pos</a:t>
            </a:r>
            <a:r>
              <a:rPr lang="en-US" sz="1400" b="1" kern="0" dirty="0" smtClean="0">
                <a:solidFill>
                  <a:srgbClr val="FF0066"/>
                </a:solidFill>
              </a:rPr>
              <a:t> (+)</a:t>
            </a:r>
            <a:endParaRPr lang="ru-RU" sz="1400" b="1" kern="0" dirty="0" smtClean="0">
              <a:solidFill>
                <a:srgbClr val="FF0066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1147680" y="3882804"/>
            <a:ext cx="6533280" cy="1040888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97459" y="2444905"/>
            <a:ext cx="3391519" cy="630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PLT (n/mm</a:t>
            </a:r>
            <a:r>
              <a:rPr lang="en-US" sz="1400" b="1" baseline="30000" dirty="0" smtClean="0">
                <a:solidFill>
                  <a:srgbClr val="C00000"/>
                </a:solidFill>
              </a:rPr>
              <a:t>3</a:t>
            </a:r>
            <a:r>
              <a:rPr lang="en-US" sz="1400" b="1" dirty="0" smtClean="0">
                <a:solidFill>
                  <a:srgbClr val="C00000"/>
                </a:solidFill>
              </a:rPr>
              <a:t>)</a:t>
            </a:r>
            <a:r>
              <a:rPr lang="en-US" sz="1400" b="1" baseline="30000" dirty="0" smtClean="0">
                <a:solidFill>
                  <a:srgbClr val="C00000"/>
                </a:solidFill>
              </a:rPr>
              <a:t> </a:t>
            </a:r>
            <a:endParaRPr lang="en-US" sz="14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C00000"/>
                </a:solidFill>
              </a:rPr>
              <a:t>150 000                    &gt;                   32 000     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4397459" y="3218909"/>
            <a:ext cx="3258132" cy="103168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4483456" y="3492612"/>
            <a:ext cx="2919011" cy="48692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   PegIFN </a:t>
            </a:r>
            <a:r>
              <a:rPr lang="el-GR" sz="1400" b="1" dirty="0" smtClean="0">
                <a:solidFill>
                  <a:prstClr val="black"/>
                </a:solidFill>
              </a:rPr>
              <a:t>α</a:t>
            </a:r>
            <a:r>
              <a:rPr lang="en-US" sz="1400" b="1" dirty="0" smtClean="0">
                <a:solidFill>
                  <a:prstClr val="black"/>
                </a:solidFill>
              </a:rPr>
              <a:t>-2a – 180 </a:t>
            </a:r>
            <a:r>
              <a:rPr lang="el-GR" sz="1400" b="1" dirty="0" smtClean="0">
                <a:solidFill>
                  <a:prstClr val="black"/>
                </a:solidFill>
              </a:rPr>
              <a:t>μ</a:t>
            </a:r>
            <a:r>
              <a:rPr lang="en-US" sz="1400" b="1" dirty="0" smtClean="0">
                <a:solidFill>
                  <a:prstClr val="black"/>
                </a:solidFill>
              </a:rPr>
              <a:t>g/w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 BLV 2 mg/d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54" y="2129940"/>
            <a:ext cx="3493123" cy="42992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8088427" y="2272053"/>
            <a:ext cx="3320955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z-Latn-AZ" sz="2400" dirty="0">
                <a:solidFill>
                  <a:prstClr val="black"/>
                </a:solidFill>
              </a:rPr>
              <a:t>Stop İFN?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z-Latn-AZ" sz="2400" dirty="0" smtClean="0">
                <a:solidFill>
                  <a:prstClr val="black"/>
                </a:solidFill>
              </a:rPr>
              <a:t>Reduce </a:t>
            </a:r>
            <a:r>
              <a:rPr lang="az-Latn-AZ" sz="2400" dirty="0">
                <a:solidFill>
                  <a:prstClr val="black"/>
                </a:solidFill>
              </a:rPr>
              <a:t>İFN dose</a:t>
            </a:r>
            <a:r>
              <a:rPr lang="az-Latn-AZ" sz="2400" dirty="0" smtClean="0">
                <a:solidFill>
                  <a:prstClr val="black"/>
                </a:solidFill>
              </a:rPr>
              <a:t>?</a:t>
            </a:r>
            <a:endParaRPr lang="az-Latn-AZ" sz="2400" dirty="0">
              <a:solidFill>
                <a:prstClr val="black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z-Latn-AZ" sz="2400" dirty="0" smtClean="0">
                <a:solidFill>
                  <a:prstClr val="black"/>
                </a:solidFill>
              </a:rPr>
              <a:t>Something else?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9" y="1430082"/>
            <a:ext cx="11733544" cy="51045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9" y="1402584"/>
            <a:ext cx="11733544" cy="51119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Прямоугольник 35"/>
          <p:cNvSpPr/>
          <p:nvPr/>
        </p:nvSpPr>
        <p:spPr>
          <a:xfrm>
            <a:off x="253889" y="4149002"/>
            <a:ext cx="11733544" cy="23698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Summary/Conclusion: 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algn="ctr"/>
            <a:endParaRPr lang="en-US" sz="2400" b="1" dirty="0" smtClean="0">
              <a:solidFill>
                <a:prstClr val="black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Eltrombopag </a:t>
            </a:r>
            <a:r>
              <a:rPr lang="en-US" sz="2000" dirty="0">
                <a:solidFill>
                  <a:prstClr val="black"/>
                </a:solidFill>
              </a:rPr>
              <a:t>is effective in chronic hepatitis B virus infection with thrombocytopenia, and adverse reactions are </a:t>
            </a:r>
            <a:r>
              <a:rPr lang="en-US" sz="2000" dirty="0" smtClean="0">
                <a:solidFill>
                  <a:prstClr val="black"/>
                </a:solidFill>
              </a:rPr>
              <a:t>tolerable.</a:t>
            </a:r>
          </a:p>
          <a:p>
            <a:pPr algn="ctr"/>
            <a:endParaRPr lang="en-US" sz="2000" dirty="0" smtClean="0">
              <a:solidFill>
                <a:prstClr val="black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It </a:t>
            </a:r>
            <a:r>
              <a:rPr lang="en-US" sz="2000" dirty="0">
                <a:solidFill>
                  <a:prstClr val="black"/>
                </a:solidFill>
              </a:rPr>
              <a:t>is necessary to monitor platelet counts and liver function during eltrombopag treatment to manage the risk of thrombosis.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5" y="1394693"/>
            <a:ext cx="11793652" cy="51696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247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1" y="0"/>
            <a:ext cx="12161838" cy="126101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A case report </a:t>
            </a:r>
            <a:r>
              <a:rPr lang="en-US" sz="3200" b="1" dirty="0" smtClean="0">
                <a:solidFill>
                  <a:srgbClr val="002060"/>
                </a:solidFill>
              </a:rPr>
              <a:t>(cont.): </a:t>
            </a:r>
            <a:r>
              <a:rPr lang="fr-FR" sz="3200" b="1" dirty="0" smtClean="0">
                <a:solidFill>
                  <a:srgbClr val="002060"/>
                </a:solidFill>
              </a:rPr>
              <a:t>HBeAg (+) HBV/HDV infection </a:t>
            </a:r>
            <a:br>
              <a:rPr lang="fr-FR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with cirrhosis on </a:t>
            </a:r>
            <a:r>
              <a:rPr lang="en-US" sz="3200" b="1" dirty="0" err="1" smtClean="0">
                <a:solidFill>
                  <a:srgbClr val="002060"/>
                </a:solidFill>
              </a:rPr>
              <a:t>PegIFN+BLV</a:t>
            </a:r>
            <a:r>
              <a:rPr lang="en-US" sz="3200" b="1" dirty="0" smtClean="0">
                <a:solidFill>
                  <a:srgbClr val="002060"/>
                </a:solidFill>
              </a:rPr>
              <a:t> / BLV+TAF-based treatment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000" y="5796000"/>
            <a:ext cx="1781257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HDV RNA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* </a:t>
            </a:r>
            <a:r>
              <a:rPr lang="en-US" sz="1400" dirty="0">
                <a:solidFill>
                  <a:prstClr val="black"/>
                </a:solidFill>
              </a:rPr>
              <a:t>LLoQ = </a:t>
            </a:r>
            <a:r>
              <a:rPr lang="en-US" sz="1400" dirty="0" smtClean="0">
                <a:solidFill>
                  <a:prstClr val="black"/>
                </a:solidFill>
              </a:rPr>
              <a:t>27 </a:t>
            </a:r>
            <a:r>
              <a:rPr lang="en-US" sz="1400" dirty="0">
                <a:solidFill>
                  <a:prstClr val="black"/>
                </a:solidFill>
              </a:rPr>
              <a:t>IU/ml</a:t>
            </a:r>
          </a:p>
          <a:p>
            <a:r>
              <a:rPr lang="en-US" sz="1400" dirty="0">
                <a:solidFill>
                  <a:prstClr val="black"/>
                </a:solidFill>
              </a:rPr>
              <a:t># LLoD = </a:t>
            </a:r>
            <a:r>
              <a:rPr lang="en-US" sz="1400" dirty="0" smtClean="0">
                <a:solidFill>
                  <a:prstClr val="black"/>
                </a:solidFill>
              </a:rPr>
              <a:t>12.3 </a:t>
            </a:r>
            <a:r>
              <a:rPr lang="en-US" sz="1400" dirty="0">
                <a:solidFill>
                  <a:prstClr val="black"/>
                </a:solidFill>
              </a:rPr>
              <a:t>IU/ml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81" y="6516000"/>
            <a:ext cx="121618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1400" dirty="0">
                <a:solidFill>
                  <a:prstClr val="black"/>
                </a:solidFill>
              </a:rPr>
              <a:t>Y. Alkhazov, «EuroMed» - Internal data </a:t>
            </a:r>
            <a:r>
              <a:rPr lang="nn-NO" sz="1400" dirty="0" smtClean="0">
                <a:solidFill>
                  <a:prstClr val="black"/>
                </a:solidFill>
              </a:rPr>
              <a:t>(0</a:t>
            </a:r>
            <a:r>
              <a:rPr lang="ru-RU" sz="1400" dirty="0" smtClean="0">
                <a:solidFill>
                  <a:prstClr val="black"/>
                </a:solidFill>
              </a:rPr>
              <a:t>5</a:t>
            </a:r>
            <a:r>
              <a:rPr lang="nn-NO" sz="1400" dirty="0" smtClean="0">
                <a:solidFill>
                  <a:prstClr val="black"/>
                </a:solidFill>
              </a:rPr>
              <a:t>.1</a:t>
            </a:r>
            <a:r>
              <a:rPr lang="ru-RU" sz="1400" dirty="0" smtClean="0">
                <a:solidFill>
                  <a:prstClr val="black"/>
                </a:solidFill>
              </a:rPr>
              <a:t>1</a:t>
            </a:r>
            <a:r>
              <a:rPr lang="nn-NO" sz="1400" dirty="0" smtClean="0">
                <a:solidFill>
                  <a:prstClr val="black"/>
                </a:solidFill>
              </a:rPr>
              <a:t>.2022 </a:t>
            </a:r>
            <a:r>
              <a:rPr lang="nn-NO" sz="1400" dirty="0">
                <a:solidFill>
                  <a:prstClr val="black"/>
                </a:solidFill>
              </a:rPr>
              <a:t>– </a:t>
            </a:r>
            <a:r>
              <a:rPr lang="nn-NO" sz="1400" dirty="0" smtClean="0">
                <a:solidFill>
                  <a:prstClr val="black"/>
                </a:solidFill>
              </a:rPr>
              <a:t>to date)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4000" y="5796000"/>
            <a:ext cx="16560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HBV DNA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* </a:t>
            </a:r>
            <a:r>
              <a:rPr lang="en-US" sz="1400" dirty="0">
                <a:solidFill>
                  <a:prstClr val="black"/>
                </a:solidFill>
              </a:rPr>
              <a:t>LLoQ = </a:t>
            </a:r>
            <a:r>
              <a:rPr lang="en-US" sz="1400" dirty="0" smtClean="0">
                <a:solidFill>
                  <a:prstClr val="black"/>
                </a:solidFill>
              </a:rPr>
              <a:t>20 </a:t>
            </a:r>
            <a:r>
              <a:rPr lang="en-US" sz="1400" dirty="0">
                <a:solidFill>
                  <a:prstClr val="black"/>
                </a:solidFill>
              </a:rPr>
              <a:t>IU/ml</a:t>
            </a:r>
          </a:p>
          <a:p>
            <a:r>
              <a:rPr lang="en-US" sz="1400" dirty="0">
                <a:solidFill>
                  <a:prstClr val="black"/>
                </a:solidFill>
              </a:rPr>
              <a:t># LLoD = </a:t>
            </a:r>
            <a:r>
              <a:rPr lang="en-US" sz="1400" dirty="0" smtClean="0">
                <a:solidFill>
                  <a:prstClr val="black"/>
                </a:solidFill>
              </a:rPr>
              <a:t>12 </a:t>
            </a:r>
            <a:r>
              <a:rPr lang="en-US" sz="1400" dirty="0">
                <a:solidFill>
                  <a:prstClr val="black"/>
                </a:solidFill>
              </a:rPr>
              <a:t>IU/ml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704312112"/>
              </p:ext>
            </p:extLst>
          </p:nvPr>
        </p:nvGraphicFramePr>
        <p:xfrm>
          <a:off x="450001" y="1440000"/>
          <a:ext cx="11232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2052000" y="4968000"/>
            <a:ext cx="5365325" cy="512036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2967876" y="5076000"/>
            <a:ext cx="4271990" cy="26510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prstClr val="black"/>
                </a:solidFill>
              </a:rPr>
              <a:t>   PegIFN </a:t>
            </a:r>
            <a:r>
              <a:rPr lang="el-GR" sz="1400" b="1" dirty="0" smtClean="0">
                <a:solidFill>
                  <a:prstClr val="black"/>
                </a:solidFill>
              </a:rPr>
              <a:t>α</a:t>
            </a:r>
            <a:r>
              <a:rPr lang="en-US" sz="1400" b="1" dirty="0" smtClean="0">
                <a:solidFill>
                  <a:prstClr val="black"/>
                </a:solidFill>
              </a:rPr>
              <a:t>-2a – 180 </a:t>
            </a:r>
            <a:r>
              <a:rPr lang="el-GR" sz="1400" b="1" dirty="0" smtClean="0">
                <a:solidFill>
                  <a:prstClr val="black"/>
                </a:solidFill>
              </a:rPr>
              <a:t>μ</a:t>
            </a:r>
            <a:r>
              <a:rPr lang="en-US" sz="1400" b="1" dirty="0" smtClean="0">
                <a:solidFill>
                  <a:prstClr val="black"/>
                </a:solidFill>
              </a:rPr>
              <a:t>g/w + BLV 2 mg/d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6000" y="2127637"/>
            <a:ext cx="1041911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32000</a:t>
            </a:r>
            <a:r>
              <a:rPr lang="en-US" sz="1400" b="1" baseline="30000" dirty="0" smtClean="0">
                <a:solidFill>
                  <a:srgbClr val="002060"/>
                </a:solidFill>
              </a:rPr>
              <a:t>               </a:t>
            </a:r>
            <a:r>
              <a:rPr lang="en-US" sz="1400" b="1" dirty="0" smtClean="0">
                <a:solidFill>
                  <a:srgbClr val="002060"/>
                </a:solidFill>
              </a:rPr>
              <a:t>&gt;            25       &gt;      67      &gt;    Neg      &gt;     Neg   &gt;    Neg     &gt;    Neg     &gt;    Neg     &gt;    Neg      &gt;    Neg       &gt;     </a:t>
            </a:r>
          </a:p>
          <a:p>
            <a:r>
              <a:rPr lang="en-US" sz="1400" b="1" dirty="0" smtClean="0">
                <a:solidFill>
                  <a:srgbClr val="FF0066"/>
                </a:solidFill>
              </a:rPr>
              <a:t>620              &gt;  </a:t>
            </a:r>
            <a:r>
              <a:rPr lang="en-US" sz="1400" b="1" baseline="30000" dirty="0" smtClean="0">
                <a:solidFill>
                  <a:srgbClr val="FF0066"/>
                </a:solidFill>
              </a:rPr>
              <a:t>      </a:t>
            </a:r>
            <a:r>
              <a:rPr lang="en-US" sz="1400" b="1" dirty="0" smtClean="0">
                <a:solidFill>
                  <a:srgbClr val="FF0066"/>
                </a:solidFill>
              </a:rPr>
              <a:t>     Neg      &gt;    Neg     &gt;    Neg     &gt;     113    &gt;    Neg     &gt;     Neg     &gt;    Neg     &gt;    Neg      &gt;    Neg       &gt;     n/a</a:t>
            </a:r>
            <a:endParaRPr lang="ru-RU" sz="1400" dirty="0">
              <a:solidFill>
                <a:srgbClr val="FF00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16000" y="4349537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LLoQ *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116000" y="4758486"/>
            <a:ext cx="9864000" cy="0"/>
          </a:xfrm>
          <a:prstGeom prst="line">
            <a:avLst/>
          </a:prstGeom>
          <a:ln w="222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116000" y="4655392"/>
            <a:ext cx="9864000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16000" y="476675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LLoD </a:t>
            </a:r>
            <a:r>
              <a:rPr lang="en-US" sz="1400" b="1" baseline="30000" dirty="0">
                <a:solidFill>
                  <a:srgbClr val="00B050"/>
                </a:solidFill>
              </a:rPr>
              <a:t>#</a:t>
            </a:r>
            <a:endParaRPr lang="ru-RU" sz="1400" b="1" baseline="30000" dirty="0">
              <a:solidFill>
                <a:srgbClr val="00B050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116000" y="2650857"/>
            <a:ext cx="1851876" cy="200453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utoShape 5"/>
          <p:cNvSpPr>
            <a:spLocks noChangeArrowheads="1"/>
          </p:cNvSpPr>
          <p:nvPr/>
        </p:nvSpPr>
        <p:spPr bwMode="auto">
          <a:xfrm>
            <a:off x="904204" y="1477721"/>
            <a:ext cx="725947" cy="617998"/>
          </a:xfrm>
          <a:prstGeom prst="octagon">
            <a:avLst>
              <a:gd name="adj" fmla="val 2928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smtClean="0">
                <a:solidFill>
                  <a:srgbClr val="FF0066"/>
                </a:solidFill>
              </a:rPr>
              <a:t>HBeAg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err="1" smtClean="0">
                <a:solidFill>
                  <a:srgbClr val="FF0066"/>
                </a:solidFill>
              </a:rPr>
              <a:t>Pos</a:t>
            </a:r>
            <a:r>
              <a:rPr lang="en-US" sz="1400" b="1" kern="0" dirty="0" smtClean="0">
                <a:solidFill>
                  <a:srgbClr val="FF0066"/>
                </a:solidFill>
              </a:rPr>
              <a:t> (+)</a:t>
            </a:r>
            <a:endParaRPr lang="ru-RU" sz="1400" b="1" kern="0" dirty="0" smtClean="0">
              <a:solidFill>
                <a:srgbClr val="FF0066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1110035" y="3840289"/>
            <a:ext cx="1857841" cy="1127711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090904" y="2795219"/>
            <a:ext cx="944420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PLT (n/mm</a:t>
            </a:r>
            <a:r>
              <a:rPr lang="en-US" sz="1400" b="1" baseline="30000" dirty="0" smtClean="0">
                <a:solidFill>
                  <a:srgbClr val="C00000"/>
                </a:solidFill>
              </a:rPr>
              <a:t>3</a:t>
            </a:r>
            <a:r>
              <a:rPr lang="en-US" sz="1400" b="1" dirty="0" smtClean="0">
                <a:solidFill>
                  <a:srgbClr val="C00000"/>
                </a:solidFill>
              </a:rPr>
              <a:t>)</a:t>
            </a:r>
            <a:r>
              <a:rPr lang="en-US" sz="1400" b="1" baseline="30000" dirty="0" smtClean="0">
                <a:solidFill>
                  <a:srgbClr val="C00000"/>
                </a:solidFill>
              </a:rPr>
              <a:t> </a:t>
            </a:r>
            <a:endParaRPr lang="en-US" sz="1400" b="1" dirty="0">
              <a:solidFill>
                <a:srgbClr val="C00000"/>
              </a:solidFill>
            </a:endParaRPr>
          </a:p>
          <a:p>
            <a:r>
              <a:rPr lang="en-US" sz="1400" b="1" dirty="0" smtClean="0">
                <a:solidFill>
                  <a:srgbClr val="C00000"/>
                </a:solidFill>
              </a:rPr>
              <a:t>150 000 &gt; 32 000 &gt; 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17273" y="3348000"/>
            <a:ext cx="494672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Thrombopoietin (Eltrombopag) - 25 mg </a:t>
            </a:r>
            <a:r>
              <a:rPr lang="en-US" sz="1400" i="1" u="sng" dirty="0" smtClean="0">
                <a:solidFill>
                  <a:srgbClr val="0000FF"/>
                </a:solidFill>
              </a:rPr>
              <a:t>every </a:t>
            </a:r>
            <a:r>
              <a:rPr lang="en-US" sz="1400" i="1" u="sng" dirty="0">
                <a:solidFill>
                  <a:srgbClr val="0000FF"/>
                </a:solidFill>
              </a:rPr>
              <a:t>other </a:t>
            </a:r>
            <a:r>
              <a:rPr lang="en-US" sz="1400" i="1" u="sng" dirty="0" smtClean="0">
                <a:solidFill>
                  <a:srgbClr val="0000FF"/>
                </a:solidFill>
              </a:rPr>
              <a:t>day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(Off label !!!)</a:t>
            </a:r>
            <a:endParaRPr lang="en-US" sz="1400" b="1" dirty="0" smtClean="0">
              <a:solidFill>
                <a:srgbClr val="0000FF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30429" y="3024757"/>
            <a:ext cx="7543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59 000 &gt; 71 </a:t>
            </a:r>
            <a:r>
              <a:rPr lang="en-US" sz="1400" b="1" dirty="0">
                <a:solidFill>
                  <a:srgbClr val="C00000"/>
                </a:solidFill>
              </a:rPr>
              <a:t>000 </a:t>
            </a:r>
            <a:r>
              <a:rPr lang="en-US" sz="1400" b="1" dirty="0" smtClean="0">
                <a:solidFill>
                  <a:srgbClr val="C00000"/>
                </a:solidFill>
              </a:rPr>
              <a:t> &gt;  60 000  &gt;  86 000   &gt;  67 000   &gt;   87 000   &gt;   72 000   &gt;  102 000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7" name="AutoShape 5"/>
          <p:cNvSpPr>
            <a:spLocks noChangeArrowheads="1"/>
          </p:cNvSpPr>
          <p:nvPr/>
        </p:nvSpPr>
        <p:spPr bwMode="auto">
          <a:xfrm>
            <a:off x="10908000" y="1466412"/>
            <a:ext cx="735111" cy="612645"/>
          </a:xfrm>
          <a:prstGeom prst="octagon">
            <a:avLst>
              <a:gd name="adj" fmla="val 2928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smtClean="0">
                <a:solidFill>
                  <a:srgbClr val="FF0066"/>
                </a:solidFill>
              </a:rPr>
              <a:t>HBeAg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err="1" smtClean="0">
                <a:solidFill>
                  <a:srgbClr val="FF0066"/>
                </a:solidFill>
              </a:rPr>
              <a:t>Pos</a:t>
            </a:r>
            <a:r>
              <a:rPr lang="en-US" sz="1400" b="1" kern="0" dirty="0" smtClean="0">
                <a:solidFill>
                  <a:srgbClr val="FF0066"/>
                </a:solidFill>
              </a:rPr>
              <a:t> (+)</a:t>
            </a:r>
            <a:endParaRPr lang="ru-RU" sz="1400" b="1" kern="0" dirty="0" smtClean="0">
              <a:solidFill>
                <a:srgbClr val="FF0066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7416000" y="4982379"/>
            <a:ext cx="2552248" cy="5112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BLV up to W104 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416000" y="5722651"/>
            <a:ext cx="3940936" cy="5112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TAF – 25 mg/d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40000" y="3750756"/>
            <a:ext cx="1531115" cy="52322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Elastometry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</a:rPr>
              <a:t>W89 </a:t>
            </a:r>
            <a:r>
              <a:rPr lang="en-US" sz="1400" b="1" dirty="0" smtClean="0">
                <a:solidFill>
                  <a:prstClr val="black"/>
                </a:solidFill>
              </a:rPr>
              <a:t>– 10,3 kPa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6992" y="3044313"/>
            <a:ext cx="1595007" cy="52322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Elastometry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</a:rPr>
              <a:t>W-11 </a:t>
            </a:r>
            <a:r>
              <a:rPr lang="en-US" sz="1400" b="1" dirty="0" smtClean="0">
                <a:solidFill>
                  <a:prstClr val="black"/>
                </a:solidFill>
              </a:rPr>
              <a:t>– 16,8 kPa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08000" y="2134279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202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23239" y="3547511"/>
            <a:ext cx="1232012" cy="1219242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14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 animBg="1"/>
      <p:bldP spid="36" grpId="0" animBg="1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246909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</a:rPr>
              <a:t>A case </a:t>
            </a:r>
            <a:r>
              <a:rPr lang="en-US" sz="3200" b="1" dirty="0" smtClean="0">
                <a:solidFill>
                  <a:srgbClr val="002060"/>
                </a:solidFill>
              </a:rPr>
              <a:t>report (cont.): ALT </a:t>
            </a:r>
            <a:r>
              <a:rPr lang="fr-FR" sz="3200" b="1" dirty="0" smtClean="0">
                <a:solidFill>
                  <a:srgbClr val="002060"/>
                </a:solidFill>
              </a:rPr>
              <a:t>dynamics</a:t>
            </a:r>
            <a:r>
              <a:rPr lang="fr-FR" sz="3200" b="1" dirty="0">
                <a:solidFill>
                  <a:srgbClr val="002060"/>
                </a:solidFill>
              </a:rPr>
              <a:t/>
            </a:r>
            <a:br>
              <a:rPr lang="fr-FR" sz="3200" b="1" dirty="0">
                <a:solidFill>
                  <a:srgbClr val="002060"/>
                </a:solidFill>
              </a:rPr>
            </a:br>
            <a:r>
              <a:rPr lang="fr-FR" sz="3200" b="1" dirty="0">
                <a:solidFill>
                  <a:srgbClr val="002060"/>
                </a:solidFill>
              </a:rPr>
              <a:t>on </a:t>
            </a:r>
            <a:r>
              <a:rPr lang="fr-FR" sz="3200" b="1" dirty="0" smtClean="0">
                <a:solidFill>
                  <a:srgbClr val="002060"/>
                </a:solidFill>
              </a:rPr>
              <a:t>PegIFN+BLV </a:t>
            </a:r>
            <a:r>
              <a:rPr lang="fr-FR" sz="3200" b="1" dirty="0">
                <a:solidFill>
                  <a:srgbClr val="002060"/>
                </a:solidFill>
              </a:rPr>
              <a:t>/ </a:t>
            </a:r>
            <a:r>
              <a:rPr lang="fr-FR" sz="3200" b="1" dirty="0" smtClean="0">
                <a:solidFill>
                  <a:srgbClr val="002060"/>
                </a:solidFill>
              </a:rPr>
              <a:t>BLV+TAF-based treatment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25643768"/>
              </p:ext>
            </p:extLst>
          </p:nvPr>
        </p:nvGraphicFramePr>
        <p:xfrm>
          <a:off x="504000" y="1440000"/>
          <a:ext cx="11203586" cy="4933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726240" y="6516000"/>
            <a:ext cx="86634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1400" dirty="0">
                <a:solidFill>
                  <a:prstClr val="black"/>
                </a:solidFill>
              </a:rPr>
              <a:t>Y. Alkhazov, «EuroMed» - Internal data (</a:t>
            </a:r>
            <a:r>
              <a:rPr lang="nn-NO" sz="1400" dirty="0" smtClean="0">
                <a:solidFill>
                  <a:prstClr val="black"/>
                </a:solidFill>
              </a:rPr>
              <a:t>05.08.2023 </a:t>
            </a:r>
            <a:r>
              <a:rPr lang="nn-NO" sz="1400" dirty="0">
                <a:solidFill>
                  <a:prstClr val="black"/>
                </a:solidFill>
              </a:rPr>
              <a:t>– to date)</a:t>
            </a:r>
            <a:endParaRPr lang="ru-RU" sz="1400" dirty="0">
              <a:solidFill>
                <a:prstClr val="black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082073" y="5234673"/>
            <a:ext cx="10293927" cy="13854"/>
          </a:xfrm>
          <a:prstGeom prst="line">
            <a:avLst/>
          </a:prstGeom>
          <a:ln w="28575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право 12"/>
          <p:cNvSpPr/>
          <p:nvPr/>
        </p:nvSpPr>
        <p:spPr>
          <a:xfrm>
            <a:off x="1073727" y="4536000"/>
            <a:ext cx="6550566" cy="511200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2355273" y="4644000"/>
            <a:ext cx="4904509" cy="21894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PegIFN </a:t>
            </a:r>
            <a:r>
              <a:rPr lang="el-GR" sz="1400" b="1" dirty="0">
                <a:solidFill>
                  <a:prstClr val="black"/>
                </a:solidFill>
              </a:rPr>
              <a:t>α-2</a:t>
            </a:r>
            <a:r>
              <a:rPr lang="en-US" sz="1400" b="1" dirty="0">
                <a:solidFill>
                  <a:prstClr val="black"/>
                </a:solidFill>
              </a:rPr>
              <a:t>a – 180 </a:t>
            </a:r>
            <a:r>
              <a:rPr lang="el-GR" sz="1400" b="1" dirty="0">
                <a:solidFill>
                  <a:prstClr val="black"/>
                </a:solidFill>
              </a:rPr>
              <a:t>μ</a:t>
            </a:r>
            <a:r>
              <a:rPr lang="en-US" sz="1400" b="1" dirty="0">
                <a:solidFill>
                  <a:prstClr val="black"/>
                </a:solidFill>
              </a:rPr>
              <a:t>g/w + BLV 2 mg/d</a:t>
            </a:r>
          </a:p>
          <a:p>
            <a:pPr algn="ctr"/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7624294" y="4536000"/>
            <a:ext cx="2472744" cy="5112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BLV up to W104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7624293" y="5555622"/>
            <a:ext cx="3863662" cy="5112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TAF – 25 mg/d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1008000" y="1477721"/>
            <a:ext cx="725947" cy="617998"/>
          </a:xfrm>
          <a:prstGeom prst="octagon">
            <a:avLst>
              <a:gd name="adj" fmla="val 2928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smtClean="0">
                <a:solidFill>
                  <a:srgbClr val="FF0066"/>
                </a:solidFill>
              </a:rPr>
              <a:t>HBeAg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err="1" smtClean="0">
                <a:solidFill>
                  <a:srgbClr val="FF0066"/>
                </a:solidFill>
              </a:rPr>
              <a:t>Pos</a:t>
            </a:r>
            <a:r>
              <a:rPr lang="en-US" sz="1400" b="1" kern="0" dirty="0" smtClean="0">
                <a:solidFill>
                  <a:srgbClr val="FF0066"/>
                </a:solidFill>
              </a:rPr>
              <a:t> (+)</a:t>
            </a:r>
            <a:endParaRPr lang="ru-RU" sz="1400" b="1" kern="0" dirty="0" smtClean="0">
              <a:solidFill>
                <a:srgbClr val="FF0066"/>
              </a:solidFill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10872000" y="1466412"/>
            <a:ext cx="735111" cy="612645"/>
          </a:xfrm>
          <a:prstGeom prst="octagon">
            <a:avLst>
              <a:gd name="adj" fmla="val 2928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smtClean="0">
                <a:solidFill>
                  <a:srgbClr val="FF0066"/>
                </a:solidFill>
              </a:rPr>
              <a:t>HBeAg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err="1" smtClean="0">
                <a:solidFill>
                  <a:srgbClr val="FF0066"/>
                </a:solidFill>
              </a:rPr>
              <a:t>Pos</a:t>
            </a:r>
            <a:r>
              <a:rPr lang="en-US" sz="1400" b="1" kern="0" dirty="0" smtClean="0">
                <a:solidFill>
                  <a:srgbClr val="FF0066"/>
                </a:solidFill>
              </a:rPr>
              <a:t> (+)</a:t>
            </a:r>
            <a:endParaRPr lang="ru-RU" sz="1400" b="1" kern="0" dirty="0" smtClean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1" y="0"/>
            <a:ext cx="12161838" cy="126101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A case </a:t>
            </a:r>
            <a:r>
              <a:rPr lang="en-US" sz="3200" b="1" dirty="0" smtClean="0">
                <a:solidFill>
                  <a:srgbClr val="002060"/>
                </a:solidFill>
              </a:rPr>
              <a:t>report (cont.): </a:t>
            </a:r>
            <a:r>
              <a:rPr lang="fr-FR" sz="3200" b="1" dirty="0" smtClean="0">
                <a:solidFill>
                  <a:srgbClr val="002060"/>
                </a:solidFill>
              </a:rPr>
              <a:t>HBeAg (+) HBV/HDV infection </a:t>
            </a:r>
            <a:br>
              <a:rPr lang="fr-FR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with cirrhosis on PegIFN + BVL-based treatment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81" y="6516000"/>
            <a:ext cx="121618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1400" dirty="0">
                <a:solidFill>
                  <a:prstClr val="black"/>
                </a:solidFill>
              </a:rPr>
              <a:t>Y. Alkhazov, «EuroMed» - Internal data </a:t>
            </a:r>
            <a:r>
              <a:rPr lang="nn-NO" sz="1400" dirty="0" smtClean="0">
                <a:solidFill>
                  <a:prstClr val="black"/>
                </a:solidFill>
              </a:rPr>
              <a:t>(0</a:t>
            </a:r>
            <a:r>
              <a:rPr lang="ru-RU" sz="1400" dirty="0" smtClean="0">
                <a:solidFill>
                  <a:prstClr val="black"/>
                </a:solidFill>
              </a:rPr>
              <a:t>5</a:t>
            </a:r>
            <a:r>
              <a:rPr lang="nn-NO" sz="1400" dirty="0" smtClean="0">
                <a:solidFill>
                  <a:prstClr val="black"/>
                </a:solidFill>
              </a:rPr>
              <a:t>.1</a:t>
            </a:r>
            <a:r>
              <a:rPr lang="ru-RU" sz="1400" dirty="0" smtClean="0">
                <a:solidFill>
                  <a:prstClr val="black"/>
                </a:solidFill>
              </a:rPr>
              <a:t>1</a:t>
            </a:r>
            <a:r>
              <a:rPr lang="nn-NO" sz="1400" dirty="0" smtClean="0">
                <a:solidFill>
                  <a:prstClr val="black"/>
                </a:solidFill>
              </a:rPr>
              <a:t>.2022 </a:t>
            </a:r>
            <a:r>
              <a:rPr lang="nn-NO" sz="1400" dirty="0">
                <a:solidFill>
                  <a:prstClr val="black"/>
                </a:solidFill>
              </a:rPr>
              <a:t>– </a:t>
            </a:r>
            <a:r>
              <a:rPr lang="nn-NO" sz="1400" dirty="0" smtClean="0">
                <a:solidFill>
                  <a:prstClr val="black"/>
                </a:solidFill>
              </a:rPr>
              <a:t>to date)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25782801"/>
              </p:ext>
            </p:extLst>
          </p:nvPr>
        </p:nvGraphicFramePr>
        <p:xfrm>
          <a:off x="450000" y="1440000"/>
          <a:ext cx="11232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83672" y="2160000"/>
            <a:ext cx="10390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66"/>
                </a:solidFill>
              </a:rPr>
              <a:t> 49296   &gt;  57944      &gt;     52108       &gt;    3566      &gt;     39765      &gt;    24817     &gt;      25232      &gt;    35641      &gt;    30891</a:t>
            </a:r>
            <a:r>
              <a:rPr lang="ru-RU" sz="1400" b="1" dirty="0" smtClean="0">
                <a:solidFill>
                  <a:srgbClr val="000066"/>
                </a:solidFill>
              </a:rPr>
              <a:t>     </a:t>
            </a:r>
            <a:r>
              <a:rPr lang="en-US" sz="1400" b="1" dirty="0" smtClean="0">
                <a:solidFill>
                  <a:srgbClr val="000066"/>
                </a:solidFill>
              </a:rPr>
              <a:t>&gt;    29575</a:t>
            </a:r>
            <a:endParaRPr lang="ru-RU" sz="1200" dirty="0">
              <a:solidFill>
                <a:srgbClr val="000066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0000" y="5796000"/>
            <a:ext cx="1529176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Negative &lt; 0.05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1108364" y="4968000"/>
            <a:ext cx="5521036" cy="511009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1769948" y="5084618"/>
            <a:ext cx="4727834" cy="3393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PegIFN </a:t>
            </a:r>
            <a:r>
              <a:rPr lang="el-GR" sz="1400" b="1" dirty="0">
                <a:solidFill>
                  <a:prstClr val="black"/>
                </a:solidFill>
              </a:rPr>
              <a:t>α-2</a:t>
            </a:r>
            <a:r>
              <a:rPr lang="en-US" sz="1400" b="1" dirty="0">
                <a:solidFill>
                  <a:prstClr val="black"/>
                </a:solidFill>
              </a:rPr>
              <a:t>a – 180 </a:t>
            </a:r>
            <a:r>
              <a:rPr lang="el-GR" sz="1400" b="1" dirty="0">
                <a:solidFill>
                  <a:prstClr val="black"/>
                </a:solidFill>
              </a:rPr>
              <a:t>μ</a:t>
            </a:r>
            <a:r>
              <a:rPr lang="en-US" sz="1400" b="1" dirty="0">
                <a:solidFill>
                  <a:prstClr val="black"/>
                </a:solidFill>
              </a:rPr>
              <a:t>g/w + BLV 2 mg/d</a:t>
            </a:r>
          </a:p>
          <a:p>
            <a:pPr algn="ctr"/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629400" y="4968000"/>
            <a:ext cx="3057525" cy="5112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BLV up to W104 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629400" y="4320000"/>
            <a:ext cx="4745182" cy="5112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TAF – 25 mg/d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1044000" y="1477721"/>
            <a:ext cx="725947" cy="617998"/>
          </a:xfrm>
          <a:prstGeom prst="octagon">
            <a:avLst>
              <a:gd name="adj" fmla="val 2928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smtClean="0">
                <a:solidFill>
                  <a:srgbClr val="FF0066"/>
                </a:solidFill>
              </a:rPr>
              <a:t>HBeAg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err="1" smtClean="0">
                <a:solidFill>
                  <a:srgbClr val="FF0066"/>
                </a:solidFill>
              </a:rPr>
              <a:t>Pos</a:t>
            </a:r>
            <a:r>
              <a:rPr lang="en-US" sz="1400" b="1" kern="0" dirty="0" smtClean="0">
                <a:solidFill>
                  <a:srgbClr val="FF0066"/>
                </a:solidFill>
              </a:rPr>
              <a:t> (+)</a:t>
            </a:r>
            <a:endParaRPr lang="ru-RU" sz="1400" b="1" kern="0" dirty="0" smtClean="0">
              <a:solidFill>
                <a:srgbClr val="FF0066"/>
              </a:solidFill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10881735" y="1480397"/>
            <a:ext cx="735111" cy="612645"/>
          </a:xfrm>
          <a:prstGeom prst="octagon">
            <a:avLst>
              <a:gd name="adj" fmla="val 2928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smtClean="0">
                <a:solidFill>
                  <a:srgbClr val="FF0066"/>
                </a:solidFill>
              </a:rPr>
              <a:t>HBeAg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err="1" smtClean="0">
                <a:solidFill>
                  <a:srgbClr val="FF0066"/>
                </a:solidFill>
              </a:rPr>
              <a:t>Pos</a:t>
            </a:r>
            <a:r>
              <a:rPr lang="en-US" sz="1400" b="1" kern="0" dirty="0" smtClean="0">
                <a:solidFill>
                  <a:srgbClr val="FF0066"/>
                </a:solidFill>
              </a:rPr>
              <a:t> (+)</a:t>
            </a:r>
            <a:endParaRPr lang="ru-RU" sz="1400" b="1" kern="0" dirty="0" smtClean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6076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NAs in </a:t>
            </a:r>
            <a:r>
              <a:rPr lang="en-US" sz="3200" b="1" dirty="0">
                <a:solidFill>
                  <a:srgbClr val="002060"/>
                </a:solidFill>
              </a:rPr>
              <a:t>patients with </a:t>
            </a:r>
            <a:r>
              <a:rPr lang="en-US" sz="3200" b="1" dirty="0" smtClean="0">
                <a:solidFill>
                  <a:srgbClr val="002060"/>
                </a:solidFill>
              </a:rPr>
              <a:t>CHD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 preferRelativeResize="0"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6000" y="1458382"/>
            <a:ext cx="9000000" cy="48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440873" y="2294794"/>
            <a:ext cx="9310254" cy="12746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178722" y="4046836"/>
            <a:ext cx="31935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226859" y="4428973"/>
            <a:ext cx="3628031" cy="15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272000" y="2718382"/>
            <a:ext cx="306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226858" y="3114382"/>
            <a:ext cx="8100000" cy="15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930070" y="5373677"/>
            <a:ext cx="31935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226857" y="5778382"/>
            <a:ext cx="5724000" cy="15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922407" y="6516000"/>
            <a:ext cx="63471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EASL HDV Guidelines, </a:t>
            </a:r>
            <a:r>
              <a:rPr lang="fr-FR" sz="1400" dirty="0">
                <a:solidFill>
                  <a:prstClr val="black"/>
                </a:solidFill>
              </a:rPr>
              <a:t>Journal of Hepatology, August 2023. vol. 79 j 433–460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0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25000" decel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5.55112E-17 L 0 0.196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25000" decel="25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963 L 0 0.3905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9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573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NAs in </a:t>
            </a:r>
            <a:r>
              <a:rPr lang="en-US" sz="3200" b="1" dirty="0">
                <a:solidFill>
                  <a:srgbClr val="002060"/>
                </a:solidFill>
              </a:rPr>
              <a:t>patients with </a:t>
            </a:r>
            <a:r>
              <a:rPr lang="en-US" sz="3200" b="1" dirty="0" smtClean="0">
                <a:solidFill>
                  <a:srgbClr val="002060"/>
                </a:solidFill>
              </a:rPr>
              <a:t>CHD: My </a:t>
            </a:r>
            <a:r>
              <a:rPr lang="en-US" sz="3200" b="1" dirty="0">
                <a:solidFill>
                  <a:srgbClr val="002060"/>
                </a:solidFill>
              </a:rPr>
              <a:t>personal </a:t>
            </a:r>
            <a:r>
              <a:rPr lang="en-US" sz="3200" b="1" dirty="0" smtClean="0">
                <a:solidFill>
                  <a:srgbClr val="002060"/>
                </a:solidFill>
              </a:rPr>
              <a:t>opinion</a:t>
            </a:r>
            <a:r>
              <a:rPr lang="en-US" sz="3200" b="1" dirty="0">
                <a:solidFill>
                  <a:srgbClr val="002060"/>
                </a:solidFill>
              </a:rPr>
              <a:t/>
            </a:r>
            <a:br>
              <a:rPr lang="en-US" sz="3200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6700" y="1450211"/>
            <a:ext cx="11658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 NAs </a:t>
            </a:r>
            <a:r>
              <a:rPr lang="en-US" sz="2400" dirty="0">
                <a:solidFill>
                  <a:srgbClr val="002060"/>
                </a:solidFill>
              </a:rPr>
              <a:t>should be given in all HBV/HDV patients with cirrhosis regardless</a:t>
            </a:r>
            <a:endParaRPr lang="ru-RU" sz="2400" dirty="0">
              <a:solidFill>
                <a:srgbClr val="002060"/>
              </a:solidFill>
            </a:endParaRPr>
          </a:p>
          <a:p>
            <a:pPr lvl="1" algn="just"/>
            <a:r>
              <a:rPr lang="en-US" sz="2400" dirty="0" smtClean="0">
                <a:solidFill>
                  <a:srgbClr val="002060"/>
                </a:solidFill>
              </a:rPr>
              <a:t>     of </a:t>
            </a:r>
            <a:r>
              <a:rPr lang="en-US" sz="2400" dirty="0">
                <a:solidFill>
                  <a:srgbClr val="002060"/>
                </a:solidFill>
              </a:rPr>
              <a:t>HBV DNA </a:t>
            </a:r>
            <a:r>
              <a:rPr lang="en-US" sz="2400" dirty="0" smtClean="0">
                <a:solidFill>
                  <a:srgbClr val="002060"/>
                </a:solidFill>
              </a:rPr>
              <a:t>level</a:t>
            </a:r>
          </a:p>
          <a:p>
            <a:pPr lvl="1" algn="just"/>
            <a:endParaRPr lang="en-US" sz="2400" dirty="0">
              <a:solidFill>
                <a:srgbClr val="002060"/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 NAs </a:t>
            </a:r>
            <a:r>
              <a:rPr lang="en-US" sz="2400" dirty="0">
                <a:solidFill>
                  <a:srgbClr val="002060"/>
                </a:solidFill>
              </a:rPr>
              <a:t>discontinuation is not </a:t>
            </a:r>
            <a:r>
              <a:rPr lang="en-US" sz="2400" dirty="0" smtClean="0">
                <a:solidFill>
                  <a:srgbClr val="002060"/>
                </a:solidFill>
              </a:rPr>
              <a:t>recommended after </a:t>
            </a:r>
            <a:r>
              <a:rPr lang="en-US" sz="2400" dirty="0">
                <a:solidFill>
                  <a:srgbClr val="002060"/>
                </a:solidFill>
              </a:rPr>
              <a:t>stopping </a:t>
            </a:r>
            <a:r>
              <a:rPr lang="en-US" sz="2400" dirty="0" smtClean="0">
                <a:solidFill>
                  <a:srgbClr val="002060"/>
                </a:solidFill>
              </a:rPr>
              <a:t>PegIFN/BLV</a:t>
            </a:r>
          </a:p>
          <a:p>
            <a:pPr lvl="1" algn="just"/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  or </a:t>
            </a:r>
            <a:r>
              <a:rPr lang="en-US" sz="2400" dirty="0">
                <a:solidFill>
                  <a:srgbClr val="002060"/>
                </a:solidFill>
              </a:rPr>
              <a:t>BLV </a:t>
            </a:r>
            <a:r>
              <a:rPr lang="en-US" sz="2400" dirty="0" smtClean="0">
                <a:solidFill>
                  <a:srgbClr val="002060"/>
                </a:solidFill>
              </a:rPr>
              <a:t>treatment in </a:t>
            </a:r>
            <a:r>
              <a:rPr lang="en-US" sz="2400" dirty="0">
                <a:solidFill>
                  <a:srgbClr val="002060"/>
                </a:solidFill>
              </a:rPr>
              <a:t>HBV/HDV patients with cirrhosis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due </a:t>
            </a:r>
            <a:r>
              <a:rPr lang="en-US" sz="2400" dirty="0" smtClean="0">
                <a:solidFill>
                  <a:srgbClr val="002060"/>
                </a:solidFill>
              </a:rPr>
              <a:t>to: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1257300" lvl="2" indent="-342900" algn="just">
              <a:buFont typeface="Arial" panose="020B0604020202020204" pitchFamily="34" charset="0"/>
              <a:buChar char="−"/>
            </a:pPr>
            <a:r>
              <a:rPr lang="en-US" sz="2400" dirty="0" smtClean="0">
                <a:solidFill>
                  <a:srgbClr val="002060"/>
                </a:solidFill>
              </a:rPr>
              <a:t>HBV </a:t>
            </a:r>
            <a:r>
              <a:rPr lang="en-US" sz="2400" dirty="0">
                <a:solidFill>
                  <a:srgbClr val="002060"/>
                </a:solidFill>
              </a:rPr>
              <a:t>remains transcriptionally active even when DNA is undetectable</a:t>
            </a:r>
          </a:p>
          <a:p>
            <a:pPr marL="1257300" lvl="2" indent="-342900" algn="just">
              <a:lnSpc>
                <a:spcPct val="150000"/>
              </a:lnSpc>
              <a:buFont typeface="Arial" panose="020B0604020202020204" pitchFamily="34" charset="0"/>
              <a:buChar char="−"/>
            </a:pPr>
            <a:r>
              <a:rPr lang="en-US" sz="2400" dirty="0">
                <a:solidFill>
                  <a:srgbClr val="002060"/>
                </a:solidFill>
              </a:rPr>
              <a:t>HBsAg clearance is rare, making long-term viral suppression necessary</a:t>
            </a:r>
          </a:p>
          <a:p>
            <a:pPr marL="1257300" lvl="2" indent="-342900" algn="just">
              <a:lnSpc>
                <a:spcPct val="150000"/>
              </a:lnSpc>
              <a:buFont typeface="Arial" panose="020B0604020202020204" pitchFamily="34" charset="0"/>
              <a:buChar char="−"/>
            </a:pPr>
            <a:r>
              <a:rPr lang="en-US" sz="2400" dirty="0">
                <a:solidFill>
                  <a:srgbClr val="002060"/>
                </a:solidFill>
              </a:rPr>
              <a:t>Cirrhotic patients remain at high HCC risk, requiring </a:t>
            </a:r>
            <a:r>
              <a:rPr lang="en-US" sz="2400" dirty="0" smtClean="0">
                <a:solidFill>
                  <a:srgbClr val="002060"/>
                </a:solidFill>
              </a:rPr>
              <a:t>continuous</a:t>
            </a:r>
          </a:p>
          <a:p>
            <a:pPr lvl="2" algn="just"/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 antiviral pressure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Conclusion: </a:t>
            </a:r>
            <a:r>
              <a:rPr lang="en-US" sz="3600" b="1" dirty="0">
                <a:solidFill>
                  <a:srgbClr val="002060"/>
                </a:solidFill>
              </a:rPr>
              <a:t>My </a:t>
            </a:r>
            <a:r>
              <a:rPr lang="en-US" sz="3600" b="1" dirty="0" smtClean="0">
                <a:solidFill>
                  <a:srgbClr val="002060"/>
                </a:solidFill>
              </a:rPr>
              <a:t>view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1556" y="1467505"/>
            <a:ext cx="10148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NAs </a:t>
            </a:r>
            <a:r>
              <a:rPr lang="en-US" sz="2400" dirty="0">
                <a:solidFill>
                  <a:srgbClr val="002060"/>
                </a:solidFill>
              </a:rPr>
              <a:t>should be given </a:t>
            </a:r>
            <a:r>
              <a:rPr lang="en-US" sz="2400" dirty="0" smtClean="0">
                <a:solidFill>
                  <a:srgbClr val="002060"/>
                </a:solidFill>
              </a:rPr>
              <a:t>in </a:t>
            </a:r>
            <a:r>
              <a:rPr lang="en-US" sz="2400" dirty="0">
                <a:solidFill>
                  <a:srgbClr val="002060"/>
                </a:solidFill>
              </a:rPr>
              <a:t>all HBV/HDV patients with </a:t>
            </a:r>
            <a:r>
              <a:rPr lang="en-US" sz="2400" dirty="0" smtClean="0">
                <a:solidFill>
                  <a:srgbClr val="002060"/>
                </a:solidFill>
              </a:rPr>
              <a:t>cirrhosis regardless</a:t>
            </a:r>
            <a:endParaRPr lang="en-US" sz="24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    of </a:t>
            </a:r>
            <a:r>
              <a:rPr lang="en-US" sz="2400" dirty="0">
                <a:solidFill>
                  <a:srgbClr val="002060"/>
                </a:solidFill>
              </a:rPr>
              <a:t>HBV DNA </a:t>
            </a:r>
            <a:r>
              <a:rPr lang="en-US" sz="2400" dirty="0" smtClean="0">
                <a:solidFill>
                  <a:srgbClr val="002060"/>
                </a:solidFill>
              </a:rPr>
              <a:t>level</a:t>
            </a:r>
          </a:p>
          <a:p>
            <a:pPr algn="just">
              <a:lnSpc>
                <a:spcPct val="150000"/>
              </a:lnSpc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NAs discontinuation is not recommended after stopping PegIFN/BLV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    or </a:t>
            </a:r>
            <a:r>
              <a:rPr lang="en-US" sz="2400" dirty="0">
                <a:solidFill>
                  <a:srgbClr val="002060"/>
                </a:solidFill>
              </a:rPr>
              <a:t>BLV treatment in HBV/HDV patients with </a:t>
            </a:r>
            <a:r>
              <a:rPr lang="en-US" sz="2400" dirty="0" smtClean="0">
                <a:solidFill>
                  <a:srgbClr val="002060"/>
                </a:solidFill>
              </a:rPr>
              <a:t>cirrhosis</a:t>
            </a: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Eltrombopag can be used with caution in case of interferon-induced thrombocytopenia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to ensure continuous </a:t>
            </a:r>
            <a:r>
              <a:rPr lang="en-US" sz="2400" dirty="0" err="1">
                <a:solidFill>
                  <a:srgbClr val="002060"/>
                </a:solidFill>
              </a:rPr>
              <a:t>PegIFN+BVL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combination therapy to achieve an optimal virologic </a:t>
            </a:r>
            <a:r>
              <a:rPr lang="en-US" sz="2400" dirty="0" smtClean="0">
                <a:solidFill>
                  <a:srgbClr val="002060"/>
                </a:solidFill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3752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SC0558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4275" y="4930474"/>
            <a:ext cx="1557908" cy="179012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68991" y="5599879"/>
            <a:ext cx="7454018" cy="79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4898" tIns="57448" rIns="114898" bIns="57448">
            <a:spAutoFit/>
          </a:bodyPr>
          <a:lstStyle/>
          <a:p>
            <a:pPr algn="ctr" defTabSz="1148037"/>
            <a:r>
              <a:rPr lang="en-US" sz="4400" b="1" dirty="0">
                <a:solidFill>
                  <a:srgbClr val="000066"/>
                </a:solidFill>
                <a:latin typeface="Times New Roman"/>
              </a:rPr>
              <a:t>Thank you for your attention!</a:t>
            </a:r>
            <a:endParaRPr lang="ru-RU" sz="4400" b="1" dirty="0">
              <a:solidFill>
                <a:srgbClr val="000066"/>
              </a:solidFill>
              <a:latin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2" y="1997346"/>
            <a:ext cx="3206018" cy="360253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4146395" y="0"/>
            <a:ext cx="3899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Treatment </a:t>
            </a:r>
            <a:r>
              <a:rPr lang="az-Latn-AZ" sz="3600" b="1" dirty="0">
                <a:solidFill>
                  <a:srgbClr val="FF0000"/>
                </a:solidFill>
                <a:latin typeface="Times New Roman"/>
              </a:rPr>
              <a:t>i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</a:rPr>
              <a:t>s Art</a:t>
            </a:r>
            <a:r>
              <a:rPr lang="az-Latn-AZ" sz="3600" b="1" dirty="0" smtClean="0">
                <a:solidFill>
                  <a:srgbClr val="FF0000"/>
                </a:solidFill>
                <a:latin typeface="Times New Roman"/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00" y="1044000"/>
            <a:ext cx="2885612" cy="43716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993" y="1018723"/>
            <a:ext cx="3299562" cy="439697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9183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smtClean="0">
                <a:solidFill>
                  <a:srgbClr val="000066"/>
                </a:solidFill>
              </a:rPr>
              <a:t>Disclosures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3472" y="227687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66"/>
                </a:solidFill>
              </a:rPr>
              <a:t>I've nothing to disclose</a:t>
            </a:r>
          </a:p>
          <a:p>
            <a:endParaRPr lang="en-US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594"/>
          </a:xfrm>
        </p:spPr>
        <p:txBody>
          <a:bodyPr/>
          <a:lstStyle/>
          <a:p>
            <a:r>
              <a:rPr lang="en-US" altLang="en-US" sz="3200" b="1" dirty="0" smtClean="0">
                <a:solidFill>
                  <a:srgbClr val="002060"/>
                </a:solidFill>
              </a:rPr>
              <a:t>HDV infection </a:t>
            </a:r>
            <a:r>
              <a:rPr lang="en-US" altLang="en-US" sz="3200" b="1" dirty="0">
                <a:solidFill>
                  <a:srgbClr val="002060"/>
                </a:solidFill>
              </a:rPr>
              <a:t>is the most 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severe form</a:t>
            </a:r>
            <a:r>
              <a:rPr lang="ru-RU" altLang="en-US" sz="32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of </a:t>
            </a:r>
            <a:r>
              <a:rPr lang="en-US" altLang="en-US" sz="3200" b="1" dirty="0">
                <a:solidFill>
                  <a:srgbClr val="002060"/>
                </a:solidFill>
              </a:rPr>
              <a:t>viral hepatitis.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88" y="1392072"/>
            <a:ext cx="9126023" cy="52543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959" y="5131558"/>
            <a:ext cx="3148082" cy="151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7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194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HDV </a:t>
            </a:r>
            <a:r>
              <a:rPr lang="en-US" sz="3200" b="1" dirty="0" smtClean="0">
                <a:solidFill>
                  <a:srgbClr val="002060"/>
                </a:solidFill>
              </a:rPr>
              <a:t>infection in Azerbaijan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6334780"/>
            <a:ext cx="7415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prstClr val="black"/>
                </a:solidFill>
              </a:rPr>
              <a:t>Aghayeva</a:t>
            </a:r>
            <a:r>
              <a:rPr lang="en-US" sz="1400" dirty="0">
                <a:solidFill>
                  <a:prstClr val="black"/>
                </a:solidFill>
              </a:rPr>
              <a:t> G, </a:t>
            </a:r>
            <a:r>
              <a:rPr lang="en-US" sz="1400" dirty="0" err="1">
                <a:solidFill>
                  <a:prstClr val="black"/>
                </a:solidFill>
              </a:rPr>
              <a:t>Aghayeva</a:t>
            </a:r>
            <a:r>
              <a:rPr lang="en-US" sz="1400" dirty="0">
                <a:solidFill>
                  <a:prstClr val="black"/>
                </a:solidFill>
              </a:rPr>
              <a:t> S, Alkhazov Y, </a:t>
            </a:r>
            <a:r>
              <a:rPr lang="en-US" sz="1400" dirty="0" err="1">
                <a:solidFill>
                  <a:prstClr val="black"/>
                </a:solidFill>
              </a:rPr>
              <a:t>Gadirova</a:t>
            </a:r>
            <a:r>
              <a:rPr lang="en-US" sz="1400" dirty="0">
                <a:solidFill>
                  <a:prstClr val="black"/>
                </a:solidFill>
              </a:rPr>
              <a:t> M, </a:t>
            </a:r>
            <a:r>
              <a:rPr lang="en-US" sz="1400" dirty="0" err="1">
                <a:solidFill>
                  <a:prstClr val="black"/>
                </a:solidFill>
              </a:rPr>
              <a:t>Hepatol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Int</a:t>
            </a:r>
            <a:r>
              <a:rPr lang="en-US" sz="1400" dirty="0">
                <a:solidFill>
                  <a:prstClr val="black"/>
                </a:solidFill>
              </a:rPr>
              <a:t> (2019) 13 (</a:t>
            </a:r>
            <a:r>
              <a:rPr lang="en-US" sz="1400" dirty="0" err="1">
                <a:solidFill>
                  <a:prstClr val="black"/>
                </a:solidFill>
              </a:rPr>
              <a:t>Suppl</a:t>
            </a:r>
            <a:r>
              <a:rPr lang="en-US" sz="1400" dirty="0">
                <a:solidFill>
                  <a:prstClr val="black"/>
                </a:solidFill>
              </a:rPr>
              <a:t> 1):</a:t>
            </a:r>
            <a:r>
              <a:rPr lang="en-US" sz="1400" dirty="0" smtClean="0">
                <a:solidFill>
                  <a:prstClr val="black"/>
                </a:solidFill>
              </a:rPr>
              <a:t>S106,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Abstract </a:t>
            </a:r>
            <a:r>
              <a:rPr lang="en-US" sz="1400" dirty="0">
                <a:solidFill>
                  <a:prstClr val="black"/>
                </a:solidFill>
              </a:rPr>
              <a:t>#359 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20537"/>
            <a:ext cx="7416000" cy="31232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626670" y="2281689"/>
            <a:ext cx="3246941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The prevalence on HDV </a:t>
            </a:r>
            <a:r>
              <a:rPr lang="en-US" b="1" dirty="0" smtClean="0">
                <a:solidFill>
                  <a:srgbClr val="002060"/>
                </a:solidFill>
              </a:rPr>
              <a:t>infection </a:t>
            </a:r>
            <a:r>
              <a:rPr lang="en-US" b="1" dirty="0">
                <a:solidFill>
                  <a:srgbClr val="002060"/>
                </a:solidFill>
              </a:rPr>
              <a:t>is </a:t>
            </a:r>
            <a:r>
              <a:rPr lang="en-US" b="1" dirty="0" smtClean="0">
                <a:solidFill>
                  <a:srgbClr val="002060"/>
                </a:solidFill>
              </a:rPr>
              <a:t>11.9%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in </a:t>
            </a:r>
            <a:r>
              <a:rPr lang="en-US" b="1" dirty="0">
                <a:solidFill>
                  <a:srgbClr val="002060"/>
                </a:solidFill>
              </a:rPr>
              <a:t>Azerbaijan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en-US" sz="2000" b="1" dirty="0">
              <a:solidFill>
                <a:srgbClr val="002060"/>
              </a:solidFill>
            </a:endParaRPr>
          </a:p>
          <a:p>
            <a:pPr algn="ctr"/>
            <a:r>
              <a:rPr lang="fr-FR" sz="1600" dirty="0" smtClean="0">
                <a:solidFill>
                  <a:srgbClr val="002060"/>
                </a:solidFill>
              </a:rPr>
              <a:t>258 </a:t>
            </a:r>
            <a:r>
              <a:rPr lang="fr-FR" sz="1600" dirty="0">
                <a:solidFill>
                  <a:srgbClr val="002060"/>
                </a:solidFill>
              </a:rPr>
              <a:t>out of 2169 HBsAg+ </a:t>
            </a:r>
            <a:r>
              <a:rPr lang="fr-FR" sz="1600" dirty="0" smtClean="0">
                <a:solidFill>
                  <a:srgbClr val="002060"/>
                </a:solidFill>
              </a:rPr>
              <a:t>patients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were </a:t>
            </a:r>
            <a:r>
              <a:rPr lang="en-US" sz="1600" dirty="0">
                <a:solidFill>
                  <a:srgbClr val="002060"/>
                </a:solidFill>
              </a:rPr>
              <a:t>also </a:t>
            </a:r>
            <a:r>
              <a:rPr lang="fr-FR" sz="1600" dirty="0">
                <a:solidFill>
                  <a:srgbClr val="002060"/>
                </a:solidFill>
              </a:rPr>
              <a:t>HDV+. </a:t>
            </a:r>
            <a:endParaRPr lang="en-US" sz="16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1400" i="1" dirty="0">
                <a:solidFill>
                  <a:srgbClr val="002060"/>
                </a:solidFill>
              </a:rPr>
              <a:t>Data </a:t>
            </a:r>
            <a:r>
              <a:rPr lang="en-US" sz="1400" i="1" dirty="0">
                <a:solidFill>
                  <a:srgbClr val="002060"/>
                </a:solidFill>
              </a:rPr>
              <a:t>from 4 private hospitals in Baku</a:t>
            </a:r>
            <a:r>
              <a:rPr lang="en-US" sz="1400" i="1" dirty="0" smtClean="0">
                <a:solidFill>
                  <a:srgbClr val="002060"/>
                </a:solidFill>
              </a:rPr>
              <a:t>.</a:t>
            </a:r>
            <a:endParaRPr lang="ru-RU" sz="1400" i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593326"/>
            <a:ext cx="7415212" cy="1754326"/>
          </a:xfrm>
          <a:prstGeom prst="rect">
            <a:avLst/>
          </a:prstGeom>
          <a:solidFill>
            <a:srgbClr val="F3F9FB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 Males – 159 (61.3%), females – 99 (38.7%). The mean age was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38.6 years. At the first admission, 42% of the patients presented with advanced liver disease, 27% with 1 or more episode of hepatic decompensation and 2.3% with HCC.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7" name="Content Placeholder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955500"/>
              </p:ext>
            </p:extLst>
          </p:nvPr>
        </p:nvGraphicFramePr>
        <p:xfrm>
          <a:off x="242888" y="1420536"/>
          <a:ext cx="4221100" cy="49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176" y="6427113"/>
            <a:ext cx="4414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Y. Alkhazov</a:t>
            </a:r>
            <a:r>
              <a:rPr lang="ru-RU" sz="1600" dirty="0">
                <a:solidFill>
                  <a:prstClr val="black"/>
                </a:solidFill>
                <a:cs typeface="Arial" panose="020B0604020202020204" pitchFamily="34" charset="0"/>
              </a:rPr>
              <a:t>, «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EuroMed» - </a:t>
            </a: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2005 – to date</a:t>
            </a:r>
            <a:endParaRPr lang="ru-RU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2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081" y="0"/>
            <a:ext cx="12161838" cy="126876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HDV</a:t>
            </a:r>
            <a:r>
              <a:rPr lang="ru-RU" sz="3200" b="1" dirty="0" smtClean="0">
                <a:solidFill>
                  <a:srgbClr val="002060"/>
                </a:solidFill>
              </a:rPr>
              <a:t>-</a:t>
            </a:r>
            <a:r>
              <a:rPr lang="en-US" sz="3200" b="1" dirty="0" smtClean="0">
                <a:solidFill>
                  <a:srgbClr val="002060"/>
                </a:solidFill>
              </a:rPr>
              <a:t>infected patients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1" y="1495933"/>
            <a:ext cx="11778018" cy="53620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04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0764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</a:rPr>
              <a:t>A case </a:t>
            </a:r>
            <a:r>
              <a:rPr lang="en-US" sz="3200" b="1" dirty="0" smtClean="0">
                <a:solidFill>
                  <a:srgbClr val="002060"/>
                </a:solidFill>
              </a:rPr>
              <a:t>report: </a:t>
            </a:r>
            <a:r>
              <a:rPr lang="fr-FR" sz="3200" b="1" dirty="0">
                <a:solidFill>
                  <a:srgbClr val="002060"/>
                </a:solidFill>
              </a:rPr>
              <a:t>HBeAg (+)  HBV/HDV infection</a:t>
            </a:r>
            <a:br>
              <a:rPr lang="fr-FR" sz="3200" b="1" dirty="0">
                <a:solidFill>
                  <a:srgbClr val="002060"/>
                </a:solidFill>
              </a:rPr>
            </a:br>
            <a:r>
              <a:rPr lang="fr-FR" sz="3200" b="1" dirty="0">
                <a:solidFill>
                  <a:srgbClr val="002060"/>
                </a:solidFill>
              </a:rPr>
              <a:t>Patient profile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0891" y="1378522"/>
            <a:ext cx="11790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Patient G., Fem., 1987, BMI-21,1 kg/m2,</a:t>
            </a:r>
            <a:r>
              <a:rPr lang="en-US" sz="2000" kern="0" dirty="0" smtClean="0">
                <a:solidFill>
                  <a:srgbClr val="002060"/>
                </a:solidFill>
              </a:rPr>
              <a:t> </a:t>
            </a:r>
            <a:r>
              <a:rPr lang="en-US" sz="2000" kern="0" dirty="0">
                <a:solidFill>
                  <a:srgbClr val="002060"/>
                </a:solidFill>
              </a:rPr>
              <a:t>no alcohol consumption, no </a:t>
            </a:r>
            <a:r>
              <a:rPr lang="en-US" sz="2000" kern="0" dirty="0" smtClean="0">
                <a:solidFill>
                  <a:srgbClr val="002060"/>
                </a:solidFill>
              </a:rPr>
              <a:t>smoking. </a:t>
            </a:r>
            <a:r>
              <a:rPr lang="en-US" sz="2000" dirty="0" smtClean="0">
                <a:solidFill>
                  <a:srgbClr val="002060"/>
                </a:solidFill>
              </a:rPr>
              <a:t>Married, has 2 children.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58413" y="1980000"/>
            <a:ext cx="2988000" cy="4320000"/>
          </a:xfrm>
          <a:prstGeom prst="rect">
            <a:avLst/>
          </a:prstGeom>
          <a:solidFill>
            <a:srgbClr val="F1F1F3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u="sng" kern="0" dirty="0" smtClean="0">
                <a:solidFill>
                  <a:srgbClr val="002060"/>
                </a:solidFill>
              </a:rPr>
              <a:t>16.02.2016</a:t>
            </a:r>
          </a:p>
          <a:p>
            <a:pPr algn="ctr">
              <a:defRPr/>
            </a:pPr>
            <a:endParaRPr lang="en-US" sz="1600" b="1" u="sng" kern="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600" kern="0" dirty="0" smtClean="0">
                <a:solidFill>
                  <a:srgbClr val="C00000"/>
                </a:solidFill>
              </a:rPr>
              <a:t>   </a:t>
            </a:r>
            <a:r>
              <a:rPr lang="en-US" sz="1600" kern="0" dirty="0" smtClean="0">
                <a:solidFill>
                  <a:srgbClr val="C00000"/>
                </a:solidFill>
              </a:rPr>
              <a:t>No tested for HDV RNA</a:t>
            </a:r>
          </a:p>
          <a:p>
            <a:pPr>
              <a:defRPr/>
            </a:pPr>
            <a:r>
              <a:rPr lang="ru-RU" sz="1600" kern="0" dirty="0" smtClean="0">
                <a:solidFill>
                  <a:srgbClr val="C00000"/>
                </a:solidFill>
              </a:rPr>
              <a:t>  </a:t>
            </a:r>
            <a:r>
              <a:rPr lang="en-US" sz="1600" kern="0" dirty="0" smtClean="0">
                <a:solidFill>
                  <a:srgbClr val="C00000"/>
                </a:solidFill>
              </a:rPr>
              <a:t>HBeAg (–), HBeAb (+) </a:t>
            </a:r>
          </a:p>
          <a:p>
            <a:pPr>
              <a:defRPr/>
            </a:pPr>
            <a:r>
              <a:rPr lang="ru-RU" sz="1600" kern="0" dirty="0" smtClean="0">
                <a:solidFill>
                  <a:srgbClr val="002060"/>
                </a:solidFill>
              </a:rPr>
              <a:t>  </a:t>
            </a:r>
            <a:r>
              <a:rPr lang="en-US" sz="1600" kern="0" dirty="0" smtClean="0">
                <a:solidFill>
                  <a:srgbClr val="002060"/>
                </a:solidFill>
              </a:rPr>
              <a:t>PLT – 246 000 mm</a:t>
            </a:r>
            <a:r>
              <a:rPr lang="en-US" sz="1600" kern="0" baseline="30000" dirty="0" smtClean="0">
                <a:solidFill>
                  <a:srgbClr val="002060"/>
                </a:solidFill>
              </a:rPr>
              <a:t>3</a:t>
            </a:r>
          </a:p>
          <a:p>
            <a:pPr>
              <a:defRPr/>
            </a:pPr>
            <a:r>
              <a:rPr lang="ru-RU" sz="1600" kern="0" dirty="0" smtClean="0">
                <a:solidFill>
                  <a:srgbClr val="002060"/>
                </a:solidFill>
              </a:rPr>
              <a:t>  </a:t>
            </a:r>
            <a:r>
              <a:rPr lang="en-US" sz="1600" kern="0" dirty="0" smtClean="0">
                <a:solidFill>
                  <a:srgbClr val="002060"/>
                </a:solidFill>
              </a:rPr>
              <a:t>ALT – 42 U/l</a:t>
            </a:r>
          </a:p>
          <a:p>
            <a:pPr>
              <a:defRPr/>
            </a:pPr>
            <a:r>
              <a:rPr lang="ru-RU" sz="1600" kern="0" dirty="0" smtClean="0">
                <a:solidFill>
                  <a:srgbClr val="002060"/>
                </a:solidFill>
              </a:rPr>
              <a:t>  </a:t>
            </a:r>
            <a:r>
              <a:rPr lang="en-US" sz="1600" kern="0" dirty="0" smtClean="0">
                <a:solidFill>
                  <a:srgbClr val="002060"/>
                </a:solidFill>
              </a:rPr>
              <a:t>Elastometry – 6,0 kPa </a:t>
            </a:r>
          </a:p>
          <a:p>
            <a:pPr algn="ctr">
              <a:defRPr/>
            </a:pPr>
            <a:endParaRPr lang="en-US" sz="1600" b="1" u="sng" kern="0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n-US" sz="1600" b="1" u="sng" kern="0" dirty="0" smtClean="0">
                <a:solidFill>
                  <a:srgbClr val="002060"/>
                </a:solidFill>
              </a:rPr>
              <a:t>06.07.2019</a:t>
            </a:r>
          </a:p>
          <a:p>
            <a:pPr algn="ctr">
              <a:defRPr/>
            </a:pPr>
            <a:endParaRPr lang="ru-RU" sz="1600" b="1" u="sng" kern="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600" kern="0" dirty="0" smtClean="0">
                <a:solidFill>
                  <a:srgbClr val="002060"/>
                </a:solidFill>
              </a:rPr>
              <a:t>  </a:t>
            </a:r>
            <a:r>
              <a:rPr lang="en-US" sz="1600" kern="0" dirty="0" smtClean="0">
                <a:solidFill>
                  <a:srgbClr val="002060"/>
                </a:solidFill>
              </a:rPr>
              <a:t>HBV </a:t>
            </a:r>
            <a:r>
              <a:rPr lang="en-US" sz="1600" kern="0" dirty="0">
                <a:solidFill>
                  <a:srgbClr val="002060"/>
                </a:solidFill>
              </a:rPr>
              <a:t>DNA – </a:t>
            </a:r>
            <a:r>
              <a:rPr lang="en-US" sz="1600" kern="0" dirty="0" smtClean="0">
                <a:solidFill>
                  <a:srgbClr val="002060"/>
                </a:solidFill>
              </a:rPr>
              <a:t>1,58*10</a:t>
            </a:r>
            <a:r>
              <a:rPr lang="en-US" sz="1600" kern="0" baseline="30000" dirty="0">
                <a:solidFill>
                  <a:srgbClr val="002060"/>
                </a:solidFill>
              </a:rPr>
              <a:t>2</a:t>
            </a:r>
            <a:r>
              <a:rPr lang="en-US" sz="1600" kern="0" dirty="0" smtClean="0">
                <a:solidFill>
                  <a:srgbClr val="002060"/>
                </a:solidFill>
              </a:rPr>
              <a:t> </a:t>
            </a:r>
            <a:r>
              <a:rPr lang="en-US" sz="1600" kern="0" dirty="0">
                <a:solidFill>
                  <a:srgbClr val="002060"/>
                </a:solidFill>
              </a:rPr>
              <a:t>IU/ml</a:t>
            </a:r>
          </a:p>
          <a:p>
            <a:pPr>
              <a:defRPr/>
            </a:pPr>
            <a:r>
              <a:rPr lang="ru-RU" sz="1600" kern="0" dirty="0" smtClean="0">
                <a:solidFill>
                  <a:srgbClr val="C00000"/>
                </a:solidFill>
              </a:rPr>
              <a:t>  </a:t>
            </a:r>
            <a:r>
              <a:rPr lang="en-US" sz="1600" kern="0" dirty="0" smtClean="0">
                <a:solidFill>
                  <a:srgbClr val="C00000"/>
                </a:solidFill>
              </a:rPr>
              <a:t>HDV RNA </a:t>
            </a:r>
            <a:r>
              <a:rPr lang="en-US" sz="1600" kern="0" dirty="0">
                <a:solidFill>
                  <a:srgbClr val="C00000"/>
                </a:solidFill>
              </a:rPr>
              <a:t>– </a:t>
            </a:r>
            <a:r>
              <a:rPr lang="en-US" sz="1600" kern="0" dirty="0" smtClean="0">
                <a:solidFill>
                  <a:srgbClr val="C00000"/>
                </a:solidFill>
              </a:rPr>
              <a:t>4,161*10</a:t>
            </a:r>
            <a:r>
              <a:rPr lang="en-US" sz="1600" kern="0" baseline="30000" dirty="0">
                <a:solidFill>
                  <a:srgbClr val="C00000"/>
                </a:solidFill>
              </a:rPr>
              <a:t>3</a:t>
            </a:r>
            <a:r>
              <a:rPr lang="en-US" sz="1600" kern="0" dirty="0" smtClean="0">
                <a:solidFill>
                  <a:srgbClr val="C00000"/>
                </a:solidFill>
              </a:rPr>
              <a:t> </a:t>
            </a:r>
            <a:r>
              <a:rPr lang="en-US" sz="1600" kern="0" dirty="0">
                <a:solidFill>
                  <a:srgbClr val="C00000"/>
                </a:solidFill>
              </a:rPr>
              <a:t>IU/ml</a:t>
            </a:r>
          </a:p>
          <a:p>
            <a:pPr>
              <a:defRPr/>
            </a:pPr>
            <a:r>
              <a:rPr lang="ru-RU" sz="1600" kern="0" dirty="0" smtClean="0">
                <a:solidFill>
                  <a:srgbClr val="002060"/>
                </a:solidFill>
              </a:rPr>
              <a:t>  </a:t>
            </a:r>
            <a:r>
              <a:rPr lang="en-US" sz="1600" kern="0" dirty="0" smtClean="0">
                <a:solidFill>
                  <a:srgbClr val="002060"/>
                </a:solidFill>
              </a:rPr>
              <a:t>PLT </a:t>
            </a:r>
            <a:r>
              <a:rPr lang="en-US" sz="1600" kern="0" dirty="0">
                <a:solidFill>
                  <a:srgbClr val="002060"/>
                </a:solidFill>
              </a:rPr>
              <a:t>– </a:t>
            </a:r>
            <a:r>
              <a:rPr lang="en-US" sz="1600" kern="0" dirty="0" smtClean="0">
                <a:solidFill>
                  <a:srgbClr val="002060"/>
                </a:solidFill>
              </a:rPr>
              <a:t>163 </a:t>
            </a:r>
            <a:r>
              <a:rPr lang="en-US" sz="1600" kern="0" dirty="0">
                <a:solidFill>
                  <a:srgbClr val="002060"/>
                </a:solidFill>
              </a:rPr>
              <a:t>000 mm</a:t>
            </a:r>
            <a:r>
              <a:rPr lang="en-US" sz="1600" kern="0" baseline="30000" dirty="0">
                <a:solidFill>
                  <a:srgbClr val="002060"/>
                </a:solidFill>
              </a:rPr>
              <a:t>3</a:t>
            </a:r>
          </a:p>
          <a:p>
            <a:pPr>
              <a:defRPr/>
            </a:pPr>
            <a:r>
              <a:rPr lang="ru-RU" sz="1600" kern="0" dirty="0" smtClean="0">
                <a:solidFill>
                  <a:srgbClr val="FF0000"/>
                </a:solidFill>
              </a:rPr>
              <a:t>  </a:t>
            </a:r>
            <a:r>
              <a:rPr lang="en-US" sz="1600" kern="0" dirty="0" smtClean="0">
                <a:solidFill>
                  <a:srgbClr val="C00000"/>
                </a:solidFill>
              </a:rPr>
              <a:t>ALT </a:t>
            </a:r>
            <a:r>
              <a:rPr lang="en-US" sz="1600" kern="0" dirty="0">
                <a:solidFill>
                  <a:srgbClr val="C00000"/>
                </a:solidFill>
              </a:rPr>
              <a:t>– </a:t>
            </a:r>
            <a:r>
              <a:rPr lang="en-US" sz="1600" kern="0" dirty="0" smtClean="0">
                <a:solidFill>
                  <a:srgbClr val="C00000"/>
                </a:solidFill>
              </a:rPr>
              <a:t>49 U/l</a:t>
            </a:r>
            <a:endParaRPr lang="ru-RU" sz="1600" kern="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1600" kern="0" dirty="0" smtClean="0">
                <a:solidFill>
                  <a:srgbClr val="C00000"/>
                </a:solidFill>
              </a:rPr>
              <a:t>  </a:t>
            </a:r>
            <a:r>
              <a:rPr lang="en-US" sz="1600" kern="0" dirty="0" smtClean="0">
                <a:solidFill>
                  <a:srgbClr val="C00000"/>
                </a:solidFill>
              </a:rPr>
              <a:t>Elastometry </a:t>
            </a:r>
            <a:r>
              <a:rPr lang="en-US" sz="1600" kern="0" dirty="0">
                <a:solidFill>
                  <a:srgbClr val="C00000"/>
                </a:solidFill>
              </a:rPr>
              <a:t>– </a:t>
            </a:r>
            <a:r>
              <a:rPr lang="en-US" sz="1600" kern="0" dirty="0" smtClean="0">
                <a:solidFill>
                  <a:srgbClr val="C00000"/>
                </a:solidFill>
              </a:rPr>
              <a:t>10,5 </a:t>
            </a:r>
            <a:r>
              <a:rPr lang="en-US" sz="1600" kern="0" dirty="0">
                <a:solidFill>
                  <a:srgbClr val="C00000"/>
                </a:solidFill>
              </a:rPr>
              <a:t>kPa </a:t>
            </a:r>
            <a:endParaRPr lang="en-US" sz="1600" kern="0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kern="0" dirty="0">
              <a:solidFill>
                <a:srgbClr val="C00000"/>
              </a:solidFill>
            </a:endParaRPr>
          </a:p>
          <a:p>
            <a:pPr>
              <a:defRPr/>
            </a:pPr>
            <a:endParaRPr lang="ru-RU" sz="1600" kern="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9872" y="6516000"/>
            <a:ext cx="33122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1400" dirty="0">
                <a:solidFill>
                  <a:prstClr val="black"/>
                </a:solidFill>
              </a:rPr>
              <a:t>Y. Alkhazov, «EuroMed» - Internal data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043" y="1982193"/>
            <a:ext cx="2988000" cy="4320000"/>
          </a:xfrm>
          <a:prstGeom prst="rect">
            <a:avLst/>
          </a:prstGeom>
          <a:solidFill>
            <a:srgbClr val="F1F1F3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600" b="1" u="sng" kern="0" dirty="0" smtClean="0">
                <a:solidFill>
                  <a:srgbClr val="002060"/>
                </a:solidFill>
              </a:rPr>
              <a:t>03.07.2009</a:t>
            </a:r>
          </a:p>
          <a:p>
            <a:pPr>
              <a:lnSpc>
                <a:spcPct val="150000"/>
              </a:lnSpc>
              <a:defRPr/>
            </a:pPr>
            <a:r>
              <a:rPr lang="ru-RU" sz="1600" kern="0" dirty="0" smtClean="0">
                <a:solidFill>
                  <a:srgbClr val="002060"/>
                </a:solidFill>
              </a:rPr>
              <a:t>  </a:t>
            </a:r>
            <a:r>
              <a:rPr lang="en-US" sz="1600" kern="0" dirty="0" smtClean="0">
                <a:solidFill>
                  <a:srgbClr val="002060"/>
                </a:solidFill>
              </a:rPr>
              <a:t>HBsAg (+)</a:t>
            </a:r>
            <a:endParaRPr lang="en-US" sz="1600" kern="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kern="0" dirty="0" smtClean="0">
                <a:solidFill>
                  <a:srgbClr val="002060"/>
                </a:solidFill>
              </a:rPr>
              <a:t>  </a:t>
            </a:r>
            <a:r>
              <a:rPr lang="en-US" sz="1600" kern="0" dirty="0" smtClean="0">
                <a:solidFill>
                  <a:srgbClr val="002060"/>
                </a:solidFill>
              </a:rPr>
              <a:t>HBV </a:t>
            </a:r>
            <a:r>
              <a:rPr lang="en-US" sz="1600" kern="0" dirty="0">
                <a:solidFill>
                  <a:srgbClr val="002060"/>
                </a:solidFill>
              </a:rPr>
              <a:t>DNA – </a:t>
            </a:r>
            <a:r>
              <a:rPr lang="en-US" sz="1600" kern="0" dirty="0" smtClean="0">
                <a:solidFill>
                  <a:srgbClr val="002060"/>
                </a:solidFill>
              </a:rPr>
              <a:t>3,05*10</a:t>
            </a:r>
            <a:r>
              <a:rPr lang="en-US" sz="1600" kern="0" baseline="30000" dirty="0" smtClean="0">
                <a:solidFill>
                  <a:srgbClr val="002060"/>
                </a:solidFill>
              </a:rPr>
              <a:t>3</a:t>
            </a:r>
            <a:r>
              <a:rPr lang="en-US" sz="1600" kern="0" dirty="0" smtClean="0">
                <a:solidFill>
                  <a:srgbClr val="002060"/>
                </a:solidFill>
              </a:rPr>
              <a:t> </a:t>
            </a:r>
            <a:r>
              <a:rPr lang="en-US" sz="1600" kern="0" dirty="0">
                <a:solidFill>
                  <a:srgbClr val="002060"/>
                </a:solidFill>
              </a:rPr>
              <a:t>IU/ml</a:t>
            </a:r>
          </a:p>
          <a:p>
            <a:pPr>
              <a:lnSpc>
                <a:spcPct val="150000"/>
              </a:lnSpc>
              <a:defRPr/>
            </a:pPr>
            <a:r>
              <a:rPr lang="ru-RU" sz="1600" kern="0" dirty="0" smtClean="0">
                <a:solidFill>
                  <a:srgbClr val="002060"/>
                </a:solidFill>
              </a:rPr>
              <a:t>  </a:t>
            </a:r>
            <a:r>
              <a:rPr lang="en-US" sz="1600" kern="0" dirty="0" smtClean="0">
                <a:solidFill>
                  <a:srgbClr val="002060"/>
                </a:solidFill>
              </a:rPr>
              <a:t>ALT </a:t>
            </a:r>
            <a:r>
              <a:rPr lang="en-US" sz="1600" kern="0" dirty="0">
                <a:solidFill>
                  <a:srgbClr val="002060"/>
                </a:solidFill>
              </a:rPr>
              <a:t>– 20 </a:t>
            </a:r>
            <a:r>
              <a:rPr lang="en-US" sz="1600" kern="0" dirty="0" smtClean="0">
                <a:solidFill>
                  <a:srgbClr val="002060"/>
                </a:solidFill>
              </a:rPr>
              <a:t>U/l</a:t>
            </a:r>
          </a:p>
          <a:p>
            <a:pPr>
              <a:lnSpc>
                <a:spcPct val="150000"/>
              </a:lnSpc>
              <a:defRPr/>
            </a:pPr>
            <a:r>
              <a:rPr lang="ru-RU" sz="1600" kern="0" dirty="0" smtClean="0">
                <a:solidFill>
                  <a:srgbClr val="C00000"/>
                </a:solidFill>
              </a:rPr>
              <a:t>  </a:t>
            </a:r>
            <a:r>
              <a:rPr lang="en-US" sz="1600" kern="0" dirty="0" smtClean="0">
                <a:solidFill>
                  <a:srgbClr val="C00000"/>
                </a:solidFill>
              </a:rPr>
              <a:t>No </a:t>
            </a:r>
            <a:r>
              <a:rPr lang="en-US" sz="1600" kern="0" dirty="0">
                <a:solidFill>
                  <a:srgbClr val="C00000"/>
                </a:solidFill>
              </a:rPr>
              <a:t>tested for </a:t>
            </a:r>
            <a:r>
              <a:rPr lang="en-US" sz="1600" kern="0" dirty="0" smtClean="0">
                <a:solidFill>
                  <a:srgbClr val="C00000"/>
                </a:solidFill>
              </a:rPr>
              <a:t>HBeAg</a:t>
            </a:r>
            <a:endParaRPr lang="en-US" sz="1600" kern="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kern="0" dirty="0" smtClean="0">
                <a:solidFill>
                  <a:srgbClr val="C00000"/>
                </a:solidFill>
              </a:rPr>
              <a:t>  </a:t>
            </a:r>
            <a:r>
              <a:rPr lang="en-US" sz="1600" kern="0" dirty="0" smtClean="0">
                <a:solidFill>
                  <a:srgbClr val="C00000"/>
                </a:solidFill>
              </a:rPr>
              <a:t>No </a:t>
            </a:r>
            <a:r>
              <a:rPr lang="en-US" sz="1600" kern="0" dirty="0">
                <a:solidFill>
                  <a:srgbClr val="C00000"/>
                </a:solidFill>
              </a:rPr>
              <a:t>tested for HDV </a:t>
            </a:r>
            <a:r>
              <a:rPr lang="en-US" sz="1600" kern="0" dirty="0" smtClean="0">
                <a:solidFill>
                  <a:srgbClr val="C00000"/>
                </a:solidFill>
              </a:rPr>
              <a:t>Ab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1600" b="1" u="sng" kern="0" dirty="0" smtClean="0">
                <a:solidFill>
                  <a:srgbClr val="002060"/>
                </a:solidFill>
              </a:rPr>
              <a:t>30.04.2012</a:t>
            </a:r>
          </a:p>
          <a:p>
            <a:pPr>
              <a:lnSpc>
                <a:spcPct val="150000"/>
              </a:lnSpc>
              <a:defRPr/>
            </a:pPr>
            <a:r>
              <a:rPr lang="ru-RU" sz="1600" kern="0" dirty="0" smtClean="0">
                <a:solidFill>
                  <a:srgbClr val="002060"/>
                </a:solidFill>
              </a:rPr>
              <a:t>  </a:t>
            </a:r>
            <a:r>
              <a:rPr lang="en-US" sz="1600" kern="0" dirty="0" smtClean="0">
                <a:solidFill>
                  <a:srgbClr val="002060"/>
                </a:solidFill>
              </a:rPr>
              <a:t>HBV </a:t>
            </a:r>
            <a:r>
              <a:rPr lang="en-US" sz="1600" kern="0" dirty="0">
                <a:solidFill>
                  <a:srgbClr val="002060"/>
                </a:solidFill>
              </a:rPr>
              <a:t>DNA – </a:t>
            </a:r>
            <a:r>
              <a:rPr lang="en-US" sz="1600" kern="0" dirty="0" smtClean="0">
                <a:solidFill>
                  <a:srgbClr val="002060"/>
                </a:solidFill>
              </a:rPr>
              <a:t>3,01*10</a:t>
            </a:r>
            <a:r>
              <a:rPr lang="en-US" sz="1600" kern="0" baseline="30000" dirty="0" smtClean="0">
                <a:solidFill>
                  <a:srgbClr val="002060"/>
                </a:solidFill>
              </a:rPr>
              <a:t>3</a:t>
            </a:r>
            <a:r>
              <a:rPr lang="en-US" sz="1600" kern="0" dirty="0" smtClean="0">
                <a:solidFill>
                  <a:srgbClr val="002060"/>
                </a:solidFill>
              </a:rPr>
              <a:t> </a:t>
            </a:r>
            <a:r>
              <a:rPr lang="en-US" sz="1600" kern="0" dirty="0">
                <a:solidFill>
                  <a:srgbClr val="002060"/>
                </a:solidFill>
              </a:rPr>
              <a:t>IU/ml</a:t>
            </a:r>
          </a:p>
          <a:p>
            <a:pPr>
              <a:lnSpc>
                <a:spcPct val="150000"/>
              </a:lnSpc>
              <a:defRPr/>
            </a:pPr>
            <a:r>
              <a:rPr lang="ru-RU" sz="1600" kern="0" dirty="0" smtClean="0">
                <a:solidFill>
                  <a:srgbClr val="002060"/>
                </a:solidFill>
              </a:rPr>
              <a:t>  </a:t>
            </a:r>
            <a:r>
              <a:rPr lang="en-US" sz="1600" kern="0" dirty="0" smtClean="0">
                <a:solidFill>
                  <a:srgbClr val="002060"/>
                </a:solidFill>
              </a:rPr>
              <a:t>ALT </a:t>
            </a:r>
            <a:r>
              <a:rPr lang="en-US" sz="1600" kern="0" dirty="0">
                <a:solidFill>
                  <a:srgbClr val="002060"/>
                </a:solidFill>
              </a:rPr>
              <a:t>– </a:t>
            </a:r>
            <a:r>
              <a:rPr lang="en-US" sz="1600" kern="0" dirty="0" smtClean="0">
                <a:solidFill>
                  <a:srgbClr val="002060"/>
                </a:solidFill>
              </a:rPr>
              <a:t>24 U/l</a:t>
            </a:r>
            <a:endParaRPr lang="ru-RU" sz="1600" kern="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kern="0" dirty="0" smtClean="0">
                <a:solidFill>
                  <a:srgbClr val="C00000"/>
                </a:solidFill>
              </a:rPr>
              <a:t>  </a:t>
            </a:r>
            <a:r>
              <a:rPr lang="en-US" sz="1600" kern="0" dirty="0" smtClean="0">
                <a:solidFill>
                  <a:srgbClr val="C00000"/>
                </a:solidFill>
              </a:rPr>
              <a:t>No </a:t>
            </a:r>
            <a:r>
              <a:rPr lang="en-US" sz="1600" kern="0" dirty="0">
                <a:solidFill>
                  <a:srgbClr val="C00000"/>
                </a:solidFill>
              </a:rPr>
              <a:t>tested for HBeAg</a:t>
            </a:r>
          </a:p>
          <a:p>
            <a:pPr>
              <a:lnSpc>
                <a:spcPct val="150000"/>
              </a:lnSpc>
              <a:defRPr/>
            </a:pPr>
            <a:r>
              <a:rPr lang="ru-RU" sz="1600" kern="0" dirty="0" smtClean="0">
                <a:solidFill>
                  <a:srgbClr val="C00000"/>
                </a:solidFill>
              </a:rPr>
              <a:t>  </a:t>
            </a:r>
            <a:r>
              <a:rPr lang="en-US" sz="1600" kern="0" dirty="0" smtClean="0">
                <a:solidFill>
                  <a:srgbClr val="C00000"/>
                </a:solidFill>
              </a:rPr>
              <a:t>No </a:t>
            </a:r>
            <a:r>
              <a:rPr lang="en-US" sz="1600" kern="0" dirty="0">
                <a:solidFill>
                  <a:srgbClr val="C00000"/>
                </a:solidFill>
              </a:rPr>
              <a:t>tested for HDV </a:t>
            </a:r>
            <a:r>
              <a:rPr lang="en-US" sz="1600" kern="0" dirty="0" smtClean="0">
                <a:solidFill>
                  <a:srgbClr val="C00000"/>
                </a:solidFill>
              </a:rPr>
              <a:t>Ab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1728" y="1982191"/>
            <a:ext cx="2988000" cy="4320000"/>
          </a:xfrm>
          <a:prstGeom prst="rect">
            <a:avLst/>
          </a:prstGeom>
          <a:solidFill>
            <a:srgbClr val="F1F1F3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600" b="1" u="sng" kern="0" dirty="0">
                <a:solidFill>
                  <a:srgbClr val="002060"/>
                </a:solidFill>
              </a:rPr>
              <a:t>22.03.2013</a:t>
            </a:r>
          </a:p>
          <a:p>
            <a:pPr>
              <a:lnSpc>
                <a:spcPct val="150000"/>
              </a:lnSpc>
              <a:defRPr/>
            </a:pPr>
            <a:r>
              <a:rPr lang="ru-RU" sz="1600" kern="0" dirty="0">
                <a:solidFill>
                  <a:srgbClr val="002060"/>
                </a:solidFill>
              </a:rPr>
              <a:t>  </a:t>
            </a:r>
            <a:r>
              <a:rPr lang="en-US" sz="1600" kern="0" dirty="0">
                <a:solidFill>
                  <a:srgbClr val="002060"/>
                </a:solidFill>
              </a:rPr>
              <a:t>HBV DNA – 5,5*10</a:t>
            </a:r>
            <a:r>
              <a:rPr lang="en-US" sz="1600" kern="0" baseline="30000" dirty="0">
                <a:solidFill>
                  <a:srgbClr val="002060"/>
                </a:solidFill>
              </a:rPr>
              <a:t>3</a:t>
            </a:r>
            <a:r>
              <a:rPr lang="en-US" sz="1600" kern="0" dirty="0">
                <a:solidFill>
                  <a:srgbClr val="002060"/>
                </a:solidFill>
              </a:rPr>
              <a:t> IU/ml</a:t>
            </a:r>
          </a:p>
          <a:p>
            <a:pPr>
              <a:lnSpc>
                <a:spcPct val="150000"/>
              </a:lnSpc>
              <a:defRPr/>
            </a:pPr>
            <a:r>
              <a:rPr lang="ru-RU" sz="1600" kern="0" dirty="0">
                <a:solidFill>
                  <a:srgbClr val="C00000"/>
                </a:solidFill>
              </a:rPr>
              <a:t>  </a:t>
            </a:r>
            <a:r>
              <a:rPr lang="en-US" sz="1600" kern="0" dirty="0">
                <a:solidFill>
                  <a:srgbClr val="C00000"/>
                </a:solidFill>
              </a:rPr>
              <a:t>No tested for HBeAg</a:t>
            </a:r>
          </a:p>
          <a:p>
            <a:pPr>
              <a:lnSpc>
                <a:spcPct val="150000"/>
              </a:lnSpc>
              <a:defRPr/>
            </a:pPr>
            <a:r>
              <a:rPr lang="ru-RU" sz="1600" kern="0" dirty="0">
                <a:solidFill>
                  <a:srgbClr val="C00000"/>
                </a:solidFill>
              </a:rPr>
              <a:t>  </a:t>
            </a:r>
            <a:r>
              <a:rPr lang="en-US" sz="1600" kern="0" dirty="0">
                <a:solidFill>
                  <a:srgbClr val="C00000"/>
                </a:solidFill>
              </a:rPr>
              <a:t>No tested for HDV Ab</a:t>
            </a:r>
            <a:endParaRPr lang="en-US" sz="1600" b="1" u="sng" kern="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n-US" sz="1600" b="1" u="sng" kern="0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1600" b="1" u="sng" kern="0" dirty="0" smtClean="0">
                <a:solidFill>
                  <a:srgbClr val="002060"/>
                </a:solidFill>
              </a:rPr>
              <a:t>19.11.2014</a:t>
            </a:r>
          </a:p>
          <a:p>
            <a:pPr>
              <a:lnSpc>
                <a:spcPct val="150000"/>
              </a:lnSpc>
              <a:defRPr/>
            </a:pPr>
            <a:r>
              <a:rPr lang="ru-RU" sz="1600" kern="0" dirty="0" smtClean="0">
                <a:solidFill>
                  <a:srgbClr val="002060"/>
                </a:solidFill>
              </a:rPr>
              <a:t>  </a:t>
            </a:r>
            <a:r>
              <a:rPr lang="en-US" sz="1600" kern="0" dirty="0" smtClean="0">
                <a:solidFill>
                  <a:srgbClr val="002060"/>
                </a:solidFill>
              </a:rPr>
              <a:t>HBV </a:t>
            </a:r>
            <a:r>
              <a:rPr lang="en-US" sz="1600" kern="0" dirty="0">
                <a:solidFill>
                  <a:srgbClr val="002060"/>
                </a:solidFill>
              </a:rPr>
              <a:t>DNA – 1,59*10</a:t>
            </a:r>
            <a:r>
              <a:rPr lang="en-US" sz="1600" kern="0" baseline="30000" dirty="0">
                <a:solidFill>
                  <a:srgbClr val="002060"/>
                </a:solidFill>
              </a:rPr>
              <a:t>3</a:t>
            </a:r>
            <a:r>
              <a:rPr lang="en-US" sz="1600" kern="0" dirty="0">
                <a:solidFill>
                  <a:srgbClr val="002060"/>
                </a:solidFill>
              </a:rPr>
              <a:t> IU/ml</a:t>
            </a:r>
          </a:p>
          <a:p>
            <a:pPr>
              <a:lnSpc>
                <a:spcPct val="150000"/>
              </a:lnSpc>
              <a:defRPr/>
            </a:pPr>
            <a:r>
              <a:rPr lang="ru-RU" sz="1600" kern="0" dirty="0" smtClean="0">
                <a:solidFill>
                  <a:srgbClr val="002060"/>
                </a:solidFill>
              </a:rPr>
              <a:t>  </a:t>
            </a:r>
            <a:r>
              <a:rPr lang="en-US" sz="1600" kern="0" dirty="0" smtClean="0">
                <a:solidFill>
                  <a:srgbClr val="002060"/>
                </a:solidFill>
              </a:rPr>
              <a:t>ALT </a:t>
            </a:r>
            <a:r>
              <a:rPr lang="en-US" sz="1600" kern="0" dirty="0">
                <a:solidFill>
                  <a:srgbClr val="002060"/>
                </a:solidFill>
              </a:rPr>
              <a:t>– </a:t>
            </a:r>
            <a:r>
              <a:rPr lang="en-US" sz="1600" kern="0" dirty="0" smtClean="0">
                <a:solidFill>
                  <a:srgbClr val="002060"/>
                </a:solidFill>
              </a:rPr>
              <a:t>23 U/l</a:t>
            </a:r>
            <a:endParaRPr lang="ru-RU" sz="1600" kern="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kern="0" dirty="0" smtClean="0">
                <a:solidFill>
                  <a:srgbClr val="C00000"/>
                </a:solidFill>
              </a:rPr>
              <a:t>  </a:t>
            </a:r>
            <a:r>
              <a:rPr lang="en-US" sz="1600" kern="0" dirty="0" smtClean="0">
                <a:solidFill>
                  <a:srgbClr val="C00000"/>
                </a:solidFill>
              </a:rPr>
              <a:t>No </a:t>
            </a:r>
            <a:r>
              <a:rPr lang="en-US" sz="1600" kern="0" dirty="0">
                <a:solidFill>
                  <a:srgbClr val="C00000"/>
                </a:solidFill>
              </a:rPr>
              <a:t>tested for HBeAg</a:t>
            </a:r>
          </a:p>
          <a:p>
            <a:pPr>
              <a:lnSpc>
                <a:spcPct val="150000"/>
              </a:lnSpc>
              <a:defRPr/>
            </a:pPr>
            <a:r>
              <a:rPr lang="ru-RU" sz="1600" kern="0" dirty="0" smtClean="0">
                <a:solidFill>
                  <a:srgbClr val="C00000"/>
                </a:solidFill>
              </a:rPr>
              <a:t>  </a:t>
            </a:r>
            <a:r>
              <a:rPr lang="en-US" sz="1600" kern="0" dirty="0" smtClean="0">
                <a:solidFill>
                  <a:srgbClr val="C00000"/>
                </a:solidFill>
              </a:rPr>
              <a:t>HDV Ab – </a:t>
            </a:r>
            <a:r>
              <a:rPr lang="en-US" sz="1600" kern="0" dirty="0">
                <a:solidFill>
                  <a:srgbClr val="C00000"/>
                </a:solidFill>
              </a:rPr>
              <a:t>positive</a:t>
            </a:r>
          </a:p>
          <a:p>
            <a:pPr>
              <a:lnSpc>
                <a:spcPct val="150000"/>
              </a:lnSpc>
              <a:defRPr/>
            </a:pPr>
            <a:r>
              <a:rPr lang="ru-RU" sz="1600" kern="0" dirty="0" smtClean="0">
                <a:solidFill>
                  <a:srgbClr val="C00000"/>
                </a:solidFill>
              </a:rPr>
              <a:t>  </a:t>
            </a:r>
            <a:r>
              <a:rPr lang="en-US" sz="1600" kern="0" dirty="0" smtClean="0">
                <a:solidFill>
                  <a:srgbClr val="C00000"/>
                </a:solidFill>
              </a:rPr>
              <a:t>No </a:t>
            </a:r>
            <a:r>
              <a:rPr lang="en-US" sz="1600" kern="0" dirty="0">
                <a:solidFill>
                  <a:srgbClr val="C00000"/>
                </a:solidFill>
              </a:rPr>
              <a:t>tested for HDV </a:t>
            </a:r>
            <a:r>
              <a:rPr lang="en-US" sz="1600" kern="0" dirty="0" smtClean="0">
                <a:solidFill>
                  <a:srgbClr val="C00000"/>
                </a:solidFill>
              </a:rPr>
              <a:t>RNA</a:t>
            </a:r>
            <a:endParaRPr lang="en-US" sz="1600" b="1" u="sng" kern="0" dirty="0" smtClean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16000" y="5767843"/>
            <a:ext cx="2916000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kern="0" dirty="0" smtClean="0">
                <a:solidFill>
                  <a:srgbClr val="C00000"/>
                </a:solidFill>
              </a:rPr>
              <a:t>No </a:t>
            </a:r>
            <a:r>
              <a:rPr lang="en-US" b="1" kern="0" dirty="0">
                <a:solidFill>
                  <a:srgbClr val="C00000"/>
                </a:solidFill>
              </a:rPr>
              <a:t>treatment </a:t>
            </a:r>
            <a:r>
              <a:rPr lang="en-US" b="1" kern="0" dirty="0" smtClean="0">
                <a:solidFill>
                  <a:srgbClr val="C00000"/>
                </a:solidFill>
              </a:rPr>
              <a:t>prescribed</a:t>
            </a:r>
            <a:r>
              <a:rPr lang="ru-RU" b="1" kern="0" dirty="0" smtClean="0">
                <a:solidFill>
                  <a:srgbClr val="C00000"/>
                </a:solidFill>
              </a:rPr>
              <a:t>!</a:t>
            </a:r>
            <a:endParaRPr lang="en-US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7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0764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</a:rPr>
              <a:t>A case </a:t>
            </a:r>
            <a:r>
              <a:rPr lang="en-US" sz="3200" b="1" dirty="0" smtClean="0">
                <a:solidFill>
                  <a:srgbClr val="002060"/>
                </a:solidFill>
              </a:rPr>
              <a:t>report: </a:t>
            </a:r>
            <a:r>
              <a:rPr lang="fr-FR" sz="3200" b="1" dirty="0">
                <a:solidFill>
                  <a:srgbClr val="002060"/>
                </a:solidFill>
              </a:rPr>
              <a:t>HBeAg (+)  HBV/HDV infection</a:t>
            </a:r>
            <a:br>
              <a:rPr lang="fr-FR" sz="3200" b="1" dirty="0">
                <a:solidFill>
                  <a:srgbClr val="002060"/>
                </a:solidFill>
              </a:rPr>
            </a:br>
            <a:r>
              <a:rPr lang="fr-FR" sz="3200" b="1" dirty="0">
                <a:solidFill>
                  <a:srgbClr val="002060"/>
                </a:solidFill>
              </a:rPr>
              <a:t>Patient </a:t>
            </a:r>
            <a:r>
              <a:rPr lang="fr-FR" sz="3200" b="1" dirty="0" smtClean="0">
                <a:solidFill>
                  <a:srgbClr val="002060"/>
                </a:solidFill>
              </a:rPr>
              <a:t>profile</a:t>
            </a:r>
            <a:r>
              <a:rPr lang="ru-RU" sz="3200" b="1" dirty="0">
                <a:solidFill>
                  <a:srgbClr val="002060"/>
                </a:solidFill>
              </a:rPr>
              <a:t> (</a:t>
            </a:r>
            <a:r>
              <a:rPr lang="en-US" sz="3200" b="1" dirty="0">
                <a:solidFill>
                  <a:srgbClr val="002060"/>
                </a:solidFill>
              </a:rPr>
              <a:t>cont.</a:t>
            </a:r>
            <a:r>
              <a:rPr lang="ru-RU" sz="3200" b="1" dirty="0">
                <a:solidFill>
                  <a:srgbClr val="002060"/>
                </a:solidFill>
              </a:rPr>
              <a:t>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0891" y="1378522"/>
            <a:ext cx="11790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Patient G., Fem., 1987, BMI-21,1 kg/m2,</a:t>
            </a:r>
            <a:r>
              <a:rPr lang="en-US" sz="2000" kern="0" dirty="0" smtClean="0">
                <a:solidFill>
                  <a:srgbClr val="002060"/>
                </a:solidFill>
              </a:rPr>
              <a:t> </a:t>
            </a:r>
            <a:r>
              <a:rPr lang="en-US" sz="2000" kern="0" dirty="0">
                <a:solidFill>
                  <a:srgbClr val="002060"/>
                </a:solidFill>
              </a:rPr>
              <a:t>no alcohol consumption, no </a:t>
            </a:r>
            <a:r>
              <a:rPr lang="en-US" sz="2000" kern="0" dirty="0" smtClean="0">
                <a:solidFill>
                  <a:srgbClr val="002060"/>
                </a:solidFill>
              </a:rPr>
              <a:t>smoking. </a:t>
            </a:r>
            <a:r>
              <a:rPr lang="en-US" sz="2000" dirty="0" smtClean="0">
                <a:solidFill>
                  <a:srgbClr val="002060"/>
                </a:solidFill>
              </a:rPr>
              <a:t>Married, has 2 children.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3456" y="1982192"/>
            <a:ext cx="2988000" cy="4032000"/>
          </a:xfrm>
          <a:prstGeom prst="rect">
            <a:avLst/>
          </a:prstGeom>
          <a:solidFill>
            <a:srgbClr val="F1F1F3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600" b="1" u="sng" kern="0" dirty="0" smtClean="0">
                <a:solidFill>
                  <a:srgbClr val="002060"/>
                </a:solidFill>
              </a:rPr>
              <a:t>0</a:t>
            </a:r>
            <a:r>
              <a:rPr lang="ru-RU" sz="1600" b="1" u="sng" kern="0" dirty="0" smtClean="0">
                <a:solidFill>
                  <a:srgbClr val="002060"/>
                </a:solidFill>
              </a:rPr>
              <a:t>5</a:t>
            </a:r>
            <a:r>
              <a:rPr lang="en-US" sz="1600" b="1" u="sng" kern="0" dirty="0" smtClean="0">
                <a:solidFill>
                  <a:srgbClr val="002060"/>
                </a:solidFill>
              </a:rPr>
              <a:t>.0</a:t>
            </a:r>
            <a:r>
              <a:rPr lang="ru-RU" sz="1600" b="1" u="sng" kern="0" dirty="0" smtClean="0">
                <a:solidFill>
                  <a:srgbClr val="002060"/>
                </a:solidFill>
              </a:rPr>
              <a:t>9</a:t>
            </a:r>
            <a:r>
              <a:rPr lang="en-US" sz="1600" b="1" u="sng" kern="0" dirty="0" smtClean="0">
                <a:solidFill>
                  <a:srgbClr val="002060"/>
                </a:solidFill>
              </a:rPr>
              <a:t>.2019</a:t>
            </a:r>
            <a:endParaRPr lang="ru-RU" sz="1600" b="1" u="sng" kern="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kern="0" dirty="0" smtClean="0">
                <a:solidFill>
                  <a:srgbClr val="002060"/>
                </a:solidFill>
              </a:rPr>
              <a:t>  </a:t>
            </a:r>
            <a:r>
              <a:rPr lang="en-US" sz="1600" kern="0" dirty="0" smtClean="0">
                <a:solidFill>
                  <a:srgbClr val="002060"/>
                </a:solidFill>
              </a:rPr>
              <a:t>HBV </a:t>
            </a:r>
            <a:r>
              <a:rPr lang="en-US" sz="1600" kern="0" dirty="0">
                <a:solidFill>
                  <a:srgbClr val="002060"/>
                </a:solidFill>
              </a:rPr>
              <a:t>DNA – </a:t>
            </a:r>
            <a:r>
              <a:rPr lang="ru-RU" sz="1600" kern="0" dirty="0">
                <a:solidFill>
                  <a:srgbClr val="002060"/>
                </a:solidFill>
              </a:rPr>
              <a:t>6</a:t>
            </a:r>
            <a:r>
              <a:rPr lang="en-US" sz="1600" kern="0" dirty="0" smtClean="0">
                <a:solidFill>
                  <a:srgbClr val="002060"/>
                </a:solidFill>
              </a:rPr>
              <a:t>,</a:t>
            </a:r>
            <a:r>
              <a:rPr lang="ru-RU" sz="1600" kern="0" dirty="0" smtClean="0">
                <a:solidFill>
                  <a:srgbClr val="002060"/>
                </a:solidFill>
              </a:rPr>
              <a:t>4</a:t>
            </a:r>
            <a:r>
              <a:rPr lang="en-US" sz="1600" kern="0" dirty="0" smtClean="0">
                <a:solidFill>
                  <a:srgbClr val="002060"/>
                </a:solidFill>
              </a:rPr>
              <a:t>*10</a:t>
            </a:r>
            <a:r>
              <a:rPr lang="en-US" sz="1600" kern="0" baseline="30000" dirty="0" smtClean="0">
                <a:solidFill>
                  <a:srgbClr val="002060"/>
                </a:solidFill>
              </a:rPr>
              <a:t>2</a:t>
            </a:r>
            <a:r>
              <a:rPr lang="en-US" sz="1600" kern="0" dirty="0" smtClean="0">
                <a:solidFill>
                  <a:srgbClr val="002060"/>
                </a:solidFill>
              </a:rPr>
              <a:t> </a:t>
            </a:r>
            <a:r>
              <a:rPr lang="en-US" sz="1600" kern="0" dirty="0">
                <a:solidFill>
                  <a:srgbClr val="002060"/>
                </a:solidFill>
              </a:rPr>
              <a:t>IU/ml</a:t>
            </a:r>
          </a:p>
          <a:p>
            <a:pPr>
              <a:lnSpc>
                <a:spcPct val="150000"/>
              </a:lnSpc>
              <a:defRPr/>
            </a:pPr>
            <a:r>
              <a:rPr lang="ru-RU" sz="1600" kern="0" dirty="0" smtClean="0">
                <a:solidFill>
                  <a:srgbClr val="C00000"/>
                </a:solidFill>
              </a:rPr>
              <a:t>  </a:t>
            </a:r>
            <a:r>
              <a:rPr lang="en-US" sz="1600" kern="0" dirty="0" smtClean="0">
                <a:solidFill>
                  <a:srgbClr val="C00000"/>
                </a:solidFill>
              </a:rPr>
              <a:t>HDV RNA </a:t>
            </a:r>
            <a:r>
              <a:rPr lang="en-US" sz="1600" kern="0" dirty="0">
                <a:solidFill>
                  <a:srgbClr val="C00000"/>
                </a:solidFill>
              </a:rPr>
              <a:t>– </a:t>
            </a:r>
            <a:r>
              <a:rPr lang="ru-RU" sz="1600" kern="0" dirty="0">
                <a:solidFill>
                  <a:srgbClr val="C00000"/>
                </a:solidFill>
              </a:rPr>
              <a:t>5</a:t>
            </a:r>
            <a:r>
              <a:rPr lang="en-US" sz="1600" kern="0" dirty="0" smtClean="0">
                <a:solidFill>
                  <a:srgbClr val="C00000"/>
                </a:solidFill>
              </a:rPr>
              <a:t>,</a:t>
            </a:r>
            <a:r>
              <a:rPr lang="ru-RU" sz="1600" kern="0" dirty="0" smtClean="0">
                <a:solidFill>
                  <a:srgbClr val="C00000"/>
                </a:solidFill>
              </a:rPr>
              <a:t>2</a:t>
            </a:r>
            <a:r>
              <a:rPr lang="en-US" sz="1600" kern="0" dirty="0" smtClean="0">
                <a:solidFill>
                  <a:srgbClr val="C00000"/>
                </a:solidFill>
              </a:rPr>
              <a:t>*10</a:t>
            </a:r>
            <a:r>
              <a:rPr lang="ru-RU" sz="1600" kern="0" baseline="30000" dirty="0">
                <a:solidFill>
                  <a:srgbClr val="C00000"/>
                </a:solidFill>
              </a:rPr>
              <a:t>4</a:t>
            </a:r>
            <a:r>
              <a:rPr lang="en-US" sz="1600" kern="0" dirty="0" smtClean="0">
                <a:solidFill>
                  <a:srgbClr val="C00000"/>
                </a:solidFill>
              </a:rPr>
              <a:t> </a:t>
            </a:r>
            <a:r>
              <a:rPr lang="en-US" sz="1600" kern="0" dirty="0">
                <a:solidFill>
                  <a:srgbClr val="C00000"/>
                </a:solidFill>
              </a:rPr>
              <a:t>IU/ml</a:t>
            </a:r>
          </a:p>
          <a:p>
            <a:pPr>
              <a:lnSpc>
                <a:spcPct val="150000"/>
              </a:lnSpc>
              <a:defRPr/>
            </a:pPr>
            <a:r>
              <a:rPr lang="ru-RU" sz="1600" kern="0" dirty="0" smtClean="0">
                <a:solidFill>
                  <a:srgbClr val="C00000"/>
                </a:solidFill>
              </a:rPr>
              <a:t>  </a:t>
            </a:r>
            <a:r>
              <a:rPr lang="en-US" sz="1600" kern="0" dirty="0" smtClean="0">
                <a:solidFill>
                  <a:srgbClr val="C00000"/>
                </a:solidFill>
              </a:rPr>
              <a:t>ALT </a:t>
            </a:r>
            <a:r>
              <a:rPr lang="en-US" sz="1600" kern="0" dirty="0">
                <a:solidFill>
                  <a:srgbClr val="C00000"/>
                </a:solidFill>
              </a:rPr>
              <a:t>– </a:t>
            </a:r>
            <a:r>
              <a:rPr lang="ru-RU" sz="1600" kern="0" dirty="0" smtClean="0">
                <a:solidFill>
                  <a:srgbClr val="C00000"/>
                </a:solidFill>
              </a:rPr>
              <a:t>53</a:t>
            </a:r>
            <a:r>
              <a:rPr lang="en-US" sz="1600" kern="0" dirty="0" smtClean="0">
                <a:solidFill>
                  <a:srgbClr val="C00000"/>
                </a:solidFill>
              </a:rPr>
              <a:t> U/l</a:t>
            </a:r>
            <a:endParaRPr lang="ru-RU" sz="1600" kern="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kern="0" dirty="0" smtClean="0">
                <a:solidFill>
                  <a:srgbClr val="C00000"/>
                </a:solidFill>
              </a:rPr>
              <a:t> </a:t>
            </a:r>
            <a:r>
              <a:rPr lang="en-US" b="1" kern="0" dirty="0" smtClean="0">
                <a:solidFill>
                  <a:srgbClr val="C00000"/>
                </a:solidFill>
              </a:rPr>
              <a:t>No </a:t>
            </a:r>
            <a:r>
              <a:rPr lang="en-US" b="1" kern="0" dirty="0">
                <a:solidFill>
                  <a:srgbClr val="C00000"/>
                </a:solidFill>
              </a:rPr>
              <a:t>treatment prescribed</a:t>
            </a:r>
            <a:r>
              <a:rPr lang="ru-RU" b="1" kern="0" dirty="0" smtClean="0">
                <a:solidFill>
                  <a:srgbClr val="C00000"/>
                </a:solidFill>
              </a:rPr>
              <a:t>!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600" b="1" u="sng" kern="0" dirty="0" smtClean="0">
                <a:solidFill>
                  <a:srgbClr val="002060"/>
                </a:solidFill>
              </a:rPr>
              <a:t>31.05.2021</a:t>
            </a:r>
          </a:p>
          <a:p>
            <a:pPr>
              <a:lnSpc>
                <a:spcPct val="150000"/>
              </a:lnSpc>
              <a:defRPr/>
            </a:pPr>
            <a:r>
              <a:rPr lang="ru-RU" sz="1600" kern="0" dirty="0">
                <a:solidFill>
                  <a:srgbClr val="002060"/>
                </a:solidFill>
              </a:rPr>
              <a:t> </a:t>
            </a:r>
            <a:r>
              <a:rPr lang="ru-RU" sz="1600" kern="0" dirty="0" smtClean="0">
                <a:solidFill>
                  <a:srgbClr val="002060"/>
                </a:solidFill>
              </a:rPr>
              <a:t> </a:t>
            </a:r>
            <a:r>
              <a:rPr lang="en-US" sz="1600" kern="0" dirty="0" smtClean="0">
                <a:solidFill>
                  <a:srgbClr val="002060"/>
                </a:solidFill>
              </a:rPr>
              <a:t>HBV </a:t>
            </a:r>
            <a:r>
              <a:rPr lang="en-US" sz="1600" kern="0" dirty="0">
                <a:solidFill>
                  <a:srgbClr val="002060"/>
                </a:solidFill>
              </a:rPr>
              <a:t>DNA – </a:t>
            </a:r>
            <a:r>
              <a:rPr lang="ru-RU" sz="1600" kern="0" dirty="0" smtClean="0">
                <a:solidFill>
                  <a:srgbClr val="002060"/>
                </a:solidFill>
              </a:rPr>
              <a:t>5</a:t>
            </a:r>
            <a:r>
              <a:rPr lang="en-US" sz="1600" kern="0" dirty="0" smtClean="0">
                <a:solidFill>
                  <a:srgbClr val="002060"/>
                </a:solidFill>
              </a:rPr>
              <a:t>,</a:t>
            </a:r>
            <a:r>
              <a:rPr lang="ru-RU" sz="1600" kern="0" dirty="0" smtClean="0">
                <a:solidFill>
                  <a:srgbClr val="002060"/>
                </a:solidFill>
              </a:rPr>
              <a:t>3</a:t>
            </a:r>
            <a:r>
              <a:rPr lang="en-US" sz="1600" kern="0" dirty="0" smtClean="0">
                <a:solidFill>
                  <a:srgbClr val="002060"/>
                </a:solidFill>
              </a:rPr>
              <a:t>*10</a:t>
            </a:r>
            <a:r>
              <a:rPr lang="en-US" sz="1600" kern="0" baseline="30000" dirty="0" smtClean="0">
                <a:solidFill>
                  <a:srgbClr val="002060"/>
                </a:solidFill>
              </a:rPr>
              <a:t>2</a:t>
            </a:r>
            <a:r>
              <a:rPr lang="en-US" sz="1600" kern="0" dirty="0" smtClean="0">
                <a:solidFill>
                  <a:srgbClr val="002060"/>
                </a:solidFill>
              </a:rPr>
              <a:t> </a:t>
            </a:r>
            <a:r>
              <a:rPr lang="en-US" sz="1600" kern="0" dirty="0">
                <a:solidFill>
                  <a:srgbClr val="002060"/>
                </a:solidFill>
              </a:rPr>
              <a:t>IU/ml</a:t>
            </a:r>
          </a:p>
          <a:p>
            <a:pPr>
              <a:lnSpc>
                <a:spcPct val="150000"/>
              </a:lnSpc>
              <a:defRPr/>
            </a:pPr>
            <a:r>
              <a:rPr lang="ru-RU" sz="1600" kern="0" dirty="0">
                <a:solidFill>
                  <a:srgbClr val="C00000"/>
                </a:solidFill>
              </a:rPr>
              <a:t>  </a:t>
            </a:r>
            <a:r>
              <a:rPr lang="en-US" sz="1600" kern="0" dirty="0">
                <a:solidFill>
                  <a:srgbClr val="C00000"/>
                </a:solidFill>
              </a:rPr>
              <a:t>HDV RNA – </a:t>
            </a:r>
            <a:r>
              <a:rPr lang="ru-RU" sz="1600" kern="0" dirty="0" smtClean="0">
                <a:solidFill>
                  <a:srgbClr val="C00000"/>
                </a:solidFill>
              </a:rPr>
              <a:t>3</a:t>
            </a:r>
            <a:r>
              <a:rPr lang="en-US" sz="1600" kern="0" dirty="0" smtClean="0">
                <a:solidFill>
                  <a:srgbClr val="C00000"/>
                </a:solidFill>
              </a:rPr>
              <a:t>,</a:t>
            </a:r>
            <a:r>
              <a:rPr lang="ru-RU" sz="1600" kern="0" dirty="0">
                <a:solidFill>
                  <a:srgbClr val="C00000"/>
                </a:solidFill>
              </a:rPr>
              <a:t>2</a:t>
            </a:r>
            <a:r>
              <a:rPr lang="en-US" sz="1600" kern="0" dirty="0">
                <a:solidFill>
                  <a:srgbClr val="C00000"/>
                </a:solidFill>
              </a:rPr>
              <a:t>*10</a:t>
            </a:r>
            <a:r>
              <a:rPr lang="ru-RU" sz="1600" kern="0" baseline="30000" dirty="0">
                <a:solidFill>
                  <a:srgbClr val="C00000"/>
                </a:solidFill>
              </a:rPr>
              <a:t>4</a:t>
            </a:r>
            <a:r>
              <a:rPr lang="en-US" sz="1600" kern="0" dirty="0">
                <a:solidFill>
                  <a:srgbClr val="C00000"/>
                </a:solidFill>
              </a:rPr>
              <a:t> IU/ml</a:t>
            </a:r>
          </a:p>
          <a:p>
            <a:pPr>
              <a:lnSpc>
                <a:spcPct val="150000"/>
              </a:lnSpc>
              <a:defRPr/>
            </a:pPr>
            <a:r>
              <a:rPr lang="ru-RU" sz="1600" kern="0" dirty="0">
                <a:solidFill>
                  <a:srgbClr val="C00000"/>
                </a:solidFill>
              </a:rPr>
              <a:t>  </a:t>
            </a:r>
            <a:r>
              <a:rPr lang="en-US" sz="1600" kern="0" dirty="0">
                <a:solidFill>
                  <a:srgbClr val="C00000"/>
                </a:solidFill>
              </a:rPr>
              <a:t>ALT – </a:t>
            </a:r>
            <a:r>
              <a:rPr lang="ru-RU" sz="1600" kern="0" dirty="0" smtClean="0">
                <a:solidFill>
                  <a:srgbClr val="C00000"/>
                </a:solidFill>
              </a:rPr>
              <a:t>64</a:t>
            </a:r>
            <a:r>
              <a:rPr lang="en-US" sz="1600" kern="0" dirty="0" smtClean="0">
                <a:solidFill>
                  <a:srgbClr val="C00000"/>
                </a:solidFill>
              </a:rPr>
              <a:t> U/l</a:t>
            </a:r>
            <a:endParaRPr lang="ru-RU" sz="1600" kern="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b="1" kern="0" dirty="0" smtClean="0">
                <a:solidFill>
                  <a:srgbClr val="C00000"/>
                </a:solidFill>
              </a:rPr>
              <a:t>No </a:t>
            </a:r>
            <a:r>
              <a:rPr lang="en-US" b="1" kern="0" dirty="0">
                <a:solidFill>
                  <a:srgbClr val="C00000"/>
                </a:solidFill>
              </a:rPr>
              <a:t>treatment prescribed</a:t>
            </a:r>
            <a:r>
              <a:rPr lang="ru-RU" b="1" kern="0" dirty="0" smtClean="0">
                <a:solidFill>
                  <a:srgbClr val="C00000"/>
                </a:solidFill>
              </a:rPr>
              <a:t>!</a:t>
            </a:r>
            <a:endParaRPr lang="en-US" b="1" kern="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9872" y="6516000"/>
            <a:ext cx="33122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1400" dirty="0">
                <a:solidFill>
                  <a:prstClr val="black"/>
                </a:solidFill>
              </a:rPr>
              <a:t>Y. Alkhazov, «EuroMed» - Internal data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1728" y="1982192"/>
            <a:ext cx="2988000" cy="2246769"/>
          </a:xfrm>
          <a:prstGeom prst="rect">
            <a:avLst/>
          </a:prstGeom>
          <a:solidFill>
            <a:srgbClr val="F1F1F3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ru-RU" sz="1600" b="1" u="sng" kern="0" dirty="0" smtClean="0">
                <a:solidFill>
                  <a:srgbClr val="002060"/>
                </a:solidFill>
              </a:rPr>
              <a:t>05.11.2022</a:t>
            </a:r>
            <a:endParaRPr lang="en-US" sz="1600" b="1" u="sng" kern="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kern="0" dirty="0" smtClean="0">
                <a:solidFill>
                  <a:srgbClr val="002060"/>
                </a:solidFill>
              </a:rPr>
              <a:t>  </a:t>
            </a:r>
            <a:r>
              <a:rPr lang="en-US" sz="1600" kern="0" dirty="0">
                <a:solidFill>
                  <a:srgbClr val="002060"/>
                </a:solidFill>
              </a:rPr>
              <a:t>HBV DNA – </a:t>
            </a:r>
            <a:r>
              <a:rPr lang="ru-RU" sz="1600" kern="0" dirty="0">
                <a:solidFill>
                  <a:srgbClr val="002060"/>
                </a:solidFill>
              </a:rPr>
              <a:t>6</a:t>
            </a:r>
            <a:r>
              <a:rPr lang="en-US" sz="1600" kern="0" dirty="0" smtClean="0">
                <a:solidFill>
                  <a:srgbClr val="002060"/>
                </a:solidFill>
              </a:rPr>
              <a:t>,</a:t>
            </a:r>
            <a:r>
              <a:rPr lang="ru-RU" sz="1600" kern="0" dirty="0" smtClean="0">
                <a:solidFill>
                  <a:srgbClr val="002060"/>
                </a:solidFill>
              </a:rPr>
              <a:t>2</a:t>
            </a:r>
            <a:r>
              <a:rPr lang="en-US" sz="1600" kern="0" dirty="0" smtClean="0">
                <a:solidFill>
                  <a:srgbClr val="002060"/>
                </a:solidFill>
              </a:rPr>
              <a:t>*10</a:t>
            </a:r>
            <a:r>
              <a:rPr lang="en-US" sz="1600" kern="0" baseline="30000" dirty="0" smtClean="0">
                <a:solidFill>
                  <a:srgbClr val="002060"/>
                </a:solidFill>
              </a:rPr>
              <a:t>2</a:t>
            </a:r>
            <a:r>
              <a:rPr lang="en-US" sz="1600" kern="0" dirty="0" smtClean="0">
                <a:solidFill>
                  <a:srgbClr val="002060"/>
                </a:solidFill>
              </a:rPr>
              <a:t> </a:t>
            </a:r>
            <a:r>
              <a:rPr lang="en-US" sz="1600" kern="0" dirty="0">
                <a:solidFill>
                  <a:srgbClr val="002060"/>
                </a:solidFill>
              </a:rPr>
              <a:t>IU/ml</a:t>
            </a:r>
          </a:p>
          <a:p>
            <a:pPr>
              <a:lnSpc>
                <a:spcPct val="150000"/>
              </a:lnSpc>
              <a:defRPr/>
            </a:pPr>
            <a:r>
              <a:rPr lang="ru-RU" sz="1600" kern="0" dirty="0">
                <a:solidFill>
                  <a:srgbClr val="C00000"/>
                </a:solidFill>
              </a:rPr>
              <a:t>  </a:t>
            </a:r>
            <a:r>
              <a:rPr lang="en-US" sz="1600" kern="0" dirty="0">
                <a:solidFill>
                  <a:srgbClr val="C00000"/>
                </a:solidFill>
              </a:rPr>
              <a:t>HDV RNA – </a:t>
            </a:r>
            <a:r>
              <a:rPr lang="ru-RU" sz="1600" kern="0" dirty="0">
                <a:solidFill>
                  <a:srgbClr val="C00000"/>
                </a:solidFill>
              </a:rPr>
              <a:t>3</a:t>
            </a:r>
            <a:r>
              <a:rPr lang="en-US" sz="1600" kern="0" dirty="0">
                <a:solidFill>
                  <a:srgbClr val="C00000"/>
                </a:solidFill>
              </a:rPr>
              <a:t>,</a:t>
            </a:r>
            <a:r>
              <a:rPr lang="ru-RU" sz="1600" kern="0" dirty="0">
                <a:solidFill>
                  <a:srgbClr val="C00000"/>
                </a:solidFill>
              </a:rPr>
              <a:t>2</a:t>
            </a:r>
            <a:r>
              <a:rPr lang="en-US" sz="1600" kern="0" dirty="0">
                <a:solidFill>
                  <a:srgbClr val="C00000"/>
                </a:solidFill>
              </a:rPr>
              <a:t>*10</a:t>
            </a:r>
            <a:r>
              <a:rPr lang="ru-RU" sz="1600" kern="0" baseline="30000" dirty="0">
                <a:solidFill>
                  <a:srgbClr val="C00000"/>
                </a:solidFill>
              </a:rPr>
              <a:t>4</a:t>
            </a:r>
            <a:r>
              <a:rPr lang="en-US" sz="1600" kern="0" dirty="0">
                <a:solidFill>
                  <a:srgbClr val="C00000"/>
                </a:solidFill>
              </a:rPr>
              <a:t> IU/ml</a:t>
            </a:r>
          </a:p>
          <a:p>
            <a:pPr>
              <a:lnSpc>
                <a:spcPct val="150000"/>
              </a:lnSpc>
              <a:defRPr/>
            </a:pPr>
            <a:r>
              <a:rPr lang="ru-RU" sz="1600" kern="0" dirty="0">
                <a:solidFill>
                  <a:srgbClr val="C00000"/>
                </a:solidFill>
              </a:rPr>
              <a:t>  </a:t>
            </a:r>
            <a:r>
              <a:rPr lang="en-US" sz="1600" kern="0" dirty="0">
                <a:solidFill>
                  <a:srgbClr val="C00000"/>
                </a:solidFill>
              </a:rPr>
              <a:t>ALT – </a:t>
            </a:r>
            <a:r>
              <a:rPr lang="ru-RU" sz="1600" kern="0" dirty="0" smtClean="0">
                <a:solidFill>
                  <a:srgbClr val="C00000"/>
                </a:solidFill>
              </a:rPr>
              <a:t>57</a:t>
            </a:r>
            <a:r>
              <a:rPr lang="en-US" sz="1600" kern="0" dirty="0" smtClean="0">
                <a:solidFill>
                  <a:srgbClr val="C00000"/>
                </a:solidFill>
              </a:rPr>
              <a:t> U/l</a:t>
            </a:r>
          </a:p>
          <a:p>
            <a:pPr>
              <a:lnSpc>
                <a:spcPct val="200000"/>
              </a:lnSpc>
              <a:defRPr/>
            </a:pPr>
            <a:r>
              <a:rPr lang="en-US" b="1" kern="0" dirty="0" smtClean="0">
                <a:solidFill>
                  <a:srgbClr val="C00000"/>
                </a:solidFill>
              </a:rPr>
              <a:t>No </a:t>
            </a:r>
            <a:r>
              <a:rPr lang="en-US" b="1" kern="0" dirty="0">
                <a:solidFill>
                  <a:srgbClr val="C00000"/>
                </a:solidFill>
              </a:rPr>
              <a:t>treatment prescribed</a:t>
            </a:r>
            <a:r>
              <a:rPr lang="ru-RU" b="1" kern="0" dirty="0" smtClean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80000" y="1982192"/>
            <a:ext cx="2988000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1600" b="1" u="sng" kern="0" dirty="0" smtClean="0">
                <a:solidFill>
                  <a:srgbClr val="002060"/>
                </a:solidFill>
              </a:rPr>
              <a:t>27.</a:t>
            </a:r>
            <a:r>
              <a:rPr lang="en-US" sz="1600" b="1" u="sng" kern="0" dirty="0" smtClean="0">
                <a:solidFill>
                  <a:srgbClr val="002060"/>
                </a:solidFill>
              </a:rPr>
              <a:t>0</a:t>
            </a:r>
            <a:r>
              <a:rPr lang="ru-RU" sz="1600" b="1" u="sng" kern="0" dirty="0" smtClean="0">
                <a:solidFill>
                  <a:srgbClr val="002060"/>
                </a:solidFill>
              </a:rPr>
              <a:t>1.2023</a:t>
            </a:r>
            <a:endParaRPr lang="ru-RU" sz="1600" b="1" u="sng" kern="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kern="0" dirty="0">
                <a:solidFill>
                  <a:srgbClr val="002060"/>
                </a:solidFill>
              </a:rPr>
              <a:t>  </a:t>
            </a:r>
            <a:r>
              <a:rPr lang="en-US" sz="1600" kern="0" dirty="0" smtClean="0">
                <a:solidFill>
                  <a:srgbClr val="002060"/>
                </a:solidFill>
              </a:rPr>
              <a:t>HBV </a:t>
            </a:r>
            <a:r>
              <a:rPr lang="en-US" sz="1600" kern="0" dirty="0">
                <a:solidFill>
                  <a:srgbClr val="002060"/>
                </a:solidFill>
              </a:rPr>
              <a:t>DNA – </a:t>
            </a:r>
            <a:r>
              <a:rPr lang="ru-RU" sz="1600" kern="0" dirty="0">
                <a:solidFill>
                  <a:srgbClr val="002060"/>
                </a:solidFill>
              </a:rPr>
              <a:t>6</a:t>
            </a:r>
            <a:r>
              <a:rPr lang="en-US" sz="1600" kern="0" dirty="0">
                <a:solidFill>
                  <a:srgbClr val="002060"/>
                </a:solidFill>
              </a:rPr>
              <a:t>,</a:t>
            </a:r>
            <a:r>
              <a:rPr lang="ru-RU" sz="1600" kern="0" dirty="0">
                <a:solidFill>
                  <a:srgbClr val="002060"/>
                </a:solidFill>
              </a:rPr>
              <a:t>2</a:t>
            </a:r>
            <a:r>
              <a:rPr lang="en-US" sz="1600" kern="0" dirty="0">
                <a:solidFill>
                  <a:srgbClr val="002060"/>
                </a:solidFill>
              </a:rPr>
              <a:t>*10</a:t>
            </a:r>
            <a:r>
              <a:rPr lang="en-US" sz="1600" kern="0" baseline="30000" dirty="0">
                <a:solidFill>
                  <a:srgbClr val="002060"/>
                </a:solidFill>
              </a:rPr>
              <a:t>2</a:t>
            </a:r>
            <a:r>
              <a:rPr lang="en-US" sz="1600" kern="0" dirty="0">
                <a:solidFill>
                  <a:srgbClr val="002060"/>
                </a:solidFill>
              </a:rPr>
              <a:t> IU/ml</a:t>
            </a:r>
            <a:endParaRPr lang="ru-RU" sz="1600" kern="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kern="0" dirty="0">
                <a:solidFill>
                  <a:srgbClr val="002060"/>
                </a:solidFill>
              </a:rPr>
              <a:t>  </a:t>
            </a:r>
            <a:r>
              <a:rPr lang="en-US" sz="1600" kern="0" dirty="0">
                <a:solidFill>
                  <a:srgbClr val="C00000"/>
                </a:solidFill>
              </a:rPr>
              <a:t>HDV RNA – </a:t>
            </a:r>
            <a:r>
              <a:rPr lang="ru-RU" sz="1600" kern="0" dirty="0">
                <a:solidFill>
                  <a:srgbClr val="C00000"/>
                </a:solidFill>
              </a:rPr>
              <a:t>3</a:t>
            </a:r>
            <a:r>
              <a:rPr lang="en-US" sz="1600" kern="0" dirty="0">
                <a:solidFill>
                  <a:srgbClr val="C00000"/>
                </a:solidFill>
              </a:rPr>
              <a:t>,</a:t>
            </a:r>
            <a:r>
              <a:rPr lang="ru-RU" sz="1600" kern="0" dirty="0">
                <a:solidFill>
                  <a:srgbClr val="C00000"/>
                </a:solidFill>
              </a:rPr>
              <a:t>2</a:t>
            </a:r>
            <a:r>
              <a:rPr lang="en-US" sz="1600" kern="0" dirty="0">
                <a:solidFill>
                  <a:srgbClr val="C00000"/>
                </a:solidFill>
              </a:rPr>
              <a:t>*10</a:t>
            </a:r>
            <a:r>
              <a:rPr lang="ru-RU" sz="1600" kern="0" baseline="30000" dirty="0">
                <a:solidFill>
                  <a:srgbClr val="C00000"/>
                </a:solidFill>
              </a:rPr>
              <a:t>4</a:t>
            </a:r>
            <a:r>
              <a:rPr lang="en-US" sz="1600" kern="0" dirty="0">
                <a:solidFill>
                  <a:srgbClr val="C00000"/>
                </a:solidFill>
              </a:rPr>
              <a:t> IU/ml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0" dirty="0" smtClean="0">
                <a:solidFill>
                  <a:srgbClr val="002060"/>
                </a:solidFill>
              </a:rPr>
              <a:t>  qHBsAg </a:t>
            </a:r>
            <a:r>
              <a:rPr lang="en-US" sz="1600" kern="0" dirty="0">
                <a:solidFill>
                  <a:srgbClr val="002060"/>
                </a:solidFill>
              </a:rPr>
              <a:t>– 49296 IU/ml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0" dirty="0">
                <a:solidFill>
                  <a:srgbClr val="002060"/>
                </a:solidFill>
              </a:rPr>
              <a:t>  </a:t>
            </a:r>
            <a:r>
              <a:rPr lang="en-US" sz="1600" kern="0" dirty="0">
                <a:solidFill>
                  <a:srgbClr val="FF0000"/>
                </a:solidFill>
              </a:rPr>
              <a:t>HBeAg </a:t>
            </a:r>
            <a:r>
              <a:rPr lang="en-US" sz="1600" kern="0" dirty="0" smtClean="0">
                <a:solidFill>
                  <a:srgbClr val="FF0000"/>
                </a:solidFill>
              </a:rPr>
              <a:t>(+) ?!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0" dirty="0" smtClean="0">
                <a:solidFill>
                  <a:srgbClr val="002060"/>
                </a:solidFill>
              </a:rPr>
              <a:t>  </a:t>
            </a:r>
            <a:r>
              <a:rPr lang="en-US" sz="1600" kern="0" dirty="0" err="1" smtClean="0">
                <a:solidFill>
                  <a:srgbClr val="002060"/>
                </a:solidFill>
              </a:rPr>
              <a:t>Hb</a:t>
            </a:r>
            <a:r>
              <a:rPr lang="en-US" sz="1600" kern="0" dirty="0" smtClean="0">
                <a:solidFill>
                  <a:srgbClr val="002060"/>
                </a:solidFill>
              </a:rPr>
              <a:t> – 11,7 g/dl  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0" dirty="0" smtClean="0">
                <a:solidFill>
                  <a:srgbClr val="002060"/>
                </a:solidFill>
              </a:rPr>
              <a:t>  WBC – 3450 n/</a:t>
            </a:r>
            <a:r>
              <a:rPr lang="en-US" sz="1600" kern="0" dirty="0">
                <a:solidFill>
                  <a:srgbClr val="002060"/>
                </a:solidFill>
              </a:rPr>
              <a:t>mm</a:t>
            </a:r>
            <a:r>
              <a:rPr lang="en-US" sz="1600" kern="0" baseline="30000" dirty="0">
                <a:solidFill>
                  <a:srgbClr val="002060"/>
                </a:solidFill>
              </a:rPr>
              <a:t>3</a:t>
            </a:r>
          </a:p>
          <a:p>
            <a:pPr>
              <a:defRPr/>
            </a:pPr>
            <a:r>
              <a:rPr lang="en-US" sz="1600" kern="0" dirty="0" smtClean="0">
                <a:solidFill>
                  <a:srgbClr val="002060"/>
                </a:solidFill>
              </a:rPr>
              <a:t>  ANC – 1630 </a:t>
            </a:r>
            <a:r>
              <a:rPr lang="en-US" sz="1600" kern="0" dirty="0">
                <a:solidFill>
                  <a:srgbClr val="002060"/>
                </a:solidFill>
              </a:rPr>
              <a:t>mm</a:t>
            </a:r>
            <a:r>
              <a:rPr lang="en-US" sz="1600" kern="0" baseline="30000" dirty="0">
                <a:solidFill>
                  <a:srgbClr val="002060"/>
                </a:solidFill>
              </a:rPr>
              <a:t>3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0" dirty="0" smtClean="0">
                <a:solidFill>
                  <a:srgbClr val="002060"/>
                </a:solidFill>
              </a:rPr>
              <a:t>  PLT – 150 000 </a:t>
            </a:r>
            <a:r>
              <a:rPr lang="en-US" sz="1600" kern="0" dirty="0">
                <a:solidFill>
                  <a:srgbClr val="002060"/>
                </a:solidFill>
              </a:rPr>
              <a:t>mm</a:t>
            </a:r>
            <a:r>
              <a:rPr lang="en-US" sz="1600" kern="0" baseline="30000" dirty="0">
                <a:solidFill>
                  <a:srgbClr val="002060"/>
                </a:solidFill>
              </a:rPr>
              <a:t>3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0" dirty="0" smtClean="0">
                <a:solidFill>
                  <a:srgbClr val="C00000"/>
                </a:solidFill>
              </a:rPr>
              <a:t>  ALT </a:t>
            </a:r>
            <a:r>
              <a:rPr lang="en-US" sz="1600" kern="0" dirty="0">
                <a:solidFill>
                  <a:srgbClr val="C00000"/>
                </a:solidFill>
              </a:rPr>
              <a:t>– </a:t>
            </a:r>
            <a:r>
              <a:rPr lang="ru-RU" sz="1600" kern="0" dirty="0">
                <a:solidFill>
                  <a:srgbClr val="C00000"/>
                </a:solidFill>
              </a:rPr>
              <a:t>57</a:t>
            </a:r>
            <a:r>
              <a:rPr lang="en-US" sz="1600" kern="0" dirty="0">
                <a:solidFill>
                  <a:srgbClr val="C00000"/>
                </a:solidFill>
              </a:rPr>
              <a:t> U/l</a:t>
            </a:r>
            <a:endParaRPr lang="ru-RU" sz="1600" kern="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kern="0" dirty="0">
                <a:solidFill>
                  <a:srgbClr val="C00000"/>
                </a:solidFill>
              </a:rPr>
              <a:t>  </a:t>
            </a:r>
            <a:r>
              <a:rPr lang="en-US" sz="1600" kern="0" dirty="0">
                <a:solidFill>
                  <a:srgbClr val="C00000"/>
                </a:solidFill>
              </a:rPr>
              <a:t>Elastometry – </a:t>
            </a:r>
            <a:r>
              <a:rPr lang="en-US" sz="1600" kern="0" dirty="0" smtClean="0">
                <a:solidFill>
                  <a:srgbClr val="C00000"/>
                </a:solidFill>
              </a:rPr>
              <a:t>16,8 </a:t>
            </a:r>
            <a:r>
              <a:rPr lang="en-US" sz="1600" kern="0" dirty="0">
                <a:solidFill>
                  <a:srgbClr val="C00000"/>
                </a:solidFill>
              </a:rPr>
              <a:t>kPa </a:t>
            </a:r>
            <a:endParaRPr lang="ru-RU" sz="1600" kern="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3281" y="4398238"/>
            <a:ext cx="3268844" cy="1615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14 years without treatment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(</a:t>
            </a:r>
            <a:r>
              <a:rPr lang="en-US" b="1" dirty="0" smtClean="0">
                <a:solidFill>
                  <a:srgbClr val="002060"/>
                </a:solidFill>
              </a:rPr>
              <a:t>2009 </a:t>
            </a:r>
            <a:r>
              <a:rPr lang="en-US" b="1" dirty="0">
                <a:solidFill>
                  <a:srgbClr val="002060"/>
                </a:solidFill>
              </a:rPr>
              <a:t>– </a:t>
            </a:r>
            <a:r>
              <a:rPr lang="en-US" b="1" dirty="0" smtClean="0">
                <a:solidFill>
                  <a:srgbClr val="002060"/>
                </a:solidFill>
              </a:rPr>
              <a:t>2023)</a:t>
            </a:r>
          </a:p>
          <a:p>
            <a:pPr algn="ctr"/>
            <a:endParaRPr lang="en-US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F1 (6,0 kPa)  &gt;  F4 (16,8 kPa)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8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24256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A case report </a:t>
            </a:r>
            <a:r>
              <a:rPr lang="ru-RU" sz="3200" b="1" dirty="0" smtClean="0">
                <a:solidFill>
                  <a:srgbClr val="002060"/>
                </a:solidFill>
              </a:rPr>
              <a:t>№</a:t>
            </a:r>
            <a:r>
              <a:rPr lang="en-US" sz="3200" b="1" dirty="0">
                <a:solidFill>
                  <a:srgbClr val="002060"/>
                </a:solidFill>
              </a:rPr>
              <a:t>5</a:t>
            </a:r>
            <a:r>
              <a:rPr lang="en-US" sz="3200" b="1" dirty="0" smtClean="0">
                <a:solidFill>
                  <a:srgbClr val="002060"/>
                </a:solidFill>
              </a:rPr>
              <a:t>: </a:t>
            </a:r>
            <a:r>
              <a:rPr lang="fr-FR" sz="3200" b="1" dirty="0">
                <a:solidFill>
                  <a:srgbClr val="002060"/>
                </a:solidFill>
              </a:rPr>
              <a:t>HBeAg (+)  HBV/HDV infection</a:t>
            </a:r>
            <a:br>
              <a:rPr lang="fr-FR" sz="3200" b="1" dirty="0">
                <a:solidFill>
                  <a:srgbClr val="002060"/>
                </a:solidFill>
              </a:rPr>
            </a:br>
            <a:r>
              <a:rPr lang="fr-FR" sz="3200" b="1" dirty="0">
                <a:solidFill>
                  <a:srgbClr val="002060"/>
                </a:solidFill>
              </a:rPr>
              <a:t>Patient </a:t>
            </a:r>
            <a:r>
              <a:rPr lang="fr-FR" sz="3200" b="1" dirty="0" smtClean="0">
                <a:solidFill>
                  <a:srgbClr val="002060"/>
                </a:solidFill>
              </a:rPr>
              <a:t>profile (cont.)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81" y="6516000"/>
            <a:ext cx="121618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1400" dirty="0">
                <a:solidFill>
                  <a:prstClr val="black"/>
                </a:solidFill>
              </a:rPr>
              <a:t>Y. Alkhazov, «EuroMed» - Internal </a:t>
            </a:r>
            <a:r>
              <a:rPr lang="nn-NO" sz="1400" dirty="0" smtClean="0">
                <a:solidFill>
                  <a:prstClr val="black"/>
                </a:solidFill>
              </a:rPr>
              <a:t>data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449999" y="1440000"/>
          <a:ext cx="11232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1069871" y="4754767"/>
            <a:ext cx="10080000" cy="0"/>
          </a:xfrm>
          <a:prstGeom prst="line">
            <a:avLst/>
          </a:prstGeom>
          <a:ln w="222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60616" y="4604281"/>
            <a:ext cx="10080000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64188" y="4926095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LLoD </a:t>
            </a:r>
            <a:r>
              <a:rPr lang="en-US" sz="1400" b="1" baseline="30000" dirty="0">
                <a:solidFill>
                  <a:srgbClr val="00B050"/>
                </a:solidFill>
              </a:rPr>
              <a:t>#</a:t>
            </a:r>
            <a:endParaRPr lang="ru-RU" sz="1400" b="1" baseline="300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64188" y="4254993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LLoQ *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9871" y="2131304"/>
            <a:ext cx="9405997" cy="6093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 smtClean="0">
                <a:solidFill>
                  <a:srgbClr val="FF0066"/>
                </a:solidFill>
              </a:rPr>
              <a:t>3050        &gt;        580                       640          &gt;          430           &gt;          530          &gt;         620                 </a:t>
            </a:r>
          </a:p>
          <a:p>
            <a:pPr>
              <a:lnSpc>
                <a:spcPct val="80000"/>
              </a:lnSpc>
            </a:pP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endParaRPr lang="en-US" sz="1400" b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400" b="1" dirty="0" smtClean="0">
                <a:solidFill>
                  <a:srgbClr val="002060"/>
                </a:solidFill>
              </a:rPr>
              <a:t>n/a           &gt;        n/a           &gt;         25000        &gt;       36000          &gt;        32000        &gt;        32000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7628756" y="3042062"/>
            <a:ext cx="828000" cy="684000"/>
          </a:xfrm>
          <a:prstGeom prst="octagon">
            <a:avLst>
              <a:gd name="adj" fmla="val 2928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 smtClean="0">
                <a:solidFill>
                  <a:srgbClr val="FF0066"/>
                </a:solidFill>
              </a:rPr>
              <a:t>HBeAg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 err="1" smtClean="0">
                <a:solidFill>
                  <a:srgbClr val="FF0066"/>
                </a:solidFill>
              </a:rPr>
              <a:t>Pos</a:t>
            </a:r>
            <a:r>
              <a:rPr lang="en-US" sz="1600" b="1" kern="0" dirty="0" smtClean="0">
                <a:solidFill>
                  <a:srgbClr val="FF0066"/>
                </a:solidFill>
              </a:rPr>
              <a:t> (+)</a:t>
            </a:r>
            <a:endParaRPr lang="ru-RU" sz="1600" b="1" kern="0" dirty="0" smtClean="0">
              <a:solidFill>
                <a:srgbClr val="FF00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90241" y="4039550"/>
            <a:ext cx="1240741" cy="52322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Elastometry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7,0 kPa 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6532" y="5796000"/>
            <a:ext cx="1781257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HDV RNA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* </a:t>
            </a:r>
            <a:r>
              <a:rPr lang="en-US" sz="1400" dirty="0">
                <a:solidFill>
                  <a:prstClr val="black"/>
                </a:solidFill>
              </a:rPr>
              <a:t>LLoQ = </a:t>
            </a:r>
            <a:r>
              <a:rPr lang="en-US" sz="1400" dirty="0" smtClean="0">
                <a:solidFill>
                  <a:prstClr val="black"/>
                </a:solidFill>
              </a:rPr>
              <a:t>27 </a:t>
            </a:r>
            <a:r>
              <a:rPr lang="en-US" sz="1400" dirty="0">
                <a:solidFill>
                  <a:prstClr val="black"/>
                </a:solidFill>
              </a:rPr>
              <a:t>IU/ml</a:t>
            </a:r>
          </a:p>
          <a:p>
            <a:r>
              <a:rPr lang="en-US" sz="1400" dirty="0">
                <a:solidFill>
                  <a:prstClr val="black"/>
                </a:solidFill>
              </a:rPr>
              <a:t># LLoD = </a:t>
            </a:r>
            <a:r>
              <a:rPr lang="en-US" sz="1400" dirty="0" smtClean="0">
                <a:solidFill>
                  <a:prstClr val="black"/>
                </a:solidFill>
              </a:rPr>
              <a:t>12.3 </a:t>
            </a:r>
            <a:r>
              <a:rPr lang="en-US" sz="1400" dirty="0">
                <a:solidFill>
                  <a:prstClr val="black"/>
                </a:solidFill>
              </a:rPr>
              <a:t>IU/ml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10612" y="5796000"/>
            <a:ext cx="163217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HBV DNA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* </a:t>
            </a:r>
            <a:r>
              <a:rPr lang="en-US" sz="1400" dirty="0">
                <a:solidFill>
                  <a:prstClr val="black"/>
                </a:solidFill>
              </a:rPr>
              <a:t>LLoQ = </a:t>
            </a:r>
            <a:r>
              <a:rPr lang="en-US" sz="1400" dirty="0" smtClean="0">
                <a:solidFill>
                  <a:prstClr val="black"/>
                </a:solidFill>
              </a:rPr>
              <a:t>20 </a:t>
            </a:r>
            <a:r>
              <a:rPr lang="en-US" sz="1400" dirty="0">
                <a:solidFill>
                  <a:prstClr val="black"/>
                </a:solidFill>
              </a:rPr>
              <a:t>IU/ml</a:t>
            </a:r>
          </a:p>
          <a:p>
            <a:r>
              <a:rPr lang="en-US" sz="1400" dirty="0">
                <a:solidFill>
                  <a:prstClr val="black"/>
                </a:solidFill>
              </a:rPr>
              <a:t># LLoD = </a:t>
            </a:r>
            <a:r>
              <a:rPr lang="en-US" sz="1400" dirty="0" smtClean="0">
                <a:solidFill>
                  <a:prstClr val="black"/>
                </a:solidFill>
              </a:rPr>
              <a:t>12 </a:t>
            </a:r>
            <a:r>
              <a:rPr lang="en-US" sz="1400" dirty="0">
                <a:solidFill>
                  <a:prstClr val="black"/>
                </a:solidFill>
              </a:rPr>
              <a:t>IU/ml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9313527" y="3048351"/>
            <a:ext cx="828000" cy="684000"/>
          </a:xfrm>
          <a:prstGeom prst="octagon">
            <a:avLst>
              <a:gd name="adj" fmla="val 2928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 smtClean="0">
                <a:solidFill>
                  <a:srgbClr val="FF0066"/>
                </a:solidFill>
              </a:rPr>
              <a:t>HBeAg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 err="1" smtClean="0">
                <a:solidFill>
                  <a:srgbClr val="FF0066"/>
                </a:solidFill>
              </a:rPr>
              <a:t>Pos</a:t>
            </a:r>
            <a:r>
              <a:rPr lang="en-US" sz="1600" b="1" kern="0" dirty="0" smtClean="0">
                <a:solidFill>
                  <a:srgbClr val="FF0066"/>
                </a:solidFill>
              </a:rPr>
              <a:t> (+)</a:t>
            </a:r>
            <a:endParaRPr lang="ru-RU" sz="1600" b="1" kern="0" dirty="0" smtClean="0">
              <a:solidFill>
                <a:srgbClr val="FF00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0616" y="4829616"/>
            <a:ext cx="908091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ALT (U/L)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20                      42                         53                          36                         64                         57                         58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24953" y="4022830"/>
            <a:ext cx="1228234" cy="52322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Elastometry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16,8 kPa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2909993" y="3039766"/>
            <a:ext cx="828000" cy="684000"/>
          </a:xfrm>
          <a:prstGeom prst="octagon">
            <a:avLst>
              <a:gd name="adj" fmla="val 2928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 smtClean="0">
                <a:solidFill>
                  <a:srgbClr val="FF0066"/>
                </a:solidFill>
              </a:rPr>
              <a:t>HBeAg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 smtClean="0">
                <a:solidFill>
                  <a:srgbClr val="FF0066"/>
                </a:solidFill>
              </a:rPr>
              <a:t>Neg (-)</a:t>
            </a:r>
            <a:endParaRPr lang="ru-RU" sz="1600" b="1" kern="0" dirty="0" smtClean="0">
              <a:solidFill>
                <a:srgbClr val="FF0066"/>
              </a:solidFill>
            </a:endParaRPr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2053222" y="3038349"/>
            <a:ext cx="812445" cy="687445"/>
          </a:xfrm>
          <a:prstGeom prst="octagon">
            <a:avLst>
              <a:gd name="adj" fmla="val 2928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 err="1" smtClean="0">
                <a:solidFill>
                  <a:srgbClr val="002060"/>
                </a:solidFill>
              </a:rPr>
              <a:t>HDVAb</a:t>
            </a:r>
            <a:endParaRPr lang="en-US" sz="1600" b="1" kern="0" dirty="0" smtClean="0">
              <a:solidFill>
                <a:srgbClr val="00206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 err="1" smtClean="0">
                <a:solidFill>
                  <a:srgbClr val="002060"/>
                </a:solidFill>
              </a:rPr>
              <a:t>Pos</a:t>
            </a:r>
            <a:r>
              <a:rPr lang="en-US" sz="1600" b="1" kern="0" dirty="0" smtClean="0">
                <a:solidFill>
                  <a:srgbClr val="002060"/>
                </a:solidFill>
              </a:rPr>
              <a:t> (+)</a:t>
            </a:r>
            <a:endParaRPr lang="ru-RU" sz="1600" b="1" kern="0" dirty="0" smtClean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74459" y="4039550"/>
            <a:ext cx="1240741" cy="52322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Elastometry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10,5 kPa 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8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31445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3200" b="1" dirty="0">
                <a:solidFill>
                  <a:srgbClr val="002060"/>
                </a:solidFill>
              </a:rPr>
              <a:t>Treatment options for </a:t>
            </a:r>
            <a:r>
              <a:rPr lang="en-US" sz="3200" b="1" dirty="0" smtClean="0">
                <a:solidFill>
                  <a:srgbClr val="002060"/>
                </a:solidFill>
              </a:rPr>
              <a:t>HDV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78341" y="1428740"/>
            <a:ext cx="1030405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/>
              </a:rPr>
              <a:t>Before 2020:</a:t>
            </a:r>
          </a:p>
          <a:p>
            <a:endParaRPr lang="en-US" sz="2000" b="1" dirty="0">
              <a:solidFill>
                <a:srgbClr val="002060"/>
              </a:solidFill>
              <a:latin typeface="Times New Rom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In the United States and much of the world, the only available therapy for chronic HDV (CHD) infection is pegylated interferon α (PEG-IFNα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However, treatment success is low, and the rates of viral relapse are </a:t>
            </a:r>
            <a:r>
              <a:rPr lang="en-US" sz="2000" dirty="0" smtClean="0">
                <a:solidFill>
                  <a:srgbClr val="002060"/>
                </a:solidFill>
              </a:rPr>
              <a:t>high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/>
              </a:rPr>
              <a:t>After 2020:</a:t>
            </a:r>
            <a:endParaRPr lang="ru-RU" sz="2000" dirty="0">
              <a:solidFill>
                <a:prstClr val="black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Bulevirtide </a:t>
            </a:r>
            <a:r>
              <a:rPr lang="en-US" sz="2000" dirty="0">
                <a:solidFill>
                  <a:srgbClr val="002060"/>
                </a:solidFill>
              </a:rPr>
              <a:t>(BLV) was licensed by the European Medicines Agency in 2020 to treat CHD, based on data from 2 key clinical trials showing </a:t>
            </a:r>
            <a:r>
              <a:rPr lang="en-US" sz="2000" dirty="0" smtClean="0">
                <a:solidFill>
                  <a:srgbClr val="002060"/>
                </a:solidFill>
              </a:rPr>
              <a:t>efficacy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Preliminary </a:t>
            </a:r>
            <a:r>
              <a:rPr lang="en-US" sz="2000" dirty="0">
                <a:solidFill>
                  <a:srgbClr val="002060"/>
                </a:solidFill>
              </a:rPr>
              <a:t>real-world data indicate effectiveness of BLV as monotherapy or </a:t>
            </a:r>
            <a:r>
              <a:rPr lang="en-US" sz="2000" dirty="0" smtClean="0">
                <a:solidFill>
                  <a:srgbClr val="002060"/>
                </a:solidFill>
              </a:rPr>
              <a:t>with PEG-IFN</a:t>
            </a:r>
            <a:r>
              <a:rPr lang="el-GR" sz="2000" dirty="0" smtClean="0">
                <a:solidFill>
                  <a:srgbClr val="002060"/>
                </a:solidFill>
              </a:rPr>
              <a:t>α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>
                <a:solidFill>
                  <a:srgbClr val="002060"/>
                </a:solidFill>
              </a:rPr>
              <a:t>including those with </a:t>
            </a:r>
            <a:r>
              <a:rPr lang="en-US" sz="2000" dirty="0" smtClean="0">
                <a:solidFill>
                  <a:srgbClr val="002060"/>
                </a:solidFill>
              </a:rPr>
              <a:t>cirrhosis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4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и шрифты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и шрифты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и шрифты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и шрифты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и шрифты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и шрифты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и шрифты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и шрифты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Мои шрифты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Мои шрифты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Мои шрифты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1555</Words>
  <Application>Microsoft Office PowerPoint</Application>
  <PresentationFormat>Широкоэкранный</PresentationFormat>
  <Paragraphs>280</Paragraphs>
  <Slides>19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7_Специальное оформление</vt:lpstr>
      <vt:lpstr>Специальное оформление</vt:lpstr>
      <vt:lpstr>10_Специальное оформление</vt:lpstr>
      <vt:lpstr>5_Специальное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Management of HDV infection: From Textbook to Real Life  Treatment as Art!</vt:lpstr>
      <vt:lpstr>Disclosures</vt:lpstr>
      <vt:lpstr>HDV infection is the most severe form of viral hepatitis.</vt:lpstr>
      <vt:lpstr>HDV infection in Azerbaijan</vt:lpstr>
      <vt:lpstr>HDV-infected patients</vt:lpstr>
      <vt:lpstr>A case report: HBeAg (+)  HBV/HDV infection Patient profile</vt:lpstr>
      <vt:lpstr>A case report: HBeAg (+)  HBV/HDV infection Patient profile (cont.)</vt:lpstr>
      <vt:lpstr>A case report №5: HBeAg (+)  HBV/HDV infection Patient profile (cont.)</vt:lpstr>
      <vt:lpstr>Treatment options for HDV</vt:lpstr>
      <vt:lpstr>Management of antiviral treatment in patients with CHD</vt:lpstr>
      <vt:lpstr>Hepatitis Delta – Optimal treatment: Bulevirtide - Combine or not to PEG IFN?</vt:lpstr>
      <vt:lpstr>A case report (cont.): HBeAg (+) HBV/HDV infection  with cirrhosis on PegIFN+BLV / BLV+TAF-based treatment </vt:lpstr>
      <vt:lpstr>A case report (cont.): HBeAg (+) HBV/HDV infection  with cirrhosis on PegIFN+BLV / BLV+TAF-based treatment </vt:lpstr>
      <vt:lpstr>A case report (cont.): ALT dynamics on PegIFN+BLV / BLV+TAF-based treatment</vt:lpstr>
      <vt:lpstr>A case report (cont.): HBeAg (+) HBV/HDV infection  with cirrhosis on PegIFN + BVL-based treatment </vt:lpstr>
      <vt:lpstr>NAs in patients with CHD</vt:lpstr>
      <vt:lpstr>NAs in patients with CHD: My personal opinion </vt:lpstr>
      <vt:lpstr>Conclusion: My view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357</cp:revision>
  <dcterms:created xsi:type="dcterms:W3CDTF">2024-11-03T13:19:51Z</dcterms:created>
  <dcterms:modified xsi:type="dcterms:W3CDTF">2025-05-26T10:05:53Z</dcterms:modified>
</cp:coreProperties>
</file>