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69" r:id="rId6"/>
    <p:sldMasterId id="2147483713" r:id="rId7"/>
    <p:sldMasterId id="2147483728" r:id="rId8"/>
  </p:sldMasterIdLst>
  <p:notesMasterIdLst>
    <p:notesMasterId r:id="rId33"/>
  </p:notesMasterIdLst>
  <p:sldIdLst>
    <p:sldId id="325" r:id="rId9"/>
    <p:sldId id="326" r:id="rId10"/>
    <p:sldId id="327" r:id="rId11"/>
    <p:sldId id="1891" r:id="rId12"/>
    <p:sldId id="2147480219" r:id="rId13"/>
    <p:sldId id="288" r:id="rId14"/>
    <p:sldId id="289" r:id="rId15"/>
    <p:sldId id="305" r:id="rId16"/>
    <p:sldId id="310" r:id="rId17"/>
    <p:sldId id="312" r:id="rId18"/>
    <p:sldId id="307" r:id="rId19"/>
    <p:sldId id="2146847722" r:id="rId20"/>
    <p:sldId id="290" r:id="rId21"/>
    <p:sldId id="296" r:id="rId22"/>
    <p:sldId id="2147480220" r:id="rId23"/>
    <p:sldId id="2147480221" r:id="rId24"/>
    <p:sldId id="2147480222" r:id="rId25"/>
    <p:sldId id="2147480223" r:id="rId26"/>
    <p:sldId id="2147480224" r:id="rId27"/>
    <p:sldId id="2147480225" r:id="rId28"/>
    <p:sldId id="2147480226" r:id="rId29"/>
    <p:sldId id="2147480227" r:id="rId30"/>
    <p:sldId id="2147480228" r:id="rId31"/>
    <p:sldId id="21474802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E3D"/>
    <a:srgbClr val="CF9D39"/>
    <a:srgbClr val="CEC1A5"/>
    <a:srgbClr val="FDECC8"/>
    <a:srgbClr val="FF6720"/>
    <a:srgbClr val="004B87"/>
    <a:srgbClr val="FEFEFE"/>
    <a:srgbClr val="826B6A"/>
    <a:srgbClr val="827966"/>
    <a:srgbClr val="A092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67" autoAdjust="0"/>
  </p:normalViewPr>
  <p:slideViewPr>
    <p:cSldViewPr snapToGrid="0">
      <p:cViewPr varScale="1">
        <p:scale>
          <a:sx n="69" d="100"/>
          <a:sy n="69" d="100"/>
        </p:scale>
        <p:origin x="1234" y="6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381000" y="685800"/>
            <a:ext cx="6096000" cy="3429000"/>
          </a:xfrm>
          <a:ln/>
        </p:spPr>
      </p:sp>
      <p:sp>
        <p:nvSpPr>
          <p:cNvPr id="34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2387E-EA41-1980-0CFA-8BF48AADB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0FEF3-F146-4774-F9E7-789A437CCE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92353-4A39-9DBB-E74A-C8E9227FA6FB}"/>
              </a:ext>
            </a:extLst>
          </p:cNvPr>
          <p:cNvSpPr>
            <a:spLocks noGrp="1"/>
          </p:cNvSpPr>
          <p:nvPr>
            <p:ph type="body" idx="1"/>
          </p:nvPr>
        </p:nvSpPr>
        <p:spPr/>
        <p:txBody>
          <a:bodyPr/>
          <a:lstStyle/>
          <a:p>
            <a:pPr marL="0" marR="0">
              <a:buNone/>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err="1">
                <a:effectLst/>
                <a:latin typeface="Calibri" panose="020F0502020204030204" pitchFamily="34" charset="0"/>
              </a:rPr>
              <a:t>pIFN</a:t>
            </a:r>
            <a:r>
              <a:rPr lang="fr-CH" sz="1800" b="0" i="0" dirty="0">
                <a:effectLst/>
                <a:latin typeface="Calibri" panose="020F0502020204030204" pitchFamily="34" charset="0"/>
              </a:rPr>
              <a:t> = </a:t>
            </a:r>
            <a:r>
              <a:rPr lang="fr-CH" sz="1800" b="0" i="0" dirty="0" err="1">
                <a:effectLst/>
                <a:latin typeface="Calibri" panose="020F0502020204030204" pitchFamily="34" charset="0"/>
              </a:rPr>
              <a:t>Pegylated</a:t>
            </a:r>
            <a:r>
              <a:rPr lang="fr-CH" sz="1800" b="0" i="0" dirty="0">
                <a:effectLst/>
                <a:latin typeface="Calibri" panose="020F0502020204030204" pitchFamily="34" charset="0"/>
              </a:rPr>
              <a:t> </a:t>
            </a:r>
            <a:r>
              <a:rPr lang="fr-CH" sz="1800" b="0" i="0" dirty="0" err="1">
                <a:effectLst/>
                <a:latin typeface="Calibri" panose="020F0502020204030204" pitchFamily="34" charset="0"/>
              </a:rPr>
              <a:t>interferon</a:t>
            </a:r>
            <a:r>
              <a:rPr lang="fr-CH" sz="1800" b="0" i="0" dirty="0">
                <a:effectLst/>
                <a:latin typeface="Calibri" panose="020F0502020204030204" pitchFamily="34" charset="0"/>
              </a:rPr>
              <a:t>; CHB = </a:t>
            </a:r>
            <a:r>
              <a:rPr lang="fr-CH" sz="1800" b="0" i="0" dirty="0" err="1">
                <a:effectLst/>
                <a:latin typeface="Calibri" panose="020F0502020204030204" pitchFamily="34" charset="0"/>
              </a:rPr>
              <a:t>Chronic</a:t>
            </a:r>
            <a:r>
              <a:rPr lang="fr-CH" sz="1800" b="0" i="0" dirty="0">
                <a:effectLst/>
                <a:latin typeface="Calibri" panose="020F0502020204030204" pitchFamily="34" charset="0"/>
              </a:rPr>
              <a:t> </a:t>
            </a:r>
            <a:r>
              <a:rPr lang="fr-CH" sz="1800" b="0" i="0" dirty="0" err="1">
                <a:effectLst/>
                <a:latin typeface="Calibri" panose="020F0502020204030204" pitchFamily="34" charset="0"/>
              </a:rPr>
              <a:t>hepatitis</a:t>
            </a:r>
            <a:r>
              <a:rPr lang="fr-CH" sz="1800" b="0" i="0" dirty="0">
                <a:effectLst/>
                <a:latin typeface="Calibri" panose="020F0502020204030204" pitchFamily="34" charset="0"/>
              </a:rPr>
              <a:t> B; </a:t>
            </a:r>
            <a:r>
              <a:rPr lang="fr-CH" sz="1800" b="0" i="0" dirty="0" err="1">
                <a:effectLst/>
                <a:latin typeface="Calibri" panose="020F0502020204030204" pitchFamily="34" charset="0"/>
              </a:rPr>
              <a:t>HBsAG</a:t>
            </a:r>
            <a:r>
              <a:rPr lang="fr-CH" sz="1800" b="0" i="0" dirty="0">
                <a:effectLst/>
                <a:latin typeface="Calibri" panose="020F0502020204030204" pitchFamily="34" charset="0"/>
              </a:rPr>
              <a:t> = </a:t>
            </a:r>
            <a:r>
              <a:rPr lang="fr-CH" sz="1800" b="0" i="0" dirty="0" err="1">
                <a:effectLst/>
                <a:latin typeface="Calibri" panose="020F0502020204030204" pitchFamily="34" charset="0"/>
              </a:rPr>
              <a:t>hepatitis</a:t>
            </a:r>
            <a:r>
              <a:rPr lang="fr-CH" sz="1800" b="0" i="0" dirty="0">
                <a:effectLst/>
                <a:latin typeface="Calibri" panose="020F0502020204030204" pitchFamily="34" charset="0"/>
              </a:rPr>
              <a:t> B surface </a:t>
            </a:r>
            <a:r>
              <a:rPr lang="fr-CH" sz="1800" b="0" i="0" dirty="0" err="1">
                <a:effectLst/>
                <a:latin typeface="Calibri" panose="020F0502020204030204" pitchFamily="34" charset="0"/>
              </a:rPr>
              <a:t>antigen</a:t>
            </a:r>
            <a:r>
              <a:rPr lang="fr-CH" sz="1800" b="0" i="0" dirty="0">
                <a:effectLst/>
                <a:latin typeface="Calibri" panose="020F0502020204030204" pitchFamily="34" charset="0"/>
              </a:rPr>
              <a:t>; NA = </a:t>
            </a:r>
            <a:r>
              <a:rPr lang="fr-CH" sz="1800" b="0" i="0" dirty="0" err="1">
                <a:effectLst/>
                <a:latin typeface="Calibri" panose="020F0502020204030204" pitchFamily="34" charset="0"/>
              </a:rPr>
              <a:t>nucleos</a:t>
            </a:r>
            <a:r>
              <a:rPr lang="fr-CH" sz="1800" b="0" i="0" dirty="0">
                <a:effectLst/>
                <a:latin typeface="Calibri" panose="020F0502020204030204" pitchFamily="34" charset="0"/>
              </a:rPr>
              <a:t>(t)ide analogue; pts =patients.</a:t>
            </a:r>
          </a:p>
          <a:p>
            <a:pPr marL="0" marR="0">
              <a:buNone/>
            </a:pPr>
            <a:endParaRPr lang="fr-CH" sz="1800" b="0" i="0" dirty="0">
              <a:effectLst/>
              <a:latin typeface="Calibri" panose="020F0502020204030204" pitchFamily="34" charset="0"/>
            </a:endParaRPr>
          </a:p>
          <a:p>
            <a:pPr>
              <a:lnSpc>
                <a:spcPct val="115000"/>
              </a:lnSpc>
              <a:spcAft>
                <a:spcPts val="800"/>
              </a:spcAft>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OS-070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Achieving undetectable hepatitis delta virus RNA at end of therapy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10 mg/day with or without with pegylated interferon alpha is strongly associated with post-treatment virologic response in chronic hepatitis delta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Fabien Zoulim1, Tarik Asselah2, Soo Aleman3,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Maurizia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Brunetto4 5, Vladimir Chulanov6, Adrian Streinu-Cercel7 8, George Sebastian Gherlan9 10, Pavel Bogomolov11, Tatiana Stepanova12, Viacheslav Morozov13, Olga Sagalova14, Renee-Claude Mercier15, Lei Ye15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1Lyon Hepatology Institute, Lyon,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2Hôpital Beaujon APHP, Université de Paris-Cité, INSERM UMR1149, Clichy,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Department of Infectious Diseases,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4Hepatology Unit, Reference Center of the Tuscany Region for Chronic Liver Disease and Cancer, University Hospital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7Matei Bals National Institute of Infectious Diseases,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10Dr. Victor Babes Foundation,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15Gilead Sciences, Inc., Foster City,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renee-claude.mercier@gilead.com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2 mg is approved for the treatment of chronic hepatitis delta (CHD) in Europe. In an integrated analysis of BLV 10 mg monotherapy or combined with pegylated interferon alpha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 aim to explore whether hepatitis delta virus (HDV) RNA levels undetectable (target not detected; TND) vs below the lower limit of quantification (&lt; LLOQ; target detected [TD]) at end of treatment (EOT) affect post-treatment virologic response.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pooled analysis of data from patients who completed 2 or 3 years of BLV 10 mg/d with or without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Phase 2 study MYR204 (NCT03852433) and the Phase 3 study MYR301 (NCT03852719) was performed. Patients received (A) BLV 10 mg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48 weeks (W) followed by 48W of monotherapy with BLV 10 mg (n = 50), (B) BLV 10 mg for 96W (n = 100), or (C) BLV 10 mg for 144W (n = 50). Patients were followed for up to 48W after EOT (FU-48). HDV RNA levels were determined by reverse transcription–quantitative polymerase chain reaction using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RoboGene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2.0 (LLOQ 50 IU/mL, limit of detection 6 IU/mL). Virologic response rates at FU-48 were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compared between patients with undetectable HDV RNA and those with HDV RNA &lt; LLOQ, TD at EOT.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Demographics were generally similar across groups: male (65%), White (85%), and mean (SD) age 41 (8.2) years. Overall, 41% had compensated cirrhosis, and 53% had prior interferon experience. Mean (SD) HDV RNA, alanine aminotransferase, and liver stiffness were 5.1 (1.38)log10 IU/mL, 109 (88.2)U/L, and 14.0 (9.11)kPa, respectively. At EOT, 48.5% (97/200) overall achieved undetectable HDV RNA: (A) 70% (35/50), (B) 37% (37/100), and (C) 50% (25/50). Additionally, 24% (48/200) had &lt; LLOQ, TD: (A) 16% (8/50), (B) 30% (30/100), and (C) 20% (10/50). At FU-48 in the whole population, undetectable HDV RNA was observed in 24.5% (49/200): 23/50 (46%) of those receiving combination therapy, 14% (14/100) of patients who received BLV monotherapy for 2 years, and 24% (12/50) of those who received 3 years of BLV monotherapy. Of the patients with undetectable HDV RNA at EOT, 46% (45/97) maintained undetectable HDV RNA at FU-48: (A) 60% (21/35), (B) 35% (13/37), and (C) 44% (11/25); 6% (6/97) had &lt; LLOQ, TD at FU-48: (A) 6% (2/35), (B) 9% (3/37), and (C) 4% (1/25). Of those who had &lt; LLOQ, TD at EOT, only 6% (3/48) had undetectable HDV RNA (1 in each group) and 4% (2/48) remained &lt; LLOQ, TD at FU-48, while 71% (34/48) had HDV RNA &gt; LLOQ: (A) 62.5% (5/8), (B) 80% (24/30), and (C) 50% (5/10); during the follow-up period, 9 discontinued the study early.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patients with compensated CHD, achieving undetectable HDV RNA with TND at EOT is strongly associated with a virologic suppression at 48W post-treatment. Combination therapy with BLV 10 mg/d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longer treatment with BLV monotherapy were associated with higher rates of undetectable HDV RNA at EOT and FU-48. Patients with HDV RNA &lt; LLOQ, TD at EOT are likely to have HDV RNA rebound off therapy.</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4B18DE9E-C017-80F5-2AE8-BF9418D4BD05}"/>
              </a:ext>
            </a:extLst>
          </p:cNvPr>
          <p:cNvSpPr>
            <a:spLocks noGrp="1"/>
          </p:cNvSpPr>
          <p:nvPr>
            <p:ph type="sldNum" sz="quarter" idx="5"/>
          </p:nvPr>
        </p:nvSpPr>
        <p:spPr/>
        <p:txBody>
          <a:bodyPr/>
          <a:lstStyle/>
          <a:p>
            <a:fld id="{F872C0F0-71E7-46B6-AA6F-1D7E0E2B8B3E}" type="slidenum">
              <a:rPr lang="en-US" smtClean="0"/>
              <a:t>6</a:t>
            </a:fld>
            <a:endParaRPr lang="en-US"/>
          </a:p>
        </p:txBody>
      </p:sp>
    </p:spTree>
    <p:extLst>
      <p:ext uri="{BB962C8B-B14F-4D97-AF65-F5344CB8AC3E}">
        <p14:creationId xmlns:p14="http://schemas.microsoft.com/office/powerpoint/2010/main" val="393133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ED671-A95F-E1E1-09F5-30E768188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19AFD-DE22-E56A-2A38-45408DF23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B7D08-D2CF-D4A4-582D-52F0243977FD}"/>
              </a:ext>
            </a:extLst>
          </p:cNvPr>
          <p:cNvSpPr>
            <a:spLocks noGrp="1"/>
          </p:cNvSpPr>
          <p:nvPr>
            <p:ph type="body" idx="1"/>
          </p:nvPr>
        </p:nvSpPr>
        <p:spPr/>
        <p:txBody>
          <a:bodyPr/>
          <a:lstStyle/>
          <a:p>
            <a:pPr>
              <a:lnSpc>
                <a:spcPct val="115000"/>
              </a:lnSpc>
              <a:spcAft>
                <a:spcPts val="800"/>
              </a:spcAft>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0" i="0" kern="100" dirty="0">
                <a:effectLst/>
                <a:latin typeface="Aptos" panose="020B0004020202020204" pitchFamily="34" charset="0"/>
                <a:ea typeface="Aptos" panose="020B0004020202020204" pitchFamily="34" charset="0"/>
                <a:cs typeface="Times New Roman" panose="02020603050405020304" pitchFamily="18" charset="0"/>
              </a:rPr>
              <a:t>BLV = </a:t>
            </a:r>
            <a:r>
              <a:rPr lang="en-US" sz="1800" b="0" i="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0" i="0" kern="100" dirty="0">
                <a:effectLst/>
                <a:latin typeface="Aptos" panose="020B0004020202020204" pitchFamily="34" charset="0"/>
                <a:ea typeface="Aptos" panose="020B0004020202020204" pitchFamily="34" charset="0"/>
                <a:cs typeface="Times New Roman" panose="02020603050405020304" pitchFamily="18" charset="0"/>
              </a:rPr>
              <a:t>; CHD = Chronic hepatitis delta; EOT = End of treatment; TND = Target not detected; TD = Target detected; FU =Follow-up.</a:t>
            </a:r>
          </a:p>
          <a:p>
            <a:pPr>
              <a:lnSpc>
                <a:spcPct val="115000"/>
              </a:lnSpc>
              <a:spcAft>
                <a:spcPts val="800"/>
              </a:spcAft>
            </a:pPr>
            <a:endParaRPr lang="en-US" sz="1800" b="1" i="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OS-070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Achieving undetectable hepatitis delta virus RNA at end of therapy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10 mg/day with or without with pegylated interferon alpha is strongly associated with post-treatment virologic response in chronic hepatitis delta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Fabien Zoulim1, Tarik Asselah2, Soo Aleman3,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Maurizia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Brunetto4 5, Vladimir Chulanov6, Adrian Streinu-Cercel7 8, George Sebastian Gherlan9 10, Pavel Bogomolov11, Tatiana Stepanova12, Viacheslav Morozov13, Olga Sagalova14, Renee-Claude Mercier15, Lei Ye15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1Lyon Hepatology Institute, Lyon,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2Hôpital Beaujon APHP, Université de Paris-Cité, INSERM UMR1149, Clichy, France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Department of Infectious Diseases,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4Hepatology Unit, Reference Center of the Tuscany Region for Chronic Liver Disease and Cancer, University Hospital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7Matei Bals National Institute of Infectious Diseases,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9"Carol Davila” University of Medicine and Pharmacy,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10Dr. Victor Babes Foundation, Bucharest, Romania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15Gilead Sciences, Inc., Foster City, United States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renee-claude.mercier@gilead.com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2 mg is approved for the treatment of chronic hepatitis delta (CHD) in Europe. In an integrated analysis of BLV 10 mg monotherapy or combined with pegylated interferon alpha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 aim to explore whether hepatitis delta virus (HDV) RNA levels undetectable (target not detected; TND) vs below the lower limit of quantification (&lt; LLOQ; target detected [TD]) at end of treatment (EOT) affect post-treatment virologic response.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pooled analysis of data from patients who completed 2 or 3 years of BLV 10 mg/d with or without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the Phase 2 study MYR204 (NCT03852433) and the Phase 3 study MYR301 (NCT03852719) was performed. Patients received (A) BLV 10 mg +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for 48 weeks (W) followed by 48W of monotherapy with BLV 10 mg (n = 50), (B) BLV 10 mg for 96W (n = 100), or (C) BLV 10 mg for 144W (n = 50). Patients were followed for up to 48W after EOT (FU-48). HDV RNA levels were determined by reverse transcription–quantitative polymerase chain reaction using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RoboGene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2.0 (LLOQ 50 IU/mL, limit of detection 6 IU/mL). Virologic response rates at FU-48 were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compared between patients with undetectable HDV RNA and those with HDV RNA &lt; LLOQ, TD at EOT.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Demographics were generally similar across groups: male (65%), White (85%), and mean (SD) age 41 (8.2) years. Overall, 41% had compensated cirrhosis, and 53% had prior interferon experience. Mean (SD) HDV RNA, alanine aminotransferase, and liver stiffness were 5.1 (1.38)log10 IU/mL, 109 (88.2)U/L, and 14.0 (9.11)kPa, respectively. At EOT, 48.5% (97/200) overall achieved undetectable HDV RNA: (A) 70% (35/50), (B) 37% (37/100), and (C) 50% (25/50). Additionally, 24% (48/200) had &lt; LLOQ, TD: (A) 16% (8/50), (B) 30% (30/100), and (C) 20% (10/50). At FU-48 in the whole population, undetectable HDV RNA was observed in 24.5% (49/200): 23/50 (46%) of those receiving combination therapy, 14% (14/100) of patients who received BLV monotherapy for 2 years, and 24% (12/50) of those who received 3 years of BLV monotherapy. Of the patients with undetectable HDV RNA at EOT, 46% (45/97) maintained undetectable HDV RNA at FU-48: (A) 60% (21/35), (B) 35% (13/37), and (C) 44% (11/25); 6% (6/97) had &lt; LLOQ, TD at FU-48: (A) 6% (2/35), (B) 9% (3/37), and (C) 4% (1/25). Of those who had &lt; LLOQ, TD at EOT, only 6% (3/48) had undetectable HDV RNA (1 in each group) and 4% (2/48) remained &lt; LLOQ, TD at FU-48, while 71% (34/48) had HDV RNA &gt; LLOQ: (A) 62.5% (5/8), (B) 80% (24/30), and (C) 50% (5/10); during the follow-up period, 9 discontinued the study early.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patients with compensated CHD, achieving undetectable HDV RNA with TND at EOT is strongly associated with a virologic suppression at 48W post-treatment. Combination therapy with BLV 10 mg/d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PegIFN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longer treatment with BLV monotherapy were associated with higher rates of undetectable HDV RNA at EOT and FU-48. Patients with HDV RNA &lt; LLOQ, TD at EOT are likely to have HDV RNA rebound off therapy.</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2B6A77B8-7431-41DE-193C-78C6509FFEED}"/>
              </a:ext>
            </a:extLst>
          </p:cNvPr>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107201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fr-CH" b="1" i="0" err="1"/>
              <a:t>Abbreviations</a:t>
            </a:r>
            <a:r>
              <a:rPr lang="fr-CH" i="1" dirty="0"/>
              <a:t>: </a:t>
            </a:r>
            <a:r>
              <a:rPr lang="fr-CH" sz="1800" i="0">
                <a:effectLst/>
                <a:latin typeface="Calibri" panose="020F0502020204030204" pitchFamily="34" charset="0"/>
              </a:rPr>
              <a:t>IHC = Inactive </a:t>
            </a:r>
            <a:r>
              <a:rPr lang="fr-CH" sz="1800" i="0" err="1">
                <a:effectLst/>
                <a:latin typeface="Calibri" panose="020F0502020204030204" pitchFamily="34" charset="0"/>
              </a:rPr>
              <a:t>HBsAG</a:t>
            </a:r>
            <a:r>
              <a:rPr lang="fr-CH" sz="1800" i="0">
                <a:effectLst/>
                <a:latin typeface="Calibri" panose="020F0502020204030204" pitchFamily="34" charset="0"/>
              </a:rPr>
              <a:t> carriers;  </a:t>
            </a:r>
            <a:r>
              <a:rPr lang="fr-CH" sz="1800" i="0" err="1">
                <a:effectLst/>
                <a:latin typeface="Calibri" panose="020F0502020204030204" pitchFamily="34" charset="0"/>
              </a:rPr>
              <a:t>PegIFN</a:t>
            </a:r>
            <a:r>
              <a:rPr lang="fr-CH" sz="1800" i="0">
                <a:effectLst/>
                <a:latin typeface="Calibri" panose="020F0502020204030204" pitchFamily="34" charset="0"/>
              </a:rPr>
              <a:t>α = peginterferon alpha; NA = Nucleos(t)ide analogues </a:t>
            </a:r>
          </a:p>
          <a:p>
            <a:endParaRPr lang="en-US" dirty="0"/>
          </a:p>
          <a:p>
            <a:endParaRPr lang="en-US" dirty="0"/>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Predictors of undetectable hepatitis delta virus RNA at 48 weeks after end of treatment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monotherapy in the MYR 301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Soo Aleman1, Maurizia Brunetto2 3, Antje Blank4, Pietro Andreone5, Pavel Bogomolov6, Vladimir Chulanov7, Nina Mamonova8, Natalia Geyvandova9, Viacheslav Morozov10, Olga Sagalova11, Tatiana Stepanova12, Amos Lichtman13, Renee-Claude Mercier13, Dmitry Manuilov13, Sarah Arterburn13, Julian Schulze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Wiesch14, Markus Cornberg15, Stefan Zeuzem16, Pietro Lampertico17 18, Heiner Wedemeyer15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2Hepatology Unit, Reference Center of the Tuscany Region for Chronic Liver Disease and Cancer, University Hospital of Pisa, 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Clinical Pharmacology and Pharmacoepidemiology, Heidelberg University Hospital, Heidelberg,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5Division of Internal Medicine, University of Modena and Reggio Emilia,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Modena,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8FSBI National Research Medical Center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9Stavropol Regional Hospital, Stavropol,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15Clinic for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16Department of Medicine, University Hospital Frankfurt, Frankfurt am Main,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17Division of Gastroenterology and Hepatology, Foundation IRCCS Ca’ Granda Ospedale Maggiore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18CRC “A. M. and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soo.aleman@ki.se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is approved in Europe for the treatment of compensated chronic hepatitis delta (CHD). In MYR301, a Phase 3 study evaluating BLV monotherapy for 2–3 years, a subset of patients who achieved undetectable HDV RNA by end of treatment (EOT) maintained undetectable viraemia at 48 weeks (W) after EOT (FU48). Here, we present predictors of sustained HDV RNA undetectability through FU48 after 96W or 144W of BLV treatment.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from 149 patients with CHD in MYR301 who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no treatment followed by BLV 10 mg/d for 96W (DT  10 mg). All patients were to be followed through FU48. Logistic regression modelling (adjusted for treatment group) was performed to examine potential predictors of sustained HDV RNA undetectability (defined as less than the lower limit of quantitation [LLOQ; target not detected at follow-up in patients with available data]) through FU48 in those with undetectable viraemia at EOT.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Baseline (BL) characteristics were similar between all treatment arms. Across all arms, 65/149 (44%) patients achieved HDV RNA undetectability at EOT, of whom 23/64 (36%) with available follow-up HDV RNA data had sustained undetectability through FU48. Rates of sustained undetectability were higher in the immediate treatment arms (2 mg: 7/14, 50%; 10 mg: 10/25, 40%) vs the delayed treatment arm (DT  10 mg: 6/26, 23%). Undetectability rates at EOT were higher in patients who received BLV 10 mg, but the relapse rate was lower in the few patients with HDV RNA undetectable in the BLV 2 mg group. BL predictors of sustained undetectability posttreatment included BL HDV RNA less than a median of 4.5 log10 IU/mL (odds ratio [OR]: 6.2; 95% CI [1.9, 20.8]; p = .003) and lower BL hepatitis B surface antigen (HBsAg) level (OR: 0.3 per log10 IU/mL; 95% CI [0.1, 0.8]; p = .019). On-treatment predictors included greater duration of continuous undetectability at EOT (OR per additional week: 1.0; 95% CI [1.0, 1.1]; p &lt; .0001), HBsAg loss or decrease by ≥ 1 log10 IU/mL (OR: 7.2; 95% CI [1.2, 42.3]; p = .030), and W144 antidrug antibody (ADA) incidence (OR: 10.2; 95% CI [1.9, 55.7]; p = .008). The proportion of patients with sustained posttreatment undetectability was 9/10 (90%) in those with ≥ 96W of undetectability at EOT, 11/22 (50%) in those with ≥ 48 to &lt; 96W, and 3/32 (9%) in those with &lt; 48W. Of patients with ADA incidence by W144, 8/10 (80%) had sustained undetectability vs 15/54 (28%) of those without. BL cirrhosis was not a predictor of sustained posttreatment undetectability; 13/32 (41%) with cirrhosis had sustained undetectability vs 10/32 (31%) without cirrhosis. </a:t>
            </a:r>
          </a:p>
          <a:p>
            <a:pPr>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early and sustained HDV RNA undetectability predicted sustained undetectability during follow-up. Note: PL and HW contributed equally. </a:t>
            </a: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30679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ALT = </a:t>
            </a:r>
            <a:r>
              <a:rPr kumimoji="0" lang="en-US" sz="1800" b="0" i="0" strike="noStrike" kern="0" cap="none" spc="0" normalizeH="0" baseline="0" noProof="0">
                <a:ln>
                  <a:noFill/>
                </a:ln>
                <a:solidFill>
                  <a:srgbClr val="826B6A"/>
                </a:solidFill>
                <a:effectLst/>
                <a:uLnTx/>
                <a:uFillTx/>
                <a:latin typeface="Arial"/>
                <a:cs typeface="Arial"/>
              </a:rPr>
              <a:t>Alanine aminotransferase; </a:t>
            </a:r>
            <a:r>
              <a:rPr lang="en-US" sz="1800" b="0" i="0" kern="100">
                <a:effectLst/>
                <a:latin typeface="Aptos" panose="020B0004020202020204" pitchFamily="34" charset="0"/>
                <a:ea typeface="Aptos" panose="020B0004020202020204" pitchFamily="34" charset="0"/>
                <a:cs typeface="Times New Roman" panose="02020603050405020304" pitchFamily="18" charset="0"/>
              </a:rPr>
              <a:t>BLV = </a:t>
            </a:r>
            <a:r>
              <a:rPr lang="en-US" sz="1800" b="0" i="0" kern="10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0" i="0" kern="100">
                <a:effectLst/>
                <a:latin typeface="Aptos" panose="020B0004020202020204" pitchFamily="34" charset="0"/>
                <a:ea typeface="Aptos" panose="020B0004020202020204" pitchFamily="34" charset="0"/>
                <a:cs typeface="Times New Roman" panose="02020603050405020304" pitchFamily="18" charset="0"/>
              </a:rPr>
              <a:t>; CHD = Chronic Hepatitis Delta; FU = Follow-up; EOT = End of treatment </a:t>
            </a:r>
          </a:p>
          <a:p>
            <a:pPr>
              <a:lnSpc>
                <a:spcPct val="115000"/>
              </a:lnSpc>
              <a:spcAft>
                <a:spcPts val="800"/>
              </a:spcAft>
              <a:buNone/>
            </a:pPr>
            <a:endParaRPr lang="en-US" sz="1800" b="1" i="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LB25221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Final results of MYR301: a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phase 3 study evaluating the efficacy and safety of up to 144 weeks of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monotherapy for chronic hepatitis delta and 96 weeks of posttreatment follow-up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Heiner Wedemeyer1, Soo Aleman2, Antje Blank3, Pietro Andreone4, Pavel Bogomolov5, Vladimir Chulanov6, Nina Mamonova7, Natalia Geyvandova8, Viacheslav Morozov9, Olga Sagalova10, Tatiana Stepanova11, Annemarie Berger12, Sandra Ciesek12, Amos Lichtman13, Dmitry Manuilov13, Renee-Claude Mercier13, Sarah Arterburn13, Florence Christian-Cox13, Steve Tseng13, Anu Osinusi13, Julian Schulze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Wiesch14, Markus Cornberg1, Stefan Zeuzem15, Maurizia Brunetto16 17, Pietro Lampertico18 19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1Clinic for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Infectious Diseases, 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3Medical Faculty Heidelberg/Heidelberg University Hospital, Department of Clinical Pharmacology and Pharmacoepidemiology, Heidelberg,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Internal Medicine,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University of Modena and Reggio Emilia, Modena,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7FSBI National Research Medical Center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8Stavropol Regional Hospital, Stavropol,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12External partner site Frankfurt, German Center for Infection Research (DZIF), Institute for Medical Virology, University Hospital Frankfurt, Goethe University Frankfurt, Frankfurt,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15Department of Medicine, University Hospital, Goethe University Frankfurt, Frankfurt,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16Hepatology Unit, Reference Center of the Tuscany Region for Chronic Liver Disease and Cancer, University Hospital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18Division of Gastroenterology and Hepatology, Foundation IRCCS Ca’ Granda Ospedale Maggiore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19CRC “A. M. and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wedemeyer.heiner@mh-hannover.de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2 mg/day (d) is approved in Europe, Australia, and Russia for treatment of compensated chronic hepatitis delta (CHD). In MYR301, a Phase 3 study evaluating BLV monotherapy for 2 to 3 years, BLV treatment was safe and effective through 144 weeks (W). We present final MYR301 results through follow-up at 96W after end of treatment (EOT; FU96).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Patients with CHD and compensated liver disease (N = 150)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delayed treatment (DT) followed by BLV 10 mg/d for 96W (DT to 10 mg) and 96W posttreatment FU. Efficacy endpoints included virologic response (VR; undetectable hepatitis delta virus [HDV] RNA or ≥ 2 log10 IU/mL decline from baseline [BL]), combined response (CR; VR and alanine aminotransferase [ALT]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undetectable HDV RNA, and hepatitis B surface antigen (HBsAg) loss. The primary analysis was intention to treat, with missing data considered failures.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BL characteristics were previously reported and similar across groups. Most patients (92%) remained in the study at EOT; 72% and 57% completed FU48 and FU96, respectively. CR rates in the 2, 10, and DT to 10 mg groups, respectively, declined from 57%, 54%, and 56% at EOT to 24% in each group at FU96. HDV RNA undetectability rates in these groups were 29%, 50%, and 52% at EOT and 20%, 22%, and 20% at FU96. Of the 64 patients across all groups with undetectable HDV RNA at EOT and available FU data, 23 (36%) had sustained undetectable HDV RNA through FU96, and 41 patients had viral relapse, which occurred in 38 (93%) by FU24 and none after FU48. Sustained posttreatment undetectable HDV RNA was more frequent in patients with longer on-treatment continuous HDV RNA undetectability at EOT: 9/10 (90%) for ≥ 96 weeks, 11/22 (50%) for ≥ 48 to &lt; 96 weeks, and 3/32 (9%) for 0 to &lt; 48 weeks. Posttreatment HBsAg loss occurred in 3 patients. In the posttreatment period, 14/142 (10%) patients had ALT &gt; 10 × the upper limit of normal (ULN), which occurred by FU24 in most (10/14, 71%). Posttreatment hepatic serious adverse events (SAEs) were reported in 20/142 (14%) patients: 7 had ALT &gt; 10 × ULN, 15 had HDV rebound (HDV RNA increased ≥ 2 log10 IU/mL from EOT), and 4 had liver-related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hospitalisation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(including 1 case of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oesophageal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varices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haemorrhage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1 additional patient experienced nonserious ascites. The hepatic SAEs resolved in 17/20 (85%) patients, ≥ 16 of whom restarted BLV.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response rates decreased after treatment discontinuation. However, a subset of patients maintained undetectable HDV RNA for 2 years posttreatment, which was associated with longer duration of continuous on-treatment undetectability. Posttreatment viral relapse occurred only in the first year after EOT and may be associated with hepatitis flares.</a:t>
            </a:r>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9</a:t>
            </a:fld>
            <a:endParaRPr lang="en-US"/>
          </a:p>
        </p:txBody>
      </p:sp>
    </p:spTree>
    <p:extLst>
      <p:ext uri="{BB962C8B-B14F-4D97-AF65-F5344CB8AC3E}">
        <p14:creationId xmlns:p14="http://schemas.microsoft.com/office/powerpoint/2010/main" val="2921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1" i="0" kern="100">
                <a:effectLst/>
                <a:latin typeface="Aptos" panose="020B0004020202020204" pitchFamily="34" charset="0"/>
                <a:ea typeface="Aptos" panose="020B0004020202020204" pitchFamily="34" charset="0"/>
                <a:cs typeface="Times New Roman" panose="02020603050405020304" pitchFamily="18" charset="0"/>
              </a:rPr>
              <a:t>Abbreviations</a:t>
            </a:r>
            <a:r>
              <a:rPr lang="en-US" sz="1200" b="0" i="0" kern="100">
                <a:effectLst/>
                <a:latin typeface="Aptos" panose="020B0004020202020204" pitchFamily="34" charset="0"/>
                <a:ea typeface="Aptos" panose="020B0004020202020204" pitchFamily="34" charset="0"/>
                <a:cs typeface="Times New Roman" panose="02020603050405020304" pitchFamily="18" charset="0"/>
              </a:rPr>
              <a:t>: ALT = </a:t>
            </a:r>
            <a:r>
              <a:rPr kumimoji="0" lang="en-US" sz="1200" b="0" i="0" strike="noStrike" kern="0" cap="none" spc="0" normalizeH="0" baseline="0" noProof="0">
                <a:ln>
                  <a:noFill/>
                </a:ln>
                <a:solidFill>
                  <a:srgbClr val="826B6A"/>
                </a:solidFill>
                <a:effectLst/>
                <a:uLnTx/>
                <a:uFillTx/>
                <a:latin typeface="Arial"/>
                <a:cs typeface="Arial"/>
              </a:rPr>
              <a:t>Alanine aminotransferase; </a:t>
            </a:r>
            <a:r>
              <a:rPr lang="en-US" sz="1200" b="0" i="0" kern="100">
                <a:effectLst/>
                <a:latin typeface="Aptos" panose="020B0004020202020204" pitchFamily="34" charset="0"/>
                <a:ea typeface="Aptos" panose="020B0004020202020204" pitchFamily="34" charset="0"/>
                <a:cs typeface="Times New Roman" panose="02020603050405020304" pitchFamily="18" charset="0"/>
              </a:rPr>
              <a:t>BLV = </a:t>
            </a:r>
            <a:r>
              <a:rPr lang="en-US" sz="1200" b="0" i="0" kern="100" err="1">
                <a:effectLst/>
                <a:latin typeface="Aptos" panose="020B0004020202020204" pitchFamily="34" charset="0"/>
                <a:ea typeface="Aptos" panose="020B0004020202020204" pitchFamily="34" charset="0"/>
                <a:cs typeface="Times New Roman" panose="02020603050405020304" pitchFamily="18" charset="0"/>
              </a:rPr>
              <a:t>Bulevirtide</a:t>
            </a:r>
            <a:r>
              <a:rPr lang="en-US" sz="1200" b="0" i="0" kern="100">
                <a:effectLst/>
                <a:latin typeface="Aptos" panose="020B0004020202020204" pitchFamily="34" charset="0"/>
                <a:ea typeface="Aptos" panose="020B0004020202020204" pitchFamily="34" charset="0"/>
                <a:cs typeface="Times New Roman" panose="02020603050405020304" pitchFamily="18" charset="0"/>
              </a:rPr>
              <a:t>; CHD = Chronic Hepatitis Delta; FU = Follow-up; EOT = End of treatment </a:t>
            </a: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1" kern="100" dirty="0">
                <a:effectLst/>
                <a:latin typeface="Aptos" panose="020B0004020202020204" pitchFamily="34" charset="0"/>
                <a:ea typeface="Aptos" panose="020B0004020202020204" pitchFamily="34" charset="0"/>
                <a:cs typeface="Times New Roman" panose="02020603050405020304" pitchFamily="18" charset="0"/>
              </a:rPr>
              <a:t>of treatment </a:t>
            </a: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US" sz="12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LB25221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Final results of MYR301: a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phase 3 study evaluating the efficacy and safety of up to 144 weeks of </a:t>
            </a:r>
            <a:r>
              <a:rPr lang="en-US" sz="12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200" b="1" kern="100" dirty="0">
                <a:effectLst/>
                <a:latin typeface="Aptos" panose="020B0004020202020204" pitchFamily="34" charset="0"/>
                <a:ea typeface="Aptos" panose="020B0004020202020204" pitchFamily="34" charset="0"/>
                <a:cs typeface="Times New Roman" panose="02020603050405020304" pitchFamily="18" charset="0"/>
              </a:rPr>
              <a:t> monotherapy for chronic hepatitis delta and 96 weeks of posttreatment follow-up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Heiner Wedemeyer1, Soo Aleman2, Antje Blank3, Pietro Andreone4, Pavel Bogomolov5, Vladimir Chulanov6, Nina Mamonova7, Natalia Geyvandova8, Viacheslav Morozov9, Olga Sagalova10, Tatiana Stepanova11, Annemarie Berger12, Sandra Ciesek12, Amos Lichtman13, Dmitry Manuilov13, Renee-Claude Mercier13, Sarah Arterburn13, Florence Christian-Cox13, Steve Tseng13, Anu Osinusi13, Julian Schulze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Wiesch14, Markus Cornberg1, Stefan Zeuzem15, Maurizia Brunetto16 17, Pietro Lampertico18 19 </a:t>
            </a:r>
          </a:p>
          <a:p>
            <a:pPr>
              <a:lnSpc>
                <a:spcPct val="115000"/>
              </a:lnSpc>
              <a:spcAft>
                <a:spcPts val="800"/>
              </a:spcAft>
              <a:buNone/>
            </a:pP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1Clinic for Gastroenterology, Hepatology, Infectious Diseases, and Endocrinology, Hannover Medical School, Hannover,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2Department of Infectious Diseases, Karolinska University Hospital/Karolinska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3Medical Faculty Heidelberg/Heidelberg University Hospital, Department of Clinical Pharmacology and Pharmacoepidemiology, Heidelberg,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4Department of Internal Medicine,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Hospital, University of Modena and Reggio Emilia, Modena,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5M.F.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6Sechenov University,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7FSBI National Research Medical Center for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8Stavropol Regional Hospital, Stavropol,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9LLC Medical Company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10South Ural State Medical University, Chelyabinsk,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11LLC Clinic of Modern Medicine, Moscow, Russian Federation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12External partner site Frankfurt, German Center for Infection Research (DZIF), Institute for Medical Virology, University Hospital Frankfurt, Goethe University Frankfurt, Frankfurt,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15Department of Medicine, University Hospital, Goethe University Frankfurt, Frankfurt, Germany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16Hepatology Unit, Reference Center of the Tuscany Region for Chronic Liver Disease and Cancer, University Hospital of Pisa, Pisa,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17Department of Clinical and Experimental Medicine, University of Pisa, Pisa,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18Division of Gastroenterology and Hepatology, Foundation IRCCS Ca’ Granda Ospedale Maggiore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19CRC “A. M. and A. </a:t>
            </a:r>
            <a:r>
              <a:rPr lang="en-US" sz="12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2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Email: wedemeyer.heiner@mh-hannover.de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(BLV) 2 mg/day (d) is approved in Europe, Australia, and Russia for treatment of compensated chronic hepatitis delta (CHD). In MYR301, a Phase 3 study evaluating BLV monotherapy for 2 to 3 years, BLV treatment was safe and effective through 144 weeks (W). We present final MYR301 results through follow-up at 96W after end of treatment (EOT; FU96).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Patients with CHD and compensated liver disease (N = 150) were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delayed treatment (DT) followed by BLV 10 mg/d for 96W (DT to 10 mg) and 96W posttreatment FU. Efficacy endpoints included virologic response (VR; undetectable hepatitis delta virus [HDV] RNA or ≥ 2 log10 IU/mL decline from baseline [BL]), combined response (CR; VR and alanine aminotransferase [ALT]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ALT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normalisation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undetectable HDV RNA, and hepatitis B surface antigen (HBsAg) loss. The primary analysis was intention to treat, with missing data considered failures. </a:t>
            </a:r>
          </a:p>
          <a:p>
            <a:pPr>
              <a:lnSpc>
                <a:spcPct val="115000"/>
              </a:lnSpc>
              <a:spcAft>
                <a:spcPts val="800"/>
              </a:spcAft>
              <a:buNone/>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BL characteristics were previously reported and similar across groups. Most patients (92%) remained in the study at EOT; 72% and 57% completed FU48 and FU96, respectively. CR rates in the 2, 10, and DT to 10 mg groups, respectively, declined from 57%, 54%, and 56% at EOT to 24% in each group at FU96. HDV RNA undetectability rates in these groups were 29%, 50%, and 52% at EOT and 20%, 22%, and 20% at FU96. Of the 64 patients across all groups with undetectable HDV RNA at EOT and available FU data, 23 (36%) had sustained undetectable HDV RNA through FU96, and 41 patients had viral relapse, which occurred in 38 (93%) by FU24 and none after FU48. Sustained posttreatment undetectable HDV RNA was more frequent in patients with longer on-treatment continuous HDV RNA undetectability at EOT: 9/10 (90%) for ≥ 96 weeks, 11/22 (50%) for ≥ 48 to &lt; 96 weeks, and 3/32 (9%) for 0 to &lt; 48 weeks. Posttreatment HBsAg loss occurred in 3 patients. In the posttreatment period, 14/142 (10%) patients had ALT &gt; 10 × the upper limit of normal (ULN), which occurred by FU24 in most (10/14, 71%). Posttreatment hepatic serious adverse events (SAEs) were reported in 20/142 (14%) patients: 7 had ALT &gt; 10 × ULN, 15 had HDV rebound (HDV RNA increased ≥ 2 log10 IU/mL from EOT), and 4 had liver-related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hospitalisation</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(including 1 case of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oesophageal</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varices </a:t>
            </a:r>
            <a:r>
              <a:rPr lang="en-US" sz="1200" kern="100" dirty="0" err="1">
                <a:effectLst/>
                <a:latin typeface="Aptos" panose="020B0004020202020204" pitchFamily="34" charset="0"/>
                <a:ea typeface="Aptos" panose="020B0004020202020204" pitchFamily="34" charset="0"/>
                <a:cs typeface="Times New Roman" panose="02020603050405020304" pitchFamily="18" charset="0"/>
              </a:rPr>
              <a:t>haemorrhage</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 additional patient experienced nonserious ascites. The hepatic SAEs resolved in 17/20 (85%) patients, ≥ 16 of whom restarted BLV. </a:t>
            </a:r>
          </a:p>
          <a:p>
            <a:pPr>
              <a:lnSpc>
                <a:spcPct val="115000"/>
              </a:lnSpc>
              <a:spcAft>
                <a:spcPts val="800"/>
              </a:spcAft>
            </a:pPr>
            <a:r>
              <a:rPr lang="en-US" sz="12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response rates decreased after treatment discontinuation. However, a subset of patients maintained undetectable HDV RNA for 2 years posttreatment, which was associated with longer duration of continuous on-treatment undetectability. Posttreatment viral relapse occurred only in the first year after EOT and may be associated with hepatitis flares.</a:t>
            </a:r>
          </a:p>
          <a:p>
            <a:endParaRPr lang="en-US" dirty="0"/>
          </a:p>
          <a:p>
            <a:endParaRPr lang="en-US" dirty="0"/>
          </a:p>
        </p:txBody>
      </p:sp>
      <p:sp>
        <p:nvSpPr>
          <p:cNvPr id="4" name="Slide Number Placeholder 3"/>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2503325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3222C-D4D4-D07E-6599-A94F94F44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FE5477-4EC8-B8E2-B96F-D98F4B68F5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6734A-A98A-0BF2-BC04-79D8682E7FFF}"/>
              </a:ext>
            </a:extLst>
          </p:cNvPr>
          <p:cNvSpPr>
            <a:spLocks noGrp="1"/>
          </p:cNvSpPr>
          <p:nvPr>
            <p:ph type="body" idx="1"/>
          </p:nvPr>
        </p:nvSpPr>
        <p:spPr/>
        <p:txBody>
          <a:bodyPr/>
          <a:lstStyle/>
          <a:p>
            <a:pPr marL="0" marR="0">
              <a:buNone/>
            </a:pPr>
            <a:r>
              <a:rPr lang="fr-CH" sz="1800" b="1" i="0" err="1"/>
              <a:t>Abbreviations</a:t>
            </a:r>
            <a:r>
              <a:rPr lang="fr-CH" sz="1800" i="1" dirty="0"/>
              <a:t>: </a:t>
            </a:r>
            <a:r>
              <a:rPr lang="fr-CH" sz="1800" i="0">
                <a:effectLst/>
                <a:latin typeface="Calibri" panose="020F0502020204030204" pitchFamily="34" charset="0"/>
              </a:rPr>
              <a:t>IHC = Inactive </a:t>
            </a:r>
            <a:r>
              <a:rPr lang="fr-CH" sz="1800" i="0" err="1">
                <a:effectLst/>
                <a:latin typeface="Calibri" panose="020F0502020204030204" pitchFamily="34" charset="0"/>
              </a:rPr>
              <a:t>HBsAG</a:t>
            </a:r>
            <a:r>
              <a:rPr lang="fr-CH" sz="1800" i="0">
                <a:effectLst/>
                <a:latin typeface="Calibri" panose="020F0502020204030204" pitchFamily="34" charset="0"/>
              </a:rPr>
              <a:t> carriers;  </a:t>
            </a:r>
            <a:r>
              <a:rPr lang="fr-CH" sz="1800" i="0" err="1">
                <a:effectLst/>
                <a:latin typeface="Calibri" panose="020F0502020204030204" pitchFamily="34" charset="0"/>
              </a:rPr>
              <a:t>PegIFN</a:t>
            </a:r>
            <a:r>
              <a:rPr lang="fr-CH" sz="1800" i="0">
                <a:effectLst/>
                <a:latin typeface="Calibri" panose="020F0502020204030204" pitchFamily="34" charset="0"/>
              </a:rPr>
              <a:t>α = peginterferon alpha; NA = Nucleos(t)ide analogues </a:t>
            </a:r>
          </a:p>
          <a:p>
            <a:endParaRPr lang="en-US" sz="1800" dirty="0"/>
          </a:p>
          <a:p>
            <a:endParaRPr lang="en-US" sz="1800" dirty="0"/>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OS-066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Predictors of undetectable hepatitis delta virus RNA at 48 weeks after end of treatment with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monotherapy in the MYR 301 study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Soo Aleman1, Maurizia Brunetto2 3, Antje Blank4, Pietro Andreone5, Pavel Bogomolov6, Vladimir Chulanov7, Nina Mamonova8, Natalia Geyvandova9, Viacheslav Morozov10, Olga Sagalova11, Tatiana Stepanova12, Amos Lichtman13, Renee-Claude Mercier13, Dmitry Manuilov13, Sarah Arterburn13, Julian Schulze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zur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Wiesch14, Markus Cornberg15, Stefan Zeuzem16, Pietro Lampertico17 18, Heiner Wedemeyer15 </a:t>
            </a:r>
          </a:p>
          <a:p>
            <a:pPr>
              <a:lnSpc>
                <a:spcPct val="115000"/>
              </a:lnSpc>
              <a:spcAft>
                <a:spcPts val="800"/>
              </a:spcAft>
              <a:buNone/>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Karolinska University Hospital/Karolinska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Institutet</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Stockholm, Sweden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2Hepatology Unit, Reference Center of the Tuscany Region for Chronic Liver Disease and Cancer, University Hospital of Pisa, 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Clinical and Experimental Medicine, University of Pisa, Pisa,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4Department of Clinical Pharmacology and Pharmacoepidemiology, Heidelberg University Hospital, Heidelberg,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5Division of Internal Medicine, University of Modena and Reggio Emilia,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Baggiovara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Hospital, Modena,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6M.F.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Vladimirsky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Moscow Regional Research and Clinical Institute,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7Sechenov University,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8FSBI National Research Medical Center for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Phthisiopulmonology</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and Infectious Diseases of the Ministry of Health of the Russian Federation,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9Stavropol Regional Hospital, Stavropol,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10LLC Medical Company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Hepatolog</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Samara,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11South Ural State Medical University, Chelyabinsk,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12LLC Clinic of Modern Medicine, Moscow, Russian Federation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13Gilead Sciences, Inc., Foster City, United States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14Hepatology Outpatient Medical Clinic, University Hospital Hamburg-Eppendorf, Hamburg,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15Clinic for Gastroenterology, Hepatology, Infectious Diseases, and Endocrinology, Hannover Medical School, Hannover,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16Department of Medicine, University Hospital Frankfurt, Frankfurt am Main, Germany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17Division of Gastroenterology and Hepatology, Foundation IRCCS Ca’ Granda Ospedale Maggiore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Policlinico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Milan, Italy</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18CRC “A. M. and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Migliavacca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Center for Liver Disease, Department of Pathophysiology and Transplantation, University of Milan, Milan, Italy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soo.aleman@ki.se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Bulevirtide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(BLV) is approved in Europe for the treatment of compensated chronic hepatitis delta (CHD). In MYR301, a Phase 3 study evaluating BLV monotherapy for 2–3 years, a subset of patients who achieved undetectable HDV RNA by end of treatment (EOT) maintained undetectable viraemia at 48 weeks (W) after EOT (FU48). Here, we present predictors of sustained HDV RNA undetectability through FU48 after 96W or 144W of BLV treatment.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Data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analysed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from 149 patients with CHD in MYR301 who were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to immediate treatment with BLV 2 or 10 mg/d for 144W, or to 48W of no treatment followed by BLV 10 mg/d for 96W (DT  10 mg). All patients were to be followed through FU48. Logistic regression modelling (adjusted for treatment group) was performed to examine potential predictors of sustained HDV RNA undetectability (defined as less than the lower limit of quantitation [LLOQ; target not detected at follow-up in patients with available data]) through FU48 in those with undetectable viraemia at EOT. </a:t>
            </a:r>
          </a:p>
          <a:p>
            <a:pPr>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Baseline (BL) characteristics were similar between all treatment arms. Across all arms, 65/149 (44%) patients achieved HDV RNA undetectability at EOT, of whom 23/64 (36%) with available follow-up HDV RNA data had sustained undetectability through FU48. Rates of sustained undetectability were higher in the immediate treatment arms (2 mg: 7/14, 50%; 10 mg: 10/25, 40%) vs the delayed treatment arm (DT  10 mg: 6/26, 23%). Undetectability rates at EOT were higher in patients who received BLV 10 mg, but the relapse rate was lower in the few patients with HDV RNA undetectable in the BLV 2 mg group. BL predictors of sustained undetectability posttreatment included BL HDV RNA less than a median of 4.5 log10 IU/mL (odds ratio [OR]: 6.2; 95% CI [1.9, 20.8]; p = .003) and lower BL hepatitis B surface antigen (HBsAg) level (OR: 0.3 per log10 IU/mL; 95% CI [0.1, 0.8]; p = .019). On-treatment predictors included greater duration of continuous undetectability at EOT (OR per additional week: 1.0; 95% CI [1.0, 1.1]; p &lt; .0001), HBsAg loss or decrease by ≥ 1 log10 IU/mL (OR: 7.2; 95% CI [1.2, 42.3]; p = .030), and W144 antidrug antibody (ADA) incidence (OR: 10.2; 95% CI [1.9, 55.7]; p = .008). The proportion of patients with sustained posttreatment undetectability was 9/10 (90%) in those with ≥ 96W of undetectability at EOT, 11/22 (50%) in those with ≥ 48 to &lt; 96W, and 3/32 (9%) in those with &lt; 48W. Of patients with ADA incidence by W144, 8/10 (80%) had sustained undetectability vs 15/54 (28%) of those without. BL cirrhosis was not a predictor of sustained posttreatment undetectability; 13/32 (41%) with cirrhosis had sustained undetectability vs 10/32 (31%) without cirrhosis. </a:t>
            </a:r>
          </a:p>
          <a:p>
            <a:pPr>
              <a:buNone/>
            </a:pPr>
            <a:r>
              <a:rPr lang="en-US" sz="1800" b="1"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dirty="0">
                <a:effectLst/>
                <a:latin typeface="Aptos" panose="020B0004020202020204" pitchFamily="34" charset="0"/>
                <a:ea typeface="Aptos" panose="020B0004020202020204" pitchFamily="34" charset="0"/>
                <a:cs typeface="Times New Roman" panose="02020603050405020304" pitchFamily="18" charset="0"/>
              </a:rPr>
              <a:t>In patients with CHD treated with BLV monotherapy for 96W or 144W, early and sustained HDV RNA undetectability predicted sustained undetectability during follow-up. Note: PL and HW contributed equally. </a:t>
            </a: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sz="1800" dirty="0"/>
          </a:p>
        </p:txBody>
      </p:sp>
      <p:sp>
        <p:nvSpPr>
          <p:cNvPr id="4" name="Slide Number Placeholder 3">
            <a:extLst>
              <a:ext uri="{FF2B5EF4-FFF2-40B4-BE49-F238E27FC236}">
                <a16:creationId xmlns:a16="http://schemas.microsoft.com/office/drawing/2014/main" id="{B0620A7A-5DA6-E313-EF27-B0402D97BF0D}"/>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340482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3668-87F6-8AF3-C4ED-C276823386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DD7E0-BFB9-151E-48C3-F54F91005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CE0B8B-9B08-570E-97D4-3A4B86EAB3D5}"/>
              </a:ext>
            </a:extLst>
          </p:cNvPr>
          <p:cNvSpPr>
            <a:spLocks noGrp="1"/>
          </p:cNvSpPr>
          <p:nvPr>
            <p:ph type="body" idx="1"/>
          </p:nvPr>
        </p:nvSpPr>
        <p:spPr/>
        <p:txBody>
          <a:bodyPr/>
          <a:lstStyle/>
          <a:p>
            <a:pPr marL="0" marR="0"/>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a:effectLst/>
                <a:latin typeface="Calibri" panose="020F0502020204030204" pitchFamily="34" charset="0"/>
              </a:rPr>
              <a:t>HLT =  </a:t>
            </a:r>
            <a:r>
              <a:rPr lang="fr-CH" sz="1800" b="0" i="0" dirty="0" err="1">
                <a:effectLst/>
                <a:latin typeface="Calibri" panose="020F0502020204030204" pitchFamily="34" charset="0"/>
              </a:rPr>
              <a:t>Hepalatide</a:t>
            </a:r>
            <a:r>
              <a:rPr lang="fr-CH" sz="1800" b="0" i="0" dirty="0">
                <a:effectLst/>
                <a:latin typeface="Calibri" panose="020F0502020204030204" pitchFamily="34" charset="0"/>
              </a:rPr>
              <a:t>; NTCP = sodium-bile </a:t>
            </a:r>
            <a:r>
              <a:rPr lang="fr-CH" sz="1800" b="0" i="0" dirty="0" err="1">
                <a:effectLst/>
                <a:latin typeface="Calibri" panose="020F0502020204030204" pitchFamily="34" charset="0"/>
              </a:rPr>
              <a:t>acid</a:t>
            </a:r>
            <a:r>
              <a:rPr lang="fr-CH" sz="1800" b="0" i="0" dirty="0">
                <a:effectLst/>
                <a:latin typeface="Calibri" panose="020F0502020204030204" pitchFamily="34" charset="0"/>
              </a:rPr>
              <a:t> </a:t>
            </a:r>
            <a:r>
              <a:rPr lang="fr-CH" sz="1800" b="0" i="0" dirty="0" err="1">
                <a:effectLst/>
                <a:latin typeface="Calibri" panose="020F0502020204030204" pitchFamily="34" charset="0"/>
              </a:rPr>
              <a:t>cotransporter</a:t>
            </a:r>
            <a:r>
              <a:rPr lang="fr-CH" sz="1800" b="0" i="0" dirty="0">
                <a:effectLst/>
                <a:latin typeface="Calibri" panose="020F0502020204030204" pitchFamily="34" charset="0"/>
              </a:rPr>
              <a:t>; Aes = Adverse Events.</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OS-073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Entry inhibitor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combined with pegylated interferon-alpha 2a therapy resulted 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clearance in CHB patients: a phase II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Junliang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Fu, Qing Mao1,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Qinglong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Jin2, Hui Chen3,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Yongqian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Cheng4,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Xiaolu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Tang5,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Hongli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Liu5, Fu-Sheng Wang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Southwest Hospital, Army Medical University, Chongqing,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Hepatology, The First Hospital of Jilin University, Jilin University,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hepatitis, Hepatobiliary hospital of Jilin,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4Senior Department of Infectious Diseases, The Fifth Medical Center of Chinese PLA General Hospital, National Clinical Research Center for Infectious Diseases, Beijing,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5Shanghai HEP Pharma Co. Ltd., Shanghai,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fswang302@163.com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(HLT) is a peptide designed to block the HBV entry receptor sodium-bile acid cotransporter (NTCP). This study aimed to evaluate the efficacy and safety of HLT in combination with pegylated interferon-alpha 2a (PEG-IFN) in patients with chronic hepatitis B (CHB).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Phase II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enrolled 96 patients aged 18–60 years with HBV DNA ≥ 20,000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or ≥ 2,000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no cirrhosis, and naïve to interferon treatment (NCT 04426968). Participants were randomly assigned to receive 2.1mg, 4.2mg, 6.3 mg of HLT treatment, or placebo for 24 weeks in a 1:1:1:1 ratio. All subjects received PEG-IFN (180μg/week) foundational treatment for 48 weeks. The primary endpoint was safety and HBV DNA loss (cut-off: 20 IU/mL) at 24 weeks of treatment. HBsAg, Pg RNA,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histological response in liver biopsy were also assessed at the end of the 24-week treatment.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96 subjects (77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and 19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were included in the trial, with 24 patients in each group. Two patients withdrew due to interferon-related AEs. A total of 1281 AEs ranging from grade 1 to 3 were recorded, and mainly interferon-related. Only 26 AEs were related to HLT, and all AEs were graded 1 or 2. The proportion of patients with virological response (HBV DNA &lt; 20 IU/mL or a decrease from baseline ≥ 2 log10) at the end of the 24-week HLT treatment in the 2.1 mg, 4.2 mg, or 6.3 mg and placebo group were 78.3%, 87.5%, 70.8% and 58.3%, respectively. The virological response rate in the 4.2mg group was significantly higher than that in placebo group (p = 0.0248). At baseline and the end of 24-week HLT treatment, 21 and 14 liver biopsies were obtained, respectively. All four groups had positive baseline biopsies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3.463 ± 1.03, 2.383 ± 0.97, 3.850 ± 1.08, and 3.018 ± 0.76 log10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respectively. Surprisingly,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became undetectable (&lt; 5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by verified PCR assay) in 33.3% (1/3) and 40.0% (2/5) of samples from the 4.2mg and 6.3mg groups at the end of the 24-week HLT treatment, while all samples from 2.1mg and placebo groups remained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The three subjects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clearance remained HBsAg-positive at the end of HLT treatment. Pg RNA levels and HBsAg levels were progressively reduced in all groups during the treatment. The fact that all indicates that this HBsAg may be expressed from integrated HBV DNA.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combination therapy in the present trial may alter the balance of the HBV reservoir by blocking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replenishment through inhibiting HBV entry via HLT and accelerating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decay via PEG-IFN. This strategy provides great potential to achieve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sterilising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cure for patients with CHB.</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664A7060-0AF5-74F9-C9F3-A16B98D09D18}"/>
              </a:ext>
            </a:extLst>
          </p:cNvPr>
          <p:cNvSpPr>
            <a:spLocks noGrp="1"/>
          </p:cNvSpPr>
          <p:nvPr>
            <p:ph type="sldNum" sz="quarter" idx="5"/>
          </p:nvPr>
        </p:nvSpPr>
        <p:spPr/>
        <p:txBody>
          <a:bodyPr/>
          <a:lstStyle/>
          <a:p>
            <a:fld id="{F872C0F0-71E7-46B6-AA6F-1D7E0E2B8B3E}" type="slidenum">
              <a:rPr lang="en-US" smtClean="0"/>
              <a:t>13</a:t>
            </a:fld>
            <a:endParaRPr lang="en-US"/>
          </a:p>
        </p:txBody>
      </p:sp>
    </p:spTree>
    <p:extLst>
      <p:ext uri="{BB962C8B-B14F-4D97-AF65-F5344CB8AC3E}">
        <p14:creationId xmlns:p14="http://schemas.microsoft.com/office/powerpoint/2010/main" val="1618216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61520-81E0-6C27-D07F-92960629D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2B76A-41DE-B2DA-54E9-6CB23912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0542D-8BF8-0F97-0AC5-178125E58077}"/>
              </a:ext>
            </a:extLst>
          </p:cNvPr>
          <p:cNvSpPr>
            <a:spLocks noGrp="1"/>
          </p:cNvSpPr>
          <p:nvPr>
            <p:ph type="body" idx="1"/>
          </p:nvPr>
        </p:nvSpPr>
        <p:spPr/>
        <p:txBody>
          <a:bodyPr/>
          <a:lstStyle/>
          <a:p>
            <a:pPr marL="0" marR="0"/>
            <a:r>
              <a:rPr lang="en-US" sz="1800" b="1" i="0" kern="100" dirty="0">
                <a:effectLst/>
                <a:latin typeface="Aptos" panose="020B0004020202020204" pitchFamily="34" charset="0"/>
                <a:ea typeface="Aptos" panose="020B0004020202020204" pitchFamily="34" charset="0"/>
                <a:cs typeface="Times New Roman" panose="02020603050405020304" pitchFamily="18" charset="0"/>
              </a:rPr>
              <a:t>Abbreviations</a:t>
            </a:r>
            <a:r>
              <a:rPr lang="en-US" sz="1800" b="0" i="1" kern="100" dirty="0">
                <a:effectLst/>
                <a:latin typeface="Aptos" panose="020B0004020202020204" pitchFamily="34" charset="0"/>
                <a:ea typeface="Aptos" panose="020B0004020202020204" pitchFamily="34" charset="0"/>
                <a:cs typeface="Times New Roman" panose="02020603050405020304" pitchFamily="18" charset="0"/>
              </a:rPr>
              <a:t>: </a:t>
            </a:r>
            <a:r>
              <a:rPr lang="fr-CH" sz="1800" b="0" i="0" dirty="0">
                <a:effectLst/>
                <a:latin typeface="Calibri" panose="020F0502020204030204" pitchFamily="34" charset="0"/>
              </a:rPr>
              <a:t>HLT =  </a:t>
            </a:r>
            <a:r>
              <a:rPr lang="fr-CH" sz="1800" b="0" i="0" dirty="0" err="1">
                <a:effectLst/>
                <a:latin typeface="Calibri" panose="020F0502020204030204" pitchFamily="34" charset="0"/>
              </a:rPr>
              <a:t>Hepalatide</a:t>
            </a:r>
            <a:r>
              <a:rPr lang="fr-CH" sz="1800" b="0" i="0" dirty="0">
                <a:effectLst/>
                <a:latin typeface="Calibri" panose="020F0502020204030204" pitchFamily="34" charset="0"/>
              </a:rPr>
              <a:t>; NTCP = sodium-bile </a:t>
            </a:r>
            <a:r>
              <a:rPr lang="fr-CH" sz="1800" b="0" i="0" dirty="0" err="1">
                <a:effectLst/>
                <a:latin typeface="Calibri" panose="020F0502020204030204" pitchFamily="34" charset="0"/>
              </a:rPr>
              <a:t>acid</a:t>
            </a:r>
            <a:r>
              <a:rPr lang="fr-CH" sz="1800" b="0" i="0" dirty="0">
                <a:effectLst/>
                <a:latin typeface="Calibri" panose="020F0502020204030204" pitchFamily="34" charset="0"/>
              </a:rPr>
              <a:t> </a:t>
            </a:r>
            <a:r>
              <a:rPr lang="fr-CH" sz="1800" b="0" i="0" dirty="0" err="1">
                <a:effectLst/>
                <a:latin typeface="Calibri" panose="020F0502020204030204" pitchFamily="34" charset="0"/>
              </a:rPr>
              <a:t>cotransporter</a:t>
            </a:r>
            <a:r>
              <a:rPr lang="fr-CH" sz="1800" b="0" i="0" dirty="0">
                <a:effectLst/>
                <a:latin typeface="Calibri" panose="020F0502020204030204" pitchFamily="34" charset="0"/>
              </a:rPr>
              <a:t>; Aes = Adverse Events.</a:t>
            </a: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OS-073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Entry inhibitor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combined with pegylated interferon-alpha 2a therapy resulted 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clearance in CHB patients: a phase II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Junliang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Fu, Qing Mao1,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Qinglong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Jin2, Hui Chen3,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Yongqian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Cheng4,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Xiaolu</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Tang5,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Hongli</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Liu5, Fu-Sheng Wang </a:t>
            </a:r>
          </a:p>
          <a:p>
            <a:pPr>
              <a:lnSpc>
                <a:spcPct val="115000"/>
              </a:lnSpc>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1Department of Infectious Diseases, Southwest Hospital, Army Medical University, Chongqing,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2Department of Hepatology, The First Hospital of Jilin University, Jilin University,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3Department of hepatitis, Hepatobiliary hospital of Jilin, Changchun,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4Senior Department of Infectious Diseases, The Fifth Medical Center of Chinese PLA General Hospital, National Clinical Research Center for Infectious Diseases, Beijing, China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5Shanghai HEP Pharma Co. Ltd., Shanghai, China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Email: fswang302@163.com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Background and Aims: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Hepalatide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(HLT) is a peptide designed to block the HBV entry receptor sodium-bile acid cotransporter (NTCP). This study aimed to evaluate the efficacy and safety of HLT in combination with pegylated interferon-alpha 2a (PEG-IFN) in patients with chronic hepatitis B (CHB).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Method: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Phase II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multicentre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randomised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double-blind, placebo-controlled trial enrolled 96 patients aged 18–60 years with HBV DNA ≥ 20,000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or ≥ 2,000 IU/mL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no cirrhosis, and naïve to interferon treatment (NCT 04426968). Participants were randomly assigned to receive 2.1mg, 4.2mg, 6.3 mg of HLT treatment, or placebo for 24 weeks in a 1:1:1:1 ratio. All subjects received PEG-IFN (180μg/week) foundational treatment for 48 weeks. The primary endpoint was safety and HBV DNA loss (cut-off: 20 IU/mL) at 24 weeks of treatment. HBsAg, Pg RNA,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histological response in liver biopsy were also assessed at the end of the 24-week treatment.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Results: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 total of 96 subjects (77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-positive and 19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HBeAg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-negative) were included in the trial, with 24 patients in each group. Two patients withdrew due to interferon-related AEs. A total of 1281 AEs ranging from grade 1 to 3 were recorded, and mainly interferon-related. Only 26 AEs were related to HLT, and all AEs were graded 1 or 2. The proportion of patients with virological response (HBV DNA &lt; 20 IU/mL or a decrease from baseline ≥ 2 log10) at the end of the 24-week HLT treatment in the 2.1 mg, 4.2 mg, or 6.3 mg and placebo group were 78.3%, 87.5%, 70.8% and 58.3%, respectively. The virological response rate in the 4.2mg group was significantly higher than that in placebo group (p = 0.0248). At baseline and the end of 24-week HLT treatment, 21 and 14 liver biopsies were obtained, respectively. All four groups had positive baseline biopsies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of 3.463 ± 1.03, 2.383 ± 0.97, 3.850 ± 1.08, and 3.018 ± 0.76 log10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respectively. Surprisingly,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became undetectable (&lt; 5 copies/</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μL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by verified PCR assay) in 33.3% (1/3) and 40.0% (2/5) of samples from the 4.2mg and 6.3mg groups at the end of the 24-week HLT treatment, while all samples from 2.1mg and placebo groups remained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positive. The three subjects with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clearance remained HBsAg-positive at the end of HLT treatment. Pg RNA levels and HBsAg levels were progressively reduced in all groups during the treatment. The fact that all indicates that this HBsAg may be expressed from integrated HBV DNA. </a:t>
            </a:r>
          </a:p>
          <a:p>
            <a:pPr>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Conclusion: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combination therapy in the present trial may alter the balance of the HBV reservoir by blocking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replenishment through inhibiting HBV entry via HLT and accelerating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cccDNA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decay via PEG-IFN. This strategy provides great potential to achieve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sterilising</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cure for patients with CHB.</a:t>
            </a:r>
          </a:p>
          <a:p>
            <a:pPr>
              <a:lnSpc>
                <a:spcPct val="115000"/>
              </a:lnSpc>
              <a:spcAft>
                <a:spcPts val="800"/>
              </a:spcAft>
            </a:pPr>
            <a:br>
              <a:rPr lang="en-US" sz="2800" dirty="0">
                <a:effectLst/>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ADC030E-9E92-2979-D2A0-4D6E437351D9}"/>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3266728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descr="A yellow background with white text and flowers&#10;&#10;AI-generated content may be incorrect.">
            <a:extLst>
              <a:ext uri="{FF2B5EF4-FFF2-40B4-BE49-F238E27FC236}">
                <a16:creationId xmlns:a16="http://schemas.microsoft.com/office/drawing/2014/main" id="{13936680-4BDF-A121-3E13-3237FE5134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00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Presentation Tit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CC2B-05E4-9547-85EE-C04B5365BC73}"/>
              </a:ext>
            </a:extLst>
          </p:cNvPr>
          <p:cNvSpPr>
            <a:spLocks noGrp="1"/>
          </p:cNvSpPr>
          <p:nvPr>
            <p:ph type="title"/>
          </p:nvPr>
        </p:nvSpPr>
        <p:spPr>
          <a:xfrm>
            <a:off x="831850" y="1709738"/>
            <a:ext cx="6711950" cy="2852737"/>
          </a:xfrm>
        </p:spPr>
        <p:txBody>
          <a:bodyPr anchor="b"/>
          <a:lstStyle>
            <a:lvl1pPr>
              <a:defRPr sz="6000" b="0" i="0">
                <a:solidFill>
                  <a:srgbClr val="F5D3E3"/>
                </a:solidFill>
                <a:latin typeface="Museo Sans 100" panose="02000000000000000000" pitchFamily="2" charset="77"/>
              </a:defRPr>
            </a:lvl1pPr>
          </a:lstStyle>
          <a:p>
            <a:r>
              <a:rPr lang="en-US"/>
              <a:t>Click to edit Master title style</a:t>
            </a:r>
          </a:p>
        </p:txBody>
      </p:sp>
      <p:sp>
        <p:nvSpPr>
          <p:cNvPr id="3" name="Text Placeholder 2">
            <a:extLst>
              <a:ext uri="{FF2B5EF4-FFF2-40B4-BE49-F238E27FC236}">
                <a16:creationId xmlns:a16="http://schemas.microsoft.com/office/drawing/2014/main" id="{2D2E9399-F4BD-2B7F-2F72-9008D23EAC0D}"/>
              </a:ext>
            </a:extLst>
          </p:cNvPr>
          <p:cNvSpPr>
            <a:spLocks noGrp="1"/>
          </p:cNvSpPr>
          <p:nvPr>
            <p:ph type="body" idx="1"/>
          </p:nvPr>
        </p:nvSpPr>
        <p:spPr>
          <a:xfrm>
            <a:off x="831850" y="4589463"/>
            <a:ext cx="10515600" cy="1500187"/>
          </a:xfrm>
        </p:spPr>
        <p:txBody>
          <a:bodyPr/>
          <a:lstStyle>
            <a:lvl1pPr marL="0" indent="0">
              <a:buNone/>
              <a:defRPr sz="2400" b="1" i="0">
                <a:solidFill>
                  <a:schemeClr val="bg1"/>
                </a:solidFill>
                <a:latin typeface="Museo Sans 700" panose="02000000000000000000"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5F738-4EF6-F3C5-F724-56E28066E964}"/>
              </a:ext>
            </a:extLst>
          </p:cNvPr>
          <p:cNvSpPr>
            <a:spLocks noGrp="1"/>
          </p:cNvSpPr>
          <p:nvPr>
            <p:ph type="dt" sz="half" idx="10"/>
          </p:nvPr>
        </p:nvSpPr>
        <p:spPr/>
        <p:txBody>
          <a:bodyPr/>
          <a:lstStyle>
            <a:lvl1pPr>
              <a:defRPr>
                <a:solidFill>
                  <a:schemeClr val="accent2"/>
                </a:solidFill>
              </a:defRPr>
            </a:lvl1pPr>
          </a:lstStyle>
          <a:p>
            <a:fld id="{402699F8-4A06-4741-973C-9B2801979044}" type="datetime1">
              <a:rPr lang="en-US" smtClean="0"/>
              <a:t>5/17/2025</a:t>
            </a:fld>
            <a:endParaRPr lang="en-US"/>
          </a:p>
        </p:txBody>
      </p:sp>
      <p:sp>
        <p:nvSpPr>
          <p:cNvPr id="5" name="Footer Placeholder 4">
            <a:extLst>
              <a:ext uri="{FF2B5EF4-FFF2-40B4-BE49-F238E27FC236}">
                <a16:creationId xmlns:a16="http://schemas.microsoft.com/office/drawing/2014/main" id="{0033E3B5-B438-AAE8-CCC6-B03014B2C0F6}"/>
              </a:ext>
            </a:extLst>
          </p:cNvPr>
          <p:cNvSpPr>
            <a:spLocks noGrp="1"/>
          </p:cNvSpPr>
          <p:nvPr>
            <p:ph type="ftr" sz="quarter" idx="11"/>
          </p:nvPr>
        </p:nvSpPr>
        <p:spPr/>
        <p:txBody>
          <a:bodyPr/>
          <a:lstStyle>
            <a:lvl1pPr>
              <a:defRPr>
                <a:solidFill>
                  <a:schemeClr val="accent2"/>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127CA85A-84BB-0FDD-5F11-A3E6516C43E9}"/>
              </a:ext>
            </a:extLst>
          </p:cNvPr>
          <p:cNvSpPr>
            <a:spLocks noGrp="1"/>
          </p:cNvSpPr>
          <p:nvPr>
            <p:ph type="sldNum" sz="quarter" idx="12"/>
          </p:nvPr>
        </p:nvSpPr>
        <p:spPr/>
        <p:txBody>
          <a:bodyPr/>
          <a:lstStyle>
            <a:lvl1pPr>
              <a:defRPr>
                <a:solidFill>
                  <a:schemeClr val="accent2"/>
                </a:solidFill>
              </a:defRPr>
            </a:lvl1pPr>
          </a:lstStyle>
          <a:p>
            <a:fld id="{AABFEDAC-0C6D-C546-80AC-04F93790F280}" type="slidenum">
              <a:rPr lang="en-US" smtClean="0"/>
              <a:pPr/>
              <a:t>‹#›</a:t>
            </a:fld>
            <a:endParaRPr lang="en-US"/>
          </a:p>
        </p:txBody>
      </p:sp>
      <p:pic>
        <p:nvPicPr>
          <p:cNvPr id="8" name="Picture 7" descr="A white text on a black background&#10;&#10;Description automatically generated">
            <a:extLst>
              <a:ext uri="{FF2B5EF4-FFF2-40B4-BE49-F238E27FC236}">
                <a16:creationId xmlns:a16="http://schemas.microsoft.com/office/drawing/2014/main" id="{B8872CE5-46A2-2578-595C-6CD272AD769E}"/>
              </a:ext>
            </a:extLst>
          </p:cNvPr>
          <p:cNvPicPr>
            <a:picLocks noChangeAspect="1"/>
          </p:cNvPicPr>
          <p:nvPr userDrawn="1"/>
        </p:nvPicPr>
        <p:blipFill>
          <a:blip r:embed="rId2"/>
          <a:stretch>
            <a:fillRect/>
          </a:stretch>
        </p:blipFill>
        <p:spPr>
          <a:xfrm>
            <a:off x="831850" y="534711"/>
            <a:ext cx="3937000" cy="850900"/>
          </a:xfrm>
          <a:prstGeom prst="rect">
            <a:avLst/>
          </a:prstGeom>
        </p:spPr>
      </p:pic>
    </p:spTree>
    <p:extLst>
      <p:ext uri="{BB962C8B-B14F-4D97-AF65-F5344CB8AC3E}">
        <p14:creationId xmlns:p14="http://schemas.microsoft.com/office/powerpoint/2010/main" val="380650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ection Head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001E283A-4C23-4282-AC8D-680138BB573F}"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68009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0AB37D06-1D62-43B7-93F4-A8139EC2E2D4}"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2839730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Section Header">
    <p:bg>
      <p:bgPr>
        <a:solidFill>
          <a:srgbClr val="E8038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2CAEDC59-1FCD-43F4-8F2B-370284278A2E}"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230213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Section Header">
    <p:bg>
      <p:bgPr>
        <a:solidFill>
          <a:srgbClr val="E8038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4830E-C277-F028-23D1-03734438034A}"/>
              </a:ext>
            </a:extLst>
          </p:cNvPr>
          <p:cNvSpPr/>
          <p:nvPr userDrawn="1"/>
        </p:nvSpPr>
        <p:spPr>
          <a:xfrm>
            <a:off x="0" y="0"/>
            <a:ext cx="12192000" cy="68580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AD347AEA-8D96-45DA-82D5-D75A1D8C1397}"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3452850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6_Section Header">
    <p:bg>
      <p:bgPr>
        <a:solidFill>
          <a:srgbClr val="E8038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4830E-C277-F028-23D1-03734438034A}"/>
              </a:ext>
            </a:extLst>
          </p:cNvPr>
          <p:cNvSpPr/>
          <p:nvPr userDrawn="1"/>
        </p:nvSpPr>
        <p:spPr>
          <a:xfrm>
            <a:off x="0" y="0"/>
            <a:ext cx="12192000" cy="6858000"/>
          </a:xfrm>
          <a:prstGeom prst="rect">
            <a:avLst/>
          </a:prstGeom>
          <a:solidFill>
            <a:schemeClr val="accent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D89C058B-B9CF-4BF8-9F8B-8E8ACE46C491}"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386637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7_Section Header">
    <p:bg>
      <p:bgPr>
        <a:solidFill>
          <a:srgbClr val="E8038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4830E-C277-F028-23D1-03734438034A}"/>
              </a:ext>
            </a:extLst>
          </p:cNvPr>
          <p:cNvSpPr/>
          <p:nvPr userDrawn="1"/>
        </p:nvSpPr>
        <p:spPr>
          <a:xfrm>
            <a:off x="0" y="0"/>
            <a:ext cx="12192000" cy="6858000"/>
          </a:xfrm>
          <a:prstGeom prst="rect">
            <a:avLst/>
          </a:prstGeom>
          <a:solidFill>
            <a:schemeClr val="tx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AB9EA033-36EC-464A-954F-59122F6D41BC}"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90923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Section Header">
    <p:bg>
      <p:bgPr>
        <a:solidFill>
          <a:srgbClr val="E80385"/>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4830E-C277-F028-23D1-03734438034A}"/>
              </a:ext>
            </a:extLst>
          </p:cNvPr>
          <p:cNvSpPr/>
          <p:nvPr userDrawn="1"/>
        </p:nvSpPr>
        <p:spPr>
          <a:xfrm>
            <a:off x="0" y="0"/>
            <a:ext cx="12192000" cy="6858000"/>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94348C-E789-B001-69F4-97D5A86186B5}"/>
              </a:ext>
            </a:extLst>
          </p:cNvPr>
          <p:cNvSpPr>
            <a:spLocks noGrp="1"/>
          </p:cNvSpPr>
          <p:nvPr>
            <p:ph type="ctrTitle" hasCustomPrompt="1"/>
          </p:nvPr>
        </p:nvSpPr>
        <p:spPr>
          <a:xfrm>
            <a:off x="192156" y="1041400"/>
            <a:ext cx="9144000" cy="2387600"/>
          </a:xfrm>
        </p:spPr>
        <p:txBody>
          <a:bodyPr anchor="b">
            <a:normAutofit/>
          </a:bodyPr>
          <a:lstStyle>
            <a:lvl1pPr algn="l">
              <a:defRPr sz="4000" b="0" i="0">
                <a:solidFill>
                  <a:schemeClr val="bg1"/>
                </a:solidFill>
                <a:latin typeface="Museo Sans 100" panose="02000000000000000000" pitchFamily="2" charset="77"/>
              </a:defRPr>
            </a:lvl1pPr>
          </a:lstStyle>
          <a:p>
            <a:r>
              <a:rPr lang="en-US"/>
              <a:t>Click to edit Master Bumper style</a:t>
            </a:r>
          </a:p>
        </p:txBody>
      </p:sp>
      <p:sp>
        <p:nvSpPr>
          <p:cNvPr id="3" name="Subtitle 2">
            <a:extLst>
              <a:ext uri="{FF2B5EF4-FFF2-40B4-BE49-F238E27FC236}">
                <a16:creationId xmlns:a16="http://schemas.microsoft.com/office/drawing/2014/main" id="{F53F61BC-730F-3FE6-CD14-E99103126D7F}"/>
              </a:ext>
            </a:extLst>
          </p:cNvPr>
          <p:cNvSpPr>
            <a:spLocks noGrp="1"/>
          </p:cNvSpPr>
          <p:nvPr>
            <p:ph type="subTitle" idx="1"/>
          </p:nvPr>
        </p:nvSpPr>
        <p:spPr>
          <a:xfrm>
            <a:off x="192156" y="3521075"/>
            <a:ext cx="9144000" cy="1655762"/>
          </a:xfrm>
        </p:spPr>
        <p:txBody>
          <a:bodyPr>
            <a:normAutofit/>
          </a:bodyPr>
          <a:lstStyle>
            <a:lvl1pPr marL="0" indent="0" algn="l">
              <a:buNone/>
              <a:defRPr sz="2000" b="1" i="0">
                <a:solidFill>
                  <a:schemeClr val="bg1"/>
                </a:solidFill>
                <a:latin typeface="Museo Sans 700" panose="02000000000000000000"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74744-BC2F-0E90-6A90-D43EA5DF65A0}"/>
              </a:ext>
            </a:extLst>
          </p:cNvPr>
          <p:cNvSpPr>
            <a:spLocks noGrp="1"/>
          </p:cNvSpPr>
          <p:nvPr>
            <p:ph type="dt" sz="half" idx="10"/>
          </p:nvPr>
        </p:nvSpPr>
        <p:spPr/>
        <p:txBody>
          <a:bodyPr/>
          <a:lstStyle>
            <a:lvl1pPr>
              <a:defRPr>
                <a:solidFill>
                  <a:schemeClr val="bg1"/>
                </a:solidFill>
              </a:defRPr>
            </a:lvl1pPr>
          </a:lstStyle>
          <a:p>
            <a:fld id="{60747C52-C65F-4978-B270-F4B54AA92C14}" type="datetime1">
              <a:rPr lang="en-US" smtClean="0"/>
              <a:t>5/17/2025</a:t>
            </a:fld>
            <a:endParaRPr lang="en-US"/>
          </a:p>
        </p:txBody>
      </p:sp>
      <p:sp>
        <p:nvSpPr>
          <p:cNvPr id="5" name="Footer Placeholder 4">
            <a:extLst>
              <a:ext uri="{FF2B5EF4-FFF2-40B4-BE49-F238E27FC236}">
                <a16:creationId xmlns:a16="http://schemas.microsoft.com/office/drawing/2014/main" id="{DDD6FAE3-92BE-CC08-97F5-1E43A11A14E2}"/>
              </a:ext>
            </a:extLst>
          </p:cNvPr>
          <p:cNvSpPr>
            <a:spLocks noGrp="1"/>
          </p:cNvSpPr>
          <p:nvPr>
            <p:ph type="ftr" sz="quarter" idx="11"/>
          </p:nvPr>
        </p:nvSpPr>
        <p:spPr/>
        <p:txBody>
          <a:bodyPr/>
          <a:lstStyle>
            <a:lvl1pPr>
              <a:defRPr>
                <a:solidFill>
                  <a:schemeClr val="bg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62956E2A-522F-B9B9-032B-2C112B31B133}"/>
              </a:ext>
            </a:extLst>
          </p:cNvPr>
          <p:cNvSpPr>
            <a:spLocks noGrp="1"/>
          </p:cNvSpPr>
          <p:nvPr>
            <p:ph type="sldNum" sz="quarter" idx="12"/>
          </p:nvPr>
        </p:nvSpPr>
        <p:spPr/>
        <p:txBody>
          <a:bodyPr/>
          <a:lstStyle>
            <a:lvl1pPr>
              <a:defRPr>
                <a:solidFill>
                  <a:schemeClr val="bg1"/>
                </a:solidFill>
              </a:defRPr>
            </a:lvl1pPr>
          </a:lstStyle>
          <a:p>
            <a:fld id="{AABFEDAC-0C6D-C546-80AC-04F93790F280}" type="slidenum">
              <a:rPr lang="en-US" smtClean="0"/>
              <a:pPr/>
              <a:t>‹#›</a:t>
            </a:fld>
            <a:endParaRPr lang="en-US"/>
          </a:p>
        </p:txBody>
      </p:sp>
      <p:pic>
        <p:nvPicPr>
          <p:cNvPr id="7" name="Picture 6" descr="A white text on a black background&#10;&#10;Description automatically generated">
            <a:extLst>
              <a:ext uri="{FF2B5EF4-FFF2-40B4-BE49-F238E27FC236}">
                <a16:creationId xmlns:a16="http://schemas.microsoft.com/office/drawing/2014/main" id="{D41E6171-7EF6-F3B2-5599-3661EEBE7843}"/>
              </a:ext>
            </a:extLst>
          </p:cNvPr>
          <p:cNvPicPr>
            <a:picLocks noChangeAspect="1"/>
          </p:cNvPicPr>
          <p:nvPr userDrawn="1"/>
        </p:nvPicPr>
        <p:blipFill>
          <a:blip r:embed="rId2"/>
          <a:stretch>
            <a:fillRect/>
          </a:stretch>
        </p:blipFill>
        <p:spPr>
          <a:xfrm>
            <a:off x="9581320" y="350742"/>
            <a:ext cx="2180538" cy="471277"/>
          </a:xfrm>
          <a:prstGeom prst="rect">
            <a:avLst/>
          </a:prstGeom>
        </p:spPr>
      </p:pic>
    </p:spTree>
    <p:extLst>
      <p:ext uri="{BB962C8B-B14F-4D97-AF65-F5344CB8AC3E}">
        <p14:creationId xmlns:p14="http://schemas.microsoft.com/office/powerpoint/2010/main" val="170964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3164CCB0-F9B7-419C-839B-2BB3B371B019}"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04C16DF0-ED4F-09C2-D8FF-E6CFD56DEB7A}"/>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266844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6" name="Picture 5" descr="A yellow and white border with flowers&#10;&#10;AI-generated content may be incorrect.">
            <a:extLst>
              <a:ext uri="{FF2B5EF4-FFF2-40B4-BE49-F238E27FC236}">
                <a16:creationId xmlns:a16="http://schemas.microsoft.com/office/drawing/2014/main" id="{2F657CA2-E640-7D04-140E-C08F3F597D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r">
              <a:defRPr sz="5400">
                <a:solidFill>
                  <a:srgbClr val="FFBE3D"/>
                </a:solidFill>
                <a:latin typeface="Arial" panose="020B0604020202020204" pitchFamily="34" charset="0"/>
                <a:cs typeface="Arial" panose="020B0604020202020204" pitchFamily="34" charset="0"/>
              </a:defRPr>
            </a:lvl1pPr>
          </a:lstStyle>
          <a:p>
            <a:r>
              <a:rPr lang="en-US" dirty="0"/>
              <a:t>Title</a:t>
            </a:r>
            <a:br>
              <a:rPr lang="en-US" dirty="0"/>
            </a:br>
            <a:endParaRPr lang="en-US" dirty="0"/>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r">
              <a:buNone/>
              <a:defRPr sz="3200">
                <a:solidFill>
                  <a:srgbClr val="FFBE3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buClr>
                <a:schemeClr val="tx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AAF41B6D-4F1C-4842-8A89-64EAB81F09C6}"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0" name="Rectangle 9">
            <a:extLst>
              <a:ext uri="{FF2B5EF4-FFF2-40B4-BE49-F238E27FC236}">
                <a16:creationId xmlns:a16="http://schemas.microsoft.com/office/drawing/2014/main" id="{89AC9C5F-216F-A1CF-ED3A-4EE260655941}"/>
              </a:ext>
            </a:extLst>
          </p:cNvPr>
          <p:cNvSpPr/>
          <p:nvPr userDrawn="1"/>
        </p:nvSpPr>
        <p:spPr>
          <a:xfrm>
            <a:off x="-19879" y="-39755"/>
            <a:ext cx="10335529" cy="404880"/>
          </a:xfrm>
          <a:prstGeom prst="rect">
            <a:avLst/>
          </a:prstGeom>
          <a:solidFill>
            <a:srgbClr val="021E5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102E6006-70C3-7E49-70BE-3244E0834F9A}"/>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153614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solidFill>
                  <a:schemeClr val="tx1"/>
                </a:solidFill>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buClr>
                <a:schemeClr val="accent1"/>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28F058D2-D979-4757-A652-EDF9D0918B49}"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rgbClr val="624D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A6AE28F0-BAFE-70DD-DBE0-C0C6A9AA91B5}"/>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4225631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CAE8CE54-33F9-416C-AB84-3E7BDFF84B03}"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04C16DF0-ED4F-09C2-D8FF-E6CFD56DEB7A}"/>
              </a:ext>
            </a:extLst>
          </p:cNvPr>
          <p:cNvPicPr>
            <a:picLocks noChangeAspect="1"/>
          </p:cNvPicPr>
          <p:nvPr userDrawn="1"/>
        </p:nvPicPr>
        <p:blipFill>
          <a:blip r:embed="rId2"/>
          <a:stretch>
            <a:fillRect/>
          </a:stretch>
        </p:blipFill>
        <p:spPr>
          <a:xfrm>
            <a:off x="10555359" y="61403"/>
            <a:ext cx="1405281" cy="303722"/>
          </a:xfrm>
          <a:prstGeom prst="rect">
            <a:avLst/>
          </a:prstGeom>
        </p:spPr>
      </p:pic>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rgbClr val="E803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11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buClr>
                <a:schemeClr val="accent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222C44E0-0F95-4F3E-A41B-D44FEF2F4B40}"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B86BB53E-9F99-9899-C49E-50BF30D9585E}"/>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2189837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buClr>
                <a:schemeClr val="accent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6E9830B2-131E-4AF7-8C79-A86232C64518}"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accent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B86BB53E-9F99-9899-C49E-50BF30D9585E}"/>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190626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buClr>
                <a:schemeClr val="accent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4F073241-5204-43AB-9652-C8424EA99021}"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B86BB53E-9F99-9899-C49E-50BF30D9585E}"/>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2536045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p:txBody>
          <a:bodyPr>
            <a:noAutofit/>
          </a:bodyPr>
          <a:lstStyle>
            <a:lvl1pPr>
              <a:buClr>
                <a:schemeClr val="accent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BE7051BB-93CB-4911-8BFD-D3A7101A92AD}"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B86BB53E-9F99-9899-C49E-50BF30D9585E}"/>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87546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a:xfrm>
            <a:off x="838200" y="2282847"/>
            <a:ext cx="10515600" cy="3894116"/>
          </a:xfrm>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lvl1pPr>
              <a:defRPr>
                <a:solidFill>
                  <a:schemeClr val="tx1"/>
                </a:solidFill>
              </a:defRPr>
            </a:lvl1pPr>
          </a:lstStyle>
          <a:p>
            <a:fld id="{C5355A8A-3B80-4504-8E35-678D5DF47575}"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04C16DF0-ED4F-09C2-D8FF-E6CFD56DEB7A}"/>
              </a:ext>
            </a:extLst>
          </p:cNvPr>
          <p:cNvPicPr>
            <a:picLocks noChangeAspect="1"/>
          </p:cNvPicPr>
          <p:nvPr userDrawn="1"/>
        </p:nvPicPr>
        <p:blipFill>
          <a:blip r:embed="rId2"/>
          <a:stretch>
            <a:fillRect/>
          </a:stretch>
        </p:blipFill>
        <p:spPr>
          <a:xfrm>
            <a:off x="10555359" y="61403"/>
            <a:ext cx="1405281" cy="303722"/>
          </a:xfrm>
          <a:prstGeom prst="rect">
            <a:avLst/>
          </a:prstGeom>
        </p:spPr>
      </p:pic>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4A4FC2A-0B88-FE0C-7BA9-6CD624D76807}"/>
              </a:ext>
            </a:extLst>
          </p:cNvPr>
          <p:cNvSpPr>
            <a:spLocks noGrp="1"/>
          </p:cNvSpPr>
          <p:nvPr>
            <p:ph type="body" sz="quarter" idx="13" hasCustomPrompt="1"/>
          </p:nvPr>
        </p:nvSpPr>
        <p:spPr>
          <a:xfrm>
            <a:off x="838200" y="1776699"/>
            <a:ext cx="10515600" cy="318870"/>
          </a:xfrm>
        </p:spPr>
        <p:txBody>
          <a:bodyPr anchor="ctr">
            <a:noAutofit/>
          </a:bodyPr>
          <a:lstStyle>
            <a:lvl1pPr marL="0" indent="0">
              <a:buNone/>
              <a:defRPr sz="1400" b="0" i="1">
                <a:solidFill>
                  <a:schemeClr val="tx1"/>
                </a:solidFill>
                <a:latin typeface="Museo Sans 500" panose="02000000000000000000" pitchFamily="50" charset="0"/>
              </a:defRPr>
            </a:lvl1pPr>
          </a:lstStyle>
          <a:p>
            <a:pPr lvl="0"/>
            <a:r>
              <a:rPr lang="en-US"/>
              <a:t>Subtitle</a:t>
            </a:r>
          </a:p>
        </p:txBody>
      </p:sp>
    </p:spTree>
    <p:extLst>
      <p:ext uri="{BB962C8B-B14F-4D97-AF65-F5344CB8AC3E}">
        <p14:creationId xmlns:p14="http://schemas.microsoft.com/office/powerpoint/2010/main" val="261112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a:xfrm>
            <a:off x="838200" y="2282847"/>
            <a:ext cx="10515600" cy="3894116"/>
          </a:xfrm>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DF1F8E80-DCBC-4CE6-8D42-7A3E032F4120}"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04C16DF0-ED4F-09C2-D8FF-E6CFD56DEB7A}"/>
              </a:ext>
            </a:extLst>
          </p:cNvPr>
          <p:cNvPicPr>
            <a:picLocks noChangeAspect="1"/>
          </p:cNvPicPr>
          <p:nvPr userDrawn="1"/>
        </p:nvPicPr>
        <p:blipFill>
          <a:blip r:embed="rId2"/>
          <a:stretch>
            <a:fillRect/>
          </a:stretch>
        </p:blipFill>
        <p:spPr>
          <a:xfrm>
            <a:off x="10555359" y="61403"/>
            <a:ext cx="1405281" cy="303722"/>
          </a:xfrm>
          <a:prstGeom prst="rect">
            <a:avLst/>
          </a:prstGeom>
        </p:spPr>
      </p:pic>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C4A4FC2A-0B88-FE0C-7BA9-6CD624D76807}"/>
              </a:ext>
            </a:extLst>
          </p:cNvPr>
          <p:cNvSpPr>
            <a:spLocks noGrp="1"/>
          </p:cNvSpPr>
          <p:nvPr>
            <p:ph type="body" sz="quarter" idx="13" hasCustomPrompt="1"/>
          </p:nvPr>
        </p:nvSpPr>
        <p:spPr>
          <a:xfrm>
            <a:off x="838200" y="1776699"/>
            <a:ext cx="10515600" cy="318870"/>
          </a:xfrm>
        </p:spPr>
        <p:txBody>
          <a:bodyPr anchor="ctr">
            <a:noAutofit/>
          </a:bodyPr>
          <a:lstStyle>
            <a:lvl1pPr marL="0" indent="0">
              <a:buNone/>
              <a:defRPr sz="1400" i="1">
                <a:solidFill>
                  <a:schemeClr val="accent1"/>
                </a:solidFill>
                <a:latin typeface="Museo Sans 500" panose="02000000000000000000" pitchFamily="50" charset="0"/>
              </a:defRPr>
            </a:lvl1pPr>
          </a:lstStyle>
          <a:p>
            <a:pPr lvl="0"/>
            <a:r>
              <a:rPr lang="en-US"/>
              <a:t>Subtitle</a:t>
            </a:r>
          </a:p>
        </p:txBody>
      </p:sp>
    </p:spTree>
    <p:extLst>
      <p:ext uri="{BB962C8B-B14F-4D97-AF65-F5344CB8AC3E}">
        <p14:creationId xmlns:p14="http://schemas.microsoft.com/office/powerpoint/2010/main" val="506918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Sub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a:xfrm>
            <a:off x="838200" y="2282847"/>
            <a:ext cx="10515600" cy="3894116"/>
          </a:xfrm>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FFB60D1D-DD18-453A-940C-F9C77FE4664F}"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04C16DF0-ED4F-09C2-D8FF-E6CFD56DEB7A}"/>
              </a:ext>
            </a:extLst>
          </p:cNvPr>
          <p:cNvPicPr>
            <a:picLocks noChangeAspect="1"/>
          </p:cNvPicPr>
          <p:nvPr userDrawn="1"/>
        </p:nvPicPr>
        <p:blipFill>
          <a:blip r:embed="rId2"/>
          <a:stretch>
            <a:fillRect/>
          </a:stretch>
        </p:blipFill>
        <p:spPr>
          <a:xfrm>
            <a:off x="10555359" y="61403"/>
            <a:ext cx="1405281" cy="303722"/>
          </a:xfrm>
          <a:prstGeom prst="rect">
            <a:avLst/>
          </a:prstGeom>
        </p:spPr>
      </p:pic>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10">
            <a:extLst>
              <a:ext uri="{FF2B5EF4-FFF2-40B4-BE49-F238E27FC236}">
                <a16:creationId xmlns:a16="http://schemas.microsoft.com/office/drawing/2014/main" id="{C4A4FC2A-0B88-FE0C-7BA9-6CD624D76807}"/>
              </a:ext>
            </a:extLst>
          </p:cNvPr>
          <p:cNvSpPr>
            <a:spLocks noGrp="1"/>
          </p:cNvSpPr>
          <p:nvPr>
            <p:ph type="body" sz="quarter" idx="13" hasCustomPrompt="1"/>
          </p:nvPr>
        </p:nvSpPr>
        <p:spPr>
          <a:xfrm>
            <a:off x="838200" y="1776699"/>
            <a:ext cx="10515600" cy="318870"/>
          </a:xfrm>
        </p:spPr>
        <p:txBody>
          <a:bodyPr anchor="ctr">
            <a:noAutofit/>
          </a:bodyPr>
          <a:lstStyle>
            <a:lvl1pPr marL="0" indent="0">
              <a:buNone/>
              <a:defRPr sz="1400" i="1">
                <a:solidFill>
                  <a:schemeClr val="tx2"/>
                </a:solidFill>
                <a:latin typeface="Museo Sans 500" panose="02000000000000000000" pitchFamily="50" charset="0"/>
              </a:defRPr>
            </a:lvl1pPr>
          </a:lstStyle>
          <a:p>
            <a:pPr lvl="0"/>
            <a:r>
              <a:rPr lang="en-US"/>
              <a:t>Subtitle</a:t>
            </a:r>
          </a:p>
        </p:txBody>
      </p:sp>
    </p:spTree>
    <p:extLst>
      <p:ext uri="{BB962C8B-B14F-4D97-AF65-F5344CB8AC3E}">
        <p14:creationId xmlns:p14="http://schemas.microsoft.com/office/powerpoint/2010/main" val="1730365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A blue and white screen&#10;&#10;AI-generated content may be incorrect.">
            <a:extLst>
              <a:ext uri="{FF2B5EF4-FFF2-40B4-BE49-F238E27FC236}">
                <a16:creationId xmlns:a16="http://schemas.microsoft.com/office/drawing/2014/main" id="{74B867D5-8EDC-5F98-AF77-2AA3CA815A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Sub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D8E7-FF03-FA31-24C0-7A92199C87A1}"/>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665CE6DE-C962-16C8-AF67-69AED11841C2}"/>
              </a:ext>
            </a:extLst>
          </p:cNvPr>
          <p:cNvSpPr>
            <a:spLocks noGrp="1"/>
          </p:cNvSpPr>
          <p:nvPr>
            <p:ph idx="1"/>
          </p:nvPr>
        </p:nvSpPr>
        <p:spPr>
          <a:xfrm>
            <a:off x="838200" y="2282847"/>
            <a:ext cx="10515600" cy="3894116"/>
          </a:xfrm>
        </p:spPr>
        <p:txBody>
          <a:bodyPr>
            <a:noAutofit/>
          </a:bodyPr>
          <a:lstStyle>
            <a:lvl1pPr>
              <a:buClr>
                <a:schemeClr val="accent3"/>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A1682-0DEF-A101-E4DA-B593D8A33A1B}"/>
              </a:ext>
            </a:extLst>
          </p:cNvPr>
          <p:cNvSpPr>
            <a:spLocks noGrp="1"/>
          </p:cNvSpPr>
          <p:nvPr>
            <p:ph type="dt" sz="half" idx="10"/>
          </p:nvPr>
        </p:nvSpPr>
        <p:spPr/>
        <p:txBody>
          <a:bodyPr/>
          <a:lstStyle/>
          <a:p>
            <a:fld id="{4A61C254-BF06-4395-AF83-55ADDF941FA3}" type="datetime1">
              <a:rPr lang="en-US" smtClean="0"/>
              <a:t>5/17/2025</a:t>
            </a:fld>
            <a:endParaRPr lang="en-US"/>
          </a:p>
        </p:txBody>
      </p:sp>
      <p:sp>
        <p:nvSpPr>
          <p:cNvPr id="5" name="Footer Placeholder 4">
            <a:extLst>
              <a:ext uri="{FF2B5EF4-FFF2-40B4-BE49-F238E27FC236}">
                <a16:creationId xmlns:a16="http://schemas.microsoft.com/office/drawing/2014/main" id="{05918A11-454F-BACC-AA29-46246C038BB2}"/>
              </a:ext>
            </a:extLst>
          </p:cNvPr>
          <p:cNvSpPr>
            <a:spLocks noGrp="1"/>
          </p:cNvSpPr>
          <p:nvPr>
            <p:ph type="ftr" sz="quarter" idx="11"/>
          </p:nvPr>
        </p:nvSpPr>
        <p:spPr/>
        <p:txBody>
          <a:bodyPr/>
          <a:lstStyle>
            <a:lvl1pPr>
              <a:defRPr i="1"/>
            </a:lvl1pPr>
          </a:lstStyle>
          <a:p>
            <a:r>
              <a:rPr lang="en-US"/>
              <a:t>Proprietary and Confidential</a:t>
            </a:r>
          </a:p>
        </p:txBody>
      </p:sp>
      <p:sp>
        <p:nvSpPr>
          <p:cNvPr id="6" name="Slide Number Placeholder 5">
            <a:extLst>
              <a:ext uri="{FF2B5EF4-FFF2-40B4-BE49-F238E27FC236}">
                <a16:creationId xmlns:a16="http://schemas.microsoft.com/office/drawing/2014/main" id="{65CD33EB-205E-3837-AFEA-9B78DB5FF225}"/>
              </a:ext>
            </a:extLst>
          </p:cNvPr>
          <p:cNvSpPr>
            <a:spLocks noGrp="1"/>
          </p:cNvSpPr>
          <p:nvPr>
            <p:ph type="sldNum" sz="quarter" idx="12"/>
          </p:nvPr>
        </p:nvSpPr>
        <p:spPr/>
        <p:txBody>
          <a:bodyPr/>
          <a:lstStyle/>
          <a:p>
            <a:fld id="{AABFEDAC-0C6D-C546-80AC-04F93790F280}" type="slidenum">
              <a:rPr lang="en-US" smtClean="0"/>
              <a:t>‹#›</a:t>
            </a:fld>
            <a:endParaRPr lang="en-US"/>
          </a:p>
        </p:txBody>
      </p:sp>
      <p:pic>
        <p:nvPicPr>
          <p:cNvPr id="8" name="Picture 7" descr="A blue text on a black background&#10;&#10;Description automatically generated">
            <a:extLst>
              <a:ext uri="{FF2B5EF4-FFF2-40B4-BE49-F238E27FC236}">
                <a16:creationId xmlns:a16="http://schemas.microsoft.com/office/drawing/2014/main" id="{04C16DF0-ED4F-09C2-D8FF-E6CFD56DEB7A}"/>
              </a:ext>
            </a:extLst>
          </p:cNvPr>
          <p:cNvPicPr>
            <a:picLocks noChangeAspect="1"/>
          </p:cNvPicPr>
          <p:nvPr userDrawn="1"/>
        </p:nvPicPr>
        <p:blipFill>
          <a:blip r:embed="rId2"/>
          <a:stretch>
            <a:fillRect/>
          </a:stretch>
        </p:blipFill>
        <p:spPr>
          <a:xfrm>
            <a:off x="10555359" y="61403"/>
            <a:ext cx="1405281" cy="303722"/>
          </a:xfrm>
          <a:prstGeom prst="rect">
            <a:avLst/>
          </a:prstGeom>
        </p:spPr>
      </p:pic>
      <p:sp>
        <p:nvSpPr>
          <p:cNvPr id="9" name="Rectangle 8">
            <a:extLst>
              <a:ext uri="{FF2B5EF4-FFF2-40B4-BE49-F238E27FC236}">
                <a16:creationId xmlns:a16="http://schemas.microsoft.com/office/drawing/2014/main" id="{65311471-E89D-BBD1-8FB1-02C40FE4CCCF}"/>
              </a:ext>
            </a:extLst>
          </p:cNvPr>
          <p:cNvSpPr/>
          <p:nvPr userDrawn="1"/>
        </p:nvSpPr>
        <p:spPr>
          <a:xfrm>
            <a:off x="-19879" y="-39755"/>
            <a:ext cx="10335529" cy="4048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Text Placeholder 10">
            <a:extLst>
              <a:ext uri="{FF2B5EF4-FFF2-40B4-BE49-F238E27FC236}">
                <a16:creationId xmlns:a16="http://schemas.microsoft.com/office/drawing/2014/main" id="{C4A4FC2A-0B88-FE0C-7BA9-6CD624D76807}"/>
              </a:ext>
            </a:extLst>
          </p:cNvPr>
          <p:cNvSpPr>
            <a:spLocks noGrp="1"/>
          </p:cNvSpPr>
          <p:nvPr>
            <p:ph type="body" sz="quarter" idx="13" hasCustomPrompt="1"/>
          </p:nvPr>
        </p:nvSpPr>
        <p:spPr>
          <a:xfrm>
            <a:off x="838200" y="1776699"/>
            <a:ext cx="10515600" cy="318870"/>
          </a:xfrm>
        </p:spPr>
        <p:txBody>
          <a:bodyPr anchor="ctr">
            <a:noAutofit/>
          </a:bodyPr>
          <a:lstStyle>
            <a:lvl1pPr marL="0" indent="0">
              <a:buNone/>
              <a:defRPr sz="1400" i="1">
                <a:solidFill>
                  <a:schemeClr val="accent3"/>
                </a:solidFill>
                <a:latin typeface="Museo Sans 500" panose="02000000000000000000" pitchFamily="50" charset="0"/>
              </a:defRPr>
            </a:lvl1pPr>
          </a:lstStyle>
          <a:p>
            <a:pPr lvl="0"/>
            <a:r>
              <a:rPr lang="en-US"/>
              <a:t>Subtitle</a:t>
            </a:r>
          </a:p>
        </p:txBody>
      </p:sp>
    </p:spTree>
    <p:extLst>
      <p:ext uri="{BB962C8B-B14F-4D97-AF65-F5344CB8AC3E}">
        <p14:creationId xmlns:p14="http://schemas.microsoft.com/office/powerpoint/2010/main" val="113600067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D846471-7D10-E630-641F-A6A686899B8C}"/>
              </a:ext>
            </a:extLst>
          </p:cNvPr>
          <p:cNvSpPr>
            <a:spLocks noGrp="1"/>
          </p:cNvSpPr>
          <p:nvPr>
            <p:ph sz="half" idx="1"/>
          </p:nvPr>
        </p:nvSpPr>
        <p:spPr>
          <a:xfrm>
            <a:off x="838200" y="1683757"/>
            <a:ext cx="5181600" cy="4493206"/>
          </a:xfrm>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09766-4CC9-4F96-8F36-A02DA9BABBBA}"/>
              </a:ext>
            </a:extLst>
          </p:cNvPr>
          <p:cNvSpPr>
            <a:spLocks noGrp="1"/>
          </p:cNvSpPr>
          <p:nvPr>
            <p:ph sz="half" idx="2"/>
          </p:nvPr>
        </p:nvSpPr>
        <p:spPr>
          <a:xfrm>
            <a:off x="6172200" y="1683757"/>
            <a:ext cx="5181600" cy="4493206"/>
          </a:xfrm>
        </p:spPr>
        <p:txBody>
          <a:bodyPr>
            <a:noAutofit/>
          </a:bodyPr>
          <a:lstStyle>
            <a:lvl1pP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91B6E266-2D70-4D80-9BA2-4163281A372D}"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046649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D846471-7D10-E630-641F-A6A686899B8C}"/>
              </a:ext>
            </a:extLst>
          </p:cNvPr>
          <p:cNvSpPr>
            <a:spLocks noGrp="1"/>
          </p:cNvSpPr>
          <p:nvPr>
            <p:ph sz="half" idx="1"/>
          </p:nvPr>
        </p:nvSpPr>
        <p:spPr>
          <a:xfrm>
            <a:off x="838200" y="1677451"/>
            <a:ext cx="5181600" cy="4499512"/>
          </a:xfrm>
        </p:spPr>
        <p:txBody>
          <a:bodyPr>
            <a:noAutofit/>
          </a:bodyPr>
          <a:lstStyle>
            <a:lvl1pPr>
              <a:buClr>
                <a:schemeClr val="accent1"/>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09766-4CC9-4F96-8F36-A02DA9BABBBA}"/>
              </a:ext>
            </a:extLst>
          </p:cNvPr>
          <p:cNvSpPr>
            <a:spLocks noGrp="1"/>
          </p:cNvSpPr>
          <p:nvPr>
            <p:ph sz="half" idx="2"/>
          </p:nvPr>
        </p:nvSpPr>
        <p:spPr>
          <a:xfrm>
            <a:off x="6172200" y="1677451"/>
            <a:ext cx="5181600" cy="4499512"/>
          </a:xfrm>
        </p:spPr>
        <p:txBody>
          <a:bodyPr>
            <a:noAutofit/>
          </a:bodyPr>
          <a:lstStyle>
            <a:lvl1pPr>
              <a:buClr>
                <a:schemeClr val="accent1"/>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E384C559-9177-498D-8E85-5F908B9C521E}"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386396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D846471-7D10-E630-641F-A6A686899B8C}"/>
              </a:ext>
            </a:extLst>
          </p:cNvPr>
          <p:cNvSpPr>
            <a:spLocks noGrp="1"/>
          </p:cNvSpPr>
          <p:nvPr>
            <p:ph sz="half" idx="1"/>
          </p:nvPr>
        </p:nvSpPr>
        <p:spPr>
          <a:xfrm>
            <a:off x="838200" y="1683757"/>
            <a:ext cx="5181600" cy="4493206"/>
          </a:xfrm>
        </p:spPr>
        <p:txBody>
          <a:bodyPr>
            <a:noAutofit/>
          </a:bodyPr>
          <a:lstStyle>
            <a:lvl1pPr>
              <a:buClr>
                <a:schemeClr val="accent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09766-4CC9-4F96-8F36-A02DA9BABBBA}"/>
              </a:ext>
            </a:extLst>
          </p:cNvPr>
          <p:cNvSpPr>
            <a:spLocks noGrp="1"/>
          </p:cNvSpPr>
          <p:nvPr>
            <p:ph sz="half" idx="2"/>
          </p:nvPr>
        </p:nvSpPr>
        <p:spPr>
          <a:xfrm>
            <a:off x="6172200" y="1683757"/>
            <a:ext cx="5181600" cy="4493206"/>
          </a:xfrm>
        </p:spPr>
        <p:txBody>
          <a:bodyPr>
            <a:noAutofit/>
          </a:bodyPr>
          <a:lstStyle>
            <a:lvl1pPr>
              <a:buClr>
                <a:schemeClr val="accent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DD1CF5AB-8A75-4482-BFF6-327DF9B6A3E1}"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742495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D846471-7D10-E630-641F-A6A686899B8C}"/>
              </a:ext>
            </a:extLst>
          </p:cNvPr>
          <p:cNvSpPr>
            <a:spLocks noGrp="1"/>
          </p:cNvSpPr>
          <p:nvPr>
            <p:ph sz="half" idx="1"/>
          </p:nvPr>
        </p:nvSpPr>
        <p:spPr>
          <a:xfrm>
            <a:off x="838200" y="1683757"/>
            <a:ext cx="5181600" cy="4493206"/>
          </a:xfrm>
        </p:spPr>
        <p:txBody>
          <a:bodyPr>
            <a:noAutofit/>
          </a:bodyPr>
          <a:lstStyle>
            <a:lvl1pPr>
              <a:buClr>
                <a:schemeClr val="tx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09766-4CC9-4F96-8F36-A02DA9BABBBA}"/>
              </a:ext>
            </a:extLst>
          </p:cNvPr>
          <p:cNvSpPr>
            <a:spLocks noGrp="1"/>
          </p:cNvSpPr>
          <p:nvPr>
            <p:ph sz="half" idx="2"/>
          </p:nvPr>
        </p:nvSpPr>
        <p:spPr>
          <a:xfrm>
            <a:off x="6172200" y="1683757"/>
            <a:ext cx="5181600" cy="4493206"/>
          </a:xfrm>
        </p:spPr>
        <p:txBody>
          <a:bodyPr>
            <a:noAutofit/>
          </a:bodyPr>
          <a:lstStyle>
            <a:lvl1pPr>
              <a:buClr>
                <a:schemeClr val="tx2"/>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51DC6282-195E-4BFE-969C-844D7924C4E5}"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2902134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D846471-7D10-E630-641F-A6A686899B8C}"/>
              </a:ext>
            </a:extLst>
          </p:cNvPr>
          <p:cNvSpPr>
            <a:spLocks noGrp="1"/>
          </p:cNvSpPr>
          <p:nvPr>
            <p:ph sz="half" idx="1"/>
          </p:nvPr>
        </p:nvSpPr>
        <p:spPr>
          <a:xfrm>
            <a:off x="838200" y="1677451"/>
            <a:ext cx="5181600" cy="4499512"/>
          </a:xfrm>
        </p:spPr>
        <p:txBody>
          <a:bodyPr>
            <a:noAutofit/>
          </a:bodyPr>
          <a:lstStyle>
            <a:lvl1pPr>
              <a:buClr>
                <a:schemeClr val="accent3"/>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C09766-4CC9-4F96-8F36-A02DA9BABBBA}"/>
              </a:ext>
            </a:extLst>
          </p:cNvPr>
          <p:cNvSpPr>
            <a:spLocks noGrp="1"/>
          </p:cNvSpPr>
          <p:nvPr>
            <p:ph sz="half" idx="2"/>
          </p:nvPr>
        </p:nvSpPr>
        <p:spPr>
          <a:xfrm>
            <a:off x="6172200" y="1677451"/>
            <a:ext cx="5181600" cy="4499512"/>
          </a:xfrm>
        </p:spPr>
        <p:txBody>
          <a:bodyPr>
            <a:noAutofit/>
          </a:bodyPr>
          <a:lstStyle>
            <a:lvl1pPr>
              <a:buClr>
                <a:schemeClr val="accent3"/>
              </a:buClr>
              <a:defRPr>
                <a:latin typeface="Museo Sans 300" panose="02000000000000000000" pitchFamily="50" charset="0"/>
              </a:defRPr>
            </a:lvl1pPr>
            <a:lvl2pPr>
              <a:defRPr>
                <a:latin typeface="Museo Sans 300" panose="02000000000000000000" pitchFamily="50" charset="0"/>
              </a:defRPr>
            </a:lvl2pPr>
            <a:lvl3pPr>
              <a:defRPr>
                <a:latin typeface="Museo Sans 300" panose="02000000000000000000" pitchFamily="50" charset="0"/>
              </a:defRPr>
            </a:lvl3pPr>
            <a:lvl4pPr>
              <a:defRPr>
                <a:latin typeface="Museo Sans 300" panose="02000000000000000000" pitchFamily="50" charset="0"/>
              </a:defRPr>
            </a:lvl4pPr>
            <a:lvl5pPr>
              <a:defRPr>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D194D3D2-03BA-47C9-865B-E461543364F6}"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821915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61A9B9C1-1ED4-491F-A0F2-ACDC7CB2275F}"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1064455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343E2DD8-B9C8-4C79-AA65-0495EE124D3F}"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2977663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51ABAAB5-1444-46A0-A539-C545D01D2C8A}"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957877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38BB8EC8-7022-4974-AC99-F7BD92028910}"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143207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4" name="Picture 3" descr="A blue and white screen&#10;&#10;AI-generated content may be incorrect.">
            <a:extLst>
              <a:ext uri="{FF2B5EF4-FFF2-40B4-BE49-F238E27FC236}">
                <a16:creationId xmlns:a16="http://schemas.microsoft.com/office/drawing/2014/main" id="{8EC89EDC-02B2-8940-470B-4DD504B15A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dirty="0"/>
              <a:t>Content</a:t>
            </a:r>
          </a:p>
        </p:txBody>
      </p:sp>
      <p:sp>
        <p:nvSpPr>
          <p:cNvPr id="6" name="Title 1">
            <a:extLst>
              <a:ext uri="{FF2B5EF4-FFF2-40B4-BE49-F238E27FC236}">
                <a16:creationId xmlns:a16="http://schemas.microsoft.com/office/drawing/2014/main" id="{F17C41FE-4C8A-AD47-3829-D8857DBFCD56}"/>
              </a:ext>
            </a:extLst>
          </p:cNvPr>
          <p:cNvSpPr>
            <a:spLocks noGrp="1"/>
          </p:cNvSpPr>
          <p:nvPr>
            <p:ph type="title" hasCustomPrompt="1"/>
          </p:nvPr>
        </p:nvSpPr>
        <p:spPr>
          <a:xfrm>
            <a:off x="838200" y="-89087"/>
            <a:ext cx="10515600" cy="838947"/>
          </a:xfrm>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205083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EC8A71CC-0198-4636-98A7-7EEA69F1BC33}"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578996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6E67DFA0-B3C4-4883-8420-4B0D7777FDDF}"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2675501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429A2-F8F4-30D8-C5FA-331508E33AAD}"/>
              </a:ext>
            </a:extLst>
          </p:cNvPr>
          <p:cNvSpPr>
            <a:spLocks noGrp="1"/>
          </p:cNvSpPr>
          <p:nvPr>
            <p:ph type="title"/>
          </p:nvPr>
        </p:nvSpPr>
        <p:spPr/>
        <p:txBody>
          <a:bodyPr/>
          <a:lstStyle>
            <a:lvl1pPr>
              <a:defRPr b="0" i="0">
                <a:latin typeface="Museo Sans 300" panose="02000000000000000000" pitchFamily="2" charset="77"/>
              </a:defRPr>
            </a:lvl1pPr>
          </a:lstStyle>
          <a:p>
            <a:r>
              <a:rPr lang="en-US"/>
              <a:t>Click to edit Master title style</a:t>
            </a:r>
          </a:p>
        </p:txBody>
      </p:sp>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C516737C-427E-4295-8DBA-F7484C0C43C2}"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527930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B681EE2D-788E-4567-A674-F2534951686F}"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3688175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73658A7A-1146-464E-B6D3-E80C60C3978D}"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888235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B0551E34-FC35-47A9-81D9-0D71A69A7E80}"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7325185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65A86A0A-5141-49F1-AF7C-C7D0D55A7B99}"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1395992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C2139542-2B47-457B-80BC-75E8E4EE2016}"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88082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86B7E8A6-62E9-4246-95CB-E8ECE96D9143}"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blue text on a black background&#10;&#10;Description automatically generated">
            <a:extLst>
              <a:ext uri="{FF2B5EF4-FFF2-40B4-BE49-F238E27FC236}">
                <a16:creationId xmlns:a16="http://schemas.microsoft.com/office/drawing/2014/main" id="{F2CD8C0C-3D8A-56EB-34BD-EEFC1B4A9DF2}"/>
              </a:ext>
            </a:extLst>
          </p:cNvPr>
          <p:cNvPicPr>
            <a:picLocks noChangeAspect="1"/>
          </p:cNvPicPr>
          <p:nvPr userDrawn="1"/>
        </p:nvPicPr>
        <p:blipFill>
          <a:blip r:embed="rId2"/>
          <a:stretch>
            <a:fillRect/>
          </a:stretch>
        </p:blipFill>
        <p:spPr>
          <a:xfrm>
            <a:off x="10555359" y="61403"/>
            <a:ext cx="1405281" cy="303722"/>
          </a:xfrm>
          <a:prstGeom prst="rect">
            <a:avLst/>
          </a:prstGeom>
        </p:spPr>
      </p:pic>
    </p:spTree>
    <p:extLst>
      <p:ext uri="{BB962C8B-B14F-4D97-AF65-F5344CB8AC3E}">
        <p14:creationId xmlns:p14="http://schemas.microsoft.com/office/powerpoint/2010/main" val="1931063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B2567-2720-7100-59E1-FF79B1B3490C}"/>
              </a:ext>
            </a:extLst>
          </p:cNvPr>
          <p:cNvSpPr>
            <a:spLocks noGrp="1"/>
          </p:cNvSpPr>
          <p:nvPr>
            <p:ph type="title"/>
          </p:nvPr>
        </p:nvSpPr>
        <p:spPr/>
        <p:txBody>
          <a:bodyPr/>
          <a:lstStyle>
            <a:lvl1pPr>
              <a:defRPr>
                <a:latin typeface="Museo Sans 300" panose="02000000000000000000" pitchFamily="50" charset="0"/>
              </a:defRPr>
            </a:lvl1pPr>
          </a:lstStyle>
          <a:p>
            <a:r>
              <a:rPr lang="en-US"/>
              <a:t>Click to edit Master title style</a:t>
            </a:r>
          </a:p>
        </p:txBody>
      </p:sp>
      <p:sp>
        <p:nvSpPr>
          <p:cNvPr id="3" name="Date Placeholder 2">
            <a:extLst>
              <a:ext uri="{FF2B5EF4-FFF2-40B4-BE49-F238E27FC236}">
                <a16:creationId xmlns:a16="http://schemas.microsoft.com/office/drawing/2014/main" id="{CEB32AFF-44AB-FEB8-4AAD-A16F5C19E1D7}"/>
              </a:ext>
            </a:extLst>
          </p:cNvPr>
          <p:cNvSpPr>
            <a:spLocks noGrp="1"/>
          </p:cNvSpPr>
          <p:nvPr>
            <p:ph type="dt" sz="half" idx="10"/>
          </p:nvPr>
        </p:nvSpPr>
        <p:spPr/>
        <p:txBody>
          <a:bodyPr/>
          <a:lstStyle/>
          <a:p>
            <a:fld id="{85D3FF80-319A-40CC-B851-AF1764326D66}" type="datetime1">
              <a:rPr lang="en-US" smtClean="0"/>
              <a:t>5/17/2025</a:t>
            </a:fld>
            <a:endParaRPr lang="en-US"/>
          </a:p>
        </p:txBody>
      </p:sp>
      <p:sp>
        <p:nvSpPr>
          <p:cNvPr id="4" name="Footer Placeholder 3">
            <a:extLst>
              <a:ext uri="{FF2B5EF4-FFF2-40B4-BE49-F238E27FC236}">
                <a16:creationId xmlns:a16="http://schemas.microsoft.com/office/drawing/2014/main" id="{B791D54D-52E3-D519-B8A3-A7B572AE4210}"/>
              </a:ext>
            </a:extLst>
          </p:cNvPr>
          <p:cNvSpPr>
            <a:spLocks noGrp="1"/>
          </p:cNvSpPr>
          <p:nvPr>
            <p:ph type="ftr" sz="quarter" idx="11"/>
          </p:nvPr>
        </p:nvSpPr>
        <p:spPr/>
        <p:txBody>
          <a:bodyPr/>
          <a:lstStyle/>
          <a:p>
            <a:r>
              <a:rPr lang="en-US"/>
              <a:t>Proprietary and Confidential</a:t>
            </a:r>
          </a:p>
        </p:txBody>
      </p:sp>
      <p:sp>
        <p:nvSpPr>
          <p:cNvPr id="5" name="Slide Number Placeholder 4">
            <a:extLst>
              <a:ext uri="{FF2B5EF4-FFF2-40B4-BE49-F238E27FC236}">
                <a16:creationId xmlns:a16="http://schemas.microsoft.com/office/drawing/2014/main" id="{924961BA-CBB4-DC8D-36B6-E9443CF11928}"/>
              </a:ext>
            </a:extLst>
          </p:cNvPr>
          <p:cNvSpPr>
            <a:spLocks noGrp="1"/>
          </p:cNvSpPr>
          <p:nvPr>
            <p:ph type="sldNum" sz="quarter" idx="12"/>
          </p:nvPr>
        </p:nvSpPr>
        <p:spPr/>
        <p:txBody>
          <a:bodyPr/>
          <a:lstStyle/>
          <a:p>
            <a:fld id="{AABFEDAC-0C6D-C546-80AC-04F93790F280}" type="slidenum">
              <a:rPr lang="en-US" smtClean="0"/>
              <a:pPr/>
              <a:t>‹#›</a:t>
            </a:fld>
            <a:endParaRPr lang="en-US"/>
          </a:p>
        </p:txBody>
      </p:sp>
      <p:sp>
        <p:nvSpPr>
          <p:cNvPr id="6" name="Rectangle 5">
            <a:extLst>
              <a:ext uri="{FF2B5EF4-FFF2-40B4-BE49-F238E27FC236}">
                <a16:creationId xmlns:a16="http://schemas.microsoft.com/office/drawing/2014/main" id="{53922DFF-3A53-6923-379C-8BC60483E45C}"/>
              </a:ext>
            </a:extLst>
          </p:cNvPr>
          <p:cNvSpPr/>
          <p:nvPr userDrawn="1"/>
        </p:nvSpPr>
        <p:spPr>
          <a:xfrm>
            <a:off x="415824" y="4069774"/>
            <a:ext cx="1532982" cy="20116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7" name="Rectangle 6">
            <a:extLst>
              <a:ext uri="{FF2B5EF4-FFF2-40B4-BE49-F238E27FC236}">
                <a16:creationId xmlns:a16="http://schemas.microsoft.com/office/drawing/2014/main" id="{A7FD715E-6936-805B-FC1F-9DB2CE4DD148}"/>
              </a:ext>
            </a:extLst>
          </p:cNvPr>
          <p:cNvSpPr/>
          <p:nvPr userDrawn="1"/>
        </p:nvSpPr>
        <p:spPr>
          <a:xfrm>
            <a:off x="415824" y="4069774"/>
            <a:ext cx="33597" cy="20116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9" name="Rectangle 8">
            <a:extLst>
              <a:ext uri="{FF2B5EF4-FFF2-40B4-BE49-F238E27FC236}">
                <a16:creationId xmlns:a16="http://schemas.microsoft.com/office/drawing/2014/main" id="{18EA28E1-7F53-9AF2-CCD0-C8671C8B35E2}"/>
              </a:ext>
            </a:extLst>
          </p:cNvPr>
          <p:cNvSpPr/>
          <p:nvPr userDrawn="1"/>
        </p:nvSpPr>
        <p:spPr>
          <a:xfrm>
            <a:off x="415824" y="1691951"/>
            <a:ext cx="1532982" cy="20116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10" name="Rectangle 9">
            <a:extLst>
              <a:ext uri="{FF2B5EF4-FFF2-40B4-BE49-F238E27FC236}">
                <a16:creationId xmlns:a16="http://schemas.microsoft.com/office/drawing/2014/main" id="{5BD843ED-558B-C341-12C0-CBF319507548}"/>
              </a:ext>
            </a:extLst>
          </p:cNvPr>
          <p:cNvSpPr/>
          <p:nvPr userDrawn="1"/>
        </p:nvSpPr>
        <p:spPr>
          <a:xfrm>
            <a:off x="415824" y="1691951"/>
            <a:ext cx="33597"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12" name="Rectangle 11">
            <a:extLst>
              <a:ext uri="{FF2B5EF4-FFF2-40B4-BE49-F238E27FC236}">
                <a16:creationId xmlns:a16="http://schemas.microsoft.com/office/drawing/2014/main" id="{04BCDB9B-BEBD-AA5B-6A7F-1EE5C84A925F}"/>
              </a:ext>
            </a:extLst>
          </p:cNvPr>
          <p:cNvSpPr/>
          <p:nvPr userDrawn="1"/>
        </p:nvSpPr>
        <p:spPr>
          <a:xfrm>
            <a:off x="6220833" y="4069774"/>
            <a:ext cx="1532982" cy="20116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13" name="Rectangle 12">
            <a:extLst>
              <a:ext uri="{FF2B5EF4-FFF2-40B4-BE49-F238E27FC236}">
                <a16:creationId xmlns:a16="http://schemas.microsoft.com/office/drawing/2014/main" id="{49548E8F-CA91-03FD-BAA5-F17D51C507CE}"/>
              </a:ext>
            </a:extLst>
          </p:cNvPr>
          <p:cNvSpPr/>
          <p:nvPr userDrawn="1"/>
        </p:nvSpPr>
        <p:spPr>
          <a:xfrm>
            <a:off x="6220833" y="4069774"/>
            <a:ext cx="33597" cy="201168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15" name="Rectangle 14">
            <a:extLst>
              <a:ext uri="{FF2B5EF4-FFF2-40B4-BE49-F238E27FC236}">
                <a16:creationId xmlns:a16="http://schemas.microsoft.com/office/drawing/2014/main" id="{57B93A59-1168-50E2-85B3-34F2A49B457B}"/>
              </a:ext>
            </a:extLst>
          </p:cNvPr>
          <p:cNvSpPr/>
          <p:nvPr userDrawn="1"/>
        </p:nvSpPr>
        <p:spPr>
          <a:xfrm>
            <a:off x="6220833" y="1691951"/>
            <a:ext cx="1532982" cy="20116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16" name="Rectangle 15">
            <a:extLst>
              <a:ext uri="{FF2B5EF4-FFF2-40B4-BE49-F238E27FC236}">
                <a16:creationId xmlns:a16="http://schemas.microsoft.com/office/drawing/2014/main" id="{ABBF4EC7-BEC3-1DDF-0A64-864D2CD07E01}"/>
              </a:ext>
            </a:extLst>
          </p:cNvPr>
          <p:cNvSpPr/>
          <p:nvPr userDrawn="1"/>
        </p:nvSpPr>
        <p:spPr>
          <a:xfrm>
            <a:off x="6220833" y="1691951"/>
            <a:ext cx="33597" cy="20116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PF Highway Sans Pro" panose="02000500000000020004" pitchFamily="2" charset="0"/>
            </a:endParaRPr>
          </a:p>
        </p:txBody>
      </p:sp>
      <p:sp>
        <p:nvSpPr>
          <p:cNvPr id="22" name="Rectangle 21">
            <a:extLst>
              <a:ext uri="{FF2B5EF4-FFF2-40B4-BE49-F238E27FC236}">
                <a16:creationId xmlns:a16="http://schemas.microsoft.com/office/drawing/2014/main" id="{F1814232-BC6D-1443-359F-0BF784BEB4DE}"/>
              </a:ext>
            </a:extLst>
          </p:cNvPr>
          <p:cNvSpPr/>
          <p:nvPr userDrawn="1"/>
        </p:nvSpPr>
        <p:spPr>
          <a:xfrm>
            <a:off x="-19879" y="-39755"/>
            <a:ext cx="10335529" cy="40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Text Placeholder 23">
            <a:extLst>
              <a:ext uri="{FF2B5EF4-FFF2-40B4-BE49-F238E27FC236}">
                <a16:creationId xmlns:a16="http://schemas.microsoft.com/office/drawing/2014/main" id="{27CA9F4D-52FF-465E-DA8D-8DCFF884F2DD}"/>
              </a:ext>
            </a:extLst>
          </p:cNvPr>
          <p:cNvSpPr>
            <a:spLocks noGrp="1"/>
          </p:cNvSpPr>
          <p:nvPr>
            <p:ph type="body" sz="quarter" idx="13"/>
          </p:nvPr>
        </p:nvSpPr>
        <p:spPr>
          <a:xfrm>
            <a:off x="1732051" y="1692275"/>
            <a:ext cx="4363949" cy="2011363"/>
          </a:xfrm>
          <a:solidFill>
            <a:schemeClr val="tx2"/>
          </a:solidFill>
        </p:spPr>
        <p:txBody>
          <a:bodyPr>
            <a:noAutofit/>
          </a:bodyPr>
          <a:lstStyle>
            <a:lvl1pPr>
              <a:defRPr sz="1800">
                <a:solidFill>
                  <a:schemeClr val="bg1"/>
                </a:solidFill>
                <a:latin typeface="Museo Sans 300" panose="02000000000000000000" pitchFamily="50" charset="0"/>
              </a:defRPr>
            </a:lvl1pPr>
            <a:lvl2pPr>
              <a:defRPr sz="1600">
                <a:solidFill>
                  <a:schemeClr val="bg1"/>
                </a:solidFill>
                <a:latin typeface="Museo Sans 300" panose="02000000000000000000" pitchFamily="50" charset="0"/>
              </a:defRPr>
            </a:lvl2pPr>
            <a:lvl3pPr>
              <a:defRPr sz="1400">
                <a:solidFill>
                  <a:schemeClr val="bg1"/>
                </a:solidFill>
                <a:latin typeface="Museo Sans 300" panose="02000000000000000000" pitchFamily="50" charset="0"/>
              </a:defRPr>
            </a:lvl3pPr>
            <a:lvl4pPr>
              <a:defRPr sz="1200">
                <a:solidFill>
                  <a:schemeClr val="bg1"/>
                </a:solidFill>
                <a:latin typeface="Museo Sans 300" panose="02000000000000000000" pitchFamily="50" charset="0"/>
              </a:defRPr>
            </a:lvl4pPr>
            <a:lvl5pPr>
              <a:defRPr sz="1200">
                <a:solidFill>
                  <a:schemeClr val="bg1"/>
                </a:solidFill>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5">
            <a:extLst>
              <a:ext uri="{FF2B5EF4-FFF2-40B4-BE49-F238E27FC236}">
                <a16:creationId xmlns:a16="http://schemas.microsoft.com/office/drawing/2014/main" id="{12D65872-1EEF-D95F-820C-6A0CE03FF7A1}"/>
              </a:ext>
            </a:extLst>
          </p:cNvPr>
          <p:cNvSpPr>
            <a:spLocks noGrp="1"/>
          </p:cNvSpPr>
          <p:nvPr>
            <p:ph type="body" sz="quarter" idx="14"/>
          </p:nvPr>
        </p:nvSpPr>
        <p:spPr>
          <a:xfrm>
            <a:off x="7537061" y="1692276"/>
            <a:ext cx="4139002" cy="2011356"/>
          </a:xfrm>
          <a:solidFill>
            <a:schemeClr val="accent3"/>
          </a:solidFill>
        </p:spPr>
        <p:txBody>
          <a:bodyPr>
            <a:noAutofit/>
          </a:bodyPr>
          <a:lstStyle>
            <a:lvl1pPr>
              <a:defRPr sz="1800">
                <a:solidFill>
                  <a:schemeClr val="bg1"/>
                </a:solidFill>
                <a:latin typeface="Museo Sans 300" panose="02000000000000000000" pitchFamily="50" charset="0"/>
              </a:defRPr>
            </a:lvl1pPr>
            <a:lvl2pPr>
              <a:defRPr sz="1600">
                <a:solidFill>
                  <a:schemeClr val="bg1"/>
                </a:solidFill>
                <a:latin typeface="Museo Sans 300" panose="02000000000000000000" pitchFamily="50" charset="0"/>
              </a:defRPr>
            </a:lvl2pPr>
            <a:lvl3pPr>
              <a:defRPr sz="1400">
                <a:solidFill>
                  <a:schemeClr val="bg1"/>
                </a:solidFill>
                <a:latin typeface="Museo Sans 300" panose="02000000000000000000" pitchFamily="50" charset="0"/>
              </a:defRPr>
            </a:lvl3pPr>
            <a:lvl4pPr>
              <a:defRPr sz="1200">
                <a:solidFill>
                  <a:schemeClr val="bg1"/>
                </a:solidFill>
                <a:latin typeface="Museo Sans 300" panose="02000000000000000000" pitchFamily="50" charset="0"/>
              </a:defRPr>
            </a:lvl4pPr>
            <a:lvl5pPr>
              <a:defRPr sz="1200">
                <a:solidFill>
                  <a:schemeClr val="bg1"/>
                </a:solidFill>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a:extLst>
              <a:ext uri="{FF2B5EF4-FFF2-40B4-BE49-F238E27FC236}">
                <a16:creationId xmlns:a16="http://schemas.microsoft.com/office/drawing/2014/main" id="{85CACF1C-8043-E647-0BFB-F6D0CFA11FCC}"/>
              </a:ext>
            </a:extLst>
          </p:cNvPr>
          <p:cNvSpPr>
            <a:spLocks noGrp="1"/>
          </p:cNvSpPr>
          <p:nvPr>
            <p:ph type="body" sz="quarter" idx="15"/>
          </p:nvPr>
        </p:nvSpPr>
        <p:spPr>
          <a:xfrm>
            <a:off x="1731963" y="4069774"/>
            <a:ext cx="4364037" cy="2011939"/>
          </a:xfrm>
          <a:solidFill>
            <a:schemeClr val="accent2"/>
          </a:solidFill>
        </p:spPr>
        <p:txBody>
          <a:bodyPr>
            <a:noAutofit/>
          </a:bodyPr>
          <a:lstStyle>
            <a:lvl1pPr>
              <a:defRPr sz="1800">
                <a:solidFill>
                  <a:schemeClr val="bg1"/>
                </a:solidFill>
                <a:latin typeface="Museo Sans 300" panose="02000000000000000000" pitchFamily="50" charset="0"/>
              </a:defRPr>
            </a:lvl1pPr>
            <a:lvl2pPr>
              <a:defRPr sz="1600">
                <a:solidFill>
                  <a:schemeClr val="bg1"/>
                </a:solidFill>
                <a:latin typeface="Museo Sans 300" panose="02000000000000000000" pitchFamily="50" charset="0"/>
              </a:defRPr>
            </a:lvl2pPr>
            <a:lvl3pPr>
              <a:defRPr sz="1400">
                <a:solidFill>
                  <a:schemeClr val="bg1"/>
                </a:solidFill>
                <a:latin typeface="Museo Sans 300" panose="02000000000000000000" pitchFamily="50" charset="0"/>
              </a:defRPr>
            </a:lvl3pPr>
            <a:lvl4pPr>
              <a:defRPr sz="1200">
                <a:solidFill>
                  <a:schemeClr val="bg1"/>
                </a:solidFill>
                <a:latin typeface="Museo Sans 300" panose="02000000000000000000" pitchFamily="50" charset="0"/>
              </a:defRPr>
            </a:lvl4pPr>
            <a:lvl5pPr>
              <a:defRPr sz="1200">
                <a:solidFill>
                  <a:schemeClr val="bg1"/>
                </a:solidFill>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29">
            <a:extLst>
              <a:ext uri="{FF2B5EF4-FFF2-40B4-BE49-F238E27FC236}">
                <a16:creationId xmlns:a16="http://schemas.microsoft.com/office/drawing/2014/main" id="{FA910851-C53B-FC2F-7512-9EE3FDFB8355}"/>
              </a:ext>
            </a:extLst>
          </p:cNvPr>
          <p:cNvSpPr>
            <a:spLocks noGrp="1"/>
          </p:cNvSpPr>
          <p:nvPr>
            <p:ph type="body" sz="quarter" idx="16"/>
          </p:nvPr>
        </p:nvSpPr>
        <p:spPr>
          <a:xfrm>
            <a:off x="7537062" y="4069774"/>
            <a:ext cx="4139002" cy="2011939"/>
          </a:xfrm>
          <a:solidFill>
            <a:schemeClr val="accent1"/>
          </a:solidFill>
        </p:spPr>
        <p:txBody>
          <a:bodyPr>
            <a:noAutofit/>
          </a:bodyPr>
          <a:lstStyle>
            <a:lvl1pPr>
              <a:defRPr sz="1800">
                <a:solidFill>
                  <a:schemeClr val="bg1"/>
                </a:solidFill>
                <a:latin typeface="Museo Sans 300" panose="02000000000000000000" pitchFamily="50" charset="0"/>
              </a:defRPr>
            </a:lvl1pPr>
            <a:lvl2pPr>
              <a:defRPr sz="1600">
                <a:solidFill>
                  <a:schemeClr val="bg1"/>
                </a:solidFill>
                <a:latin typeface="Museo Sans 300" panose="02000000000000000000" pitchFamily="50" charset="0"/>
              </a:defRPr>
            </a:lvl2pPr>
            <a:lvl3pPr>
              <a:defRPr sz="1400">
                <a:solidFill>
                  <a:schemeClr val="bg1"/>
                </a:solidFill>
                <a:latin typeface="Museo Sans 300" panose="02000000000000000000" pitchFamily="50" charset="0"/>
              </a:defRPr>
            </a:lvl3pPr>
            <a:lvl4pPr>
              <a:defRPr sz="1200">
                <a:solidFill>
                  <a:schemeClr val="bg1"/>
                </a:solidFill>
                <a:latin typeface="Museo Sans 300" panose="02000000000000000000" pitchFamily="50" charset="0"/>
              </a:defRPr>
            </a:lvl4pPr>
            <a:lvl5pPr>
              <a:defRPr sz="1200">
                <a:solidFill>
                  <a:schemeClr val="bg1"/>
                </a:solidFill>
                <a:latin typeface="Museo Sans 300" panose="020000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31">
            <a:extLst>
              <a:ext uri="{FF2B5EF4-FFF2-40B4-BE49-F238E27FC236}">
                <a16:creationId xmlns:a16="http://schemas.microsoft.com/office/drawing/2014/main" id="{09F2BD0D-44F6-CED0-7E5C-CA1B67DD63A1}"/>
              </a:ext>
            </a:extLst>
          </p:cNvPr>
          <p:cNvSpPr>
            <a:spLocks noGrp="1"/>
          </p:cNvSpPr>
          <p:nvPr>
            <p:ph type="body" sz="quarter" idx="17" hasCustomPrompt="1"/>
          </p:nvPr>
        </p:nvSpPr>
        <p:spPr>
          <a:xfrm>
            <a:off x="605046" y="2413040"/>
            <a:ext cx="914400" cy="584776"/>
          </a:xfrm>
        </p:spPr>
        <p:txBody>
          <a:bodyPr anchor="ctr">
            <a:noAutofit/>
          </a:bodyPr>
          <a:lstStyle>
            <a:lvl1pPr marL="0" indent="0" algn="ctr">
              <a:buNone/>
              <a:defRPr/>
            </a:lvl1pPr>
          </a:lstStyle>
          <a:p>
            <a:pPr lvl="0"/>
            <a:r>
              <a:rPr lang="en-US"/>
              <a:t>XX</a:t>
            </a:r>
          </a:p>
        </p:txBody>
      </p:sp>
      <p:sp>
        <p:nvSpPr>
          <p:cNvPr id="33" name="Text Placeholder 31">
            <a:extLst>
              <a:ext uri="{FF2B5EF4-FFF2-40B4-BE49-F238E27FC236}">
                <a16:creationId xmlns:a16="http://schemas.microsoft.com/office/drawing/2014/main" id="{F5B0F458-9D70-DA19-5D7B-033C313A0914}"/>
              </a:ext>
            </a:extLst>
          </p:cNvPr>
          <p:cNvSpPr>
            <a:spLocks noGrp="1"/>
          </p:cNvSpPr>
          <p:nvPr>
            <p:ph type="body" sz="quarter" idx="18" hasCustomPrompt="1"/>
          </p:nvPr>
        </p:nvSpPr>
        <p:spPr>
          <a:xfrm>
            <a:off x="605046" y="4783225"/>
            <a:ext cx="914400" cy="584776"/>
          </a:xfrm>
        </p:spPr>
        <p:txBody>
          <a:bodyPr anchor="ctr">
            <a:noAutofit/>
          </a:bodyPr>
          <a:lstStyle>
            <a:lvl1pPr marL="0" indent="0" algn="ctr">
              <a:buNone/>
              <a:defRPr/>
            </a:lvl1pPr>
          </a:lstStyle>
          <a:p>
            <a:pPr lvl="0"/>
            <a:r>
              <a:rPr lang="en-US"/>
              <a:t>XX</a:t>
            </a:r>
          </a:p>
        </p:txBody>
      </p:sp>
      <p:sp>
        <p:nvSpPr>
          <p:cNvPr id="34" name="Text Placeholder 31">
            <a:extLst>
              <a:ext uri="{FF2B5EF4-FFF2-40B4-BE49-F238E27FC236}">
                <a16:creationId xmlns:a16="http://schemas.microsoft.com/office/drawing/2014/main" id="{BE8A434E-7529-4FEB-9271-49628849366E}"/>
              </a:ext>
            </a:extLst>
          </p:cNvPr>
          <p:cNvSpPr>
            <a:spLocks noGrp="1"/>
          </p:cNvSpPr>
          <p:nvPr>
            <p:ph type="body" sz="quarter" idx="19" hasCustomPrompt="1"/>
          </p:nvPr>
        </p:nvSpPr>
        <p:spPr>
          <a:xfrm>
            <a:off x="6410531" y="2405403"/>
            <a:ext cx="914400" cy="584776"/>
          </a:xfrm>
        </p:spPr>
        <p:txBody>
          <a:bodyPr anchor="ctr">
            <a:noAutofit/>
          </a:bodyPr>
          <a:lstStyle>
            <a:lvl1pPr marL="0" indent="0" algn="ctr">
              <a:buNone/>
              <a:defRPr/>
            </a:lvl1pPr>
          </a:lstStyle>
          <a:p>
            <a:pPr lvl="0"/>
            <a:r>
              <a:rPr lang="en-US"/>
              <a:t>XX</a:t>
            </a:r>
          </a:p>
        </p:txBody>
      </p:sp>
      <p:sp>
        <p:nvSpPr>
          <p:cNvPr id="35" name="Text Placeholder 31">
            <a:extLst>
              <a:ext uri="{FF2B5EF4-FFF2-40B4-BE49-F238E27FC236}">
                <a16:creationId xmlns:a16="http://schemas.microsoft.com/office/drawing/2014/main" id="{19668B68-C9D7-0E0B-30CD-A686D5FA654C}"/>
              </a:ext>
            </a:extLst>
          </p:cNvPr>
          <p:cNvSpPr>
            <a:spLocks noGrp="1"/>
          </p:cNvSpPr>
          <p:nvPr>
            <p:ph type="body" sz="quarter" idx="20" hasCustomPrompt="1"/>
          </p:nvPr>
        </p:nvSpPr>
        <p:spPr>
          <a:xfrm>
            <a:off x="6410531" y="4783225"/>
            <a:ext cx="914400" cy="584776"/>
          </a:xfrm>
        </p:spPr>
        <p:txBody>
          <a:bodyPr anchor="ctr">
            <a:noAutofit/>
          </a:bodyPr>
          <a:lstStyle>
            <a:lvl1pPr marL="0" indent="0" algn="ctr">
              <a:buNone/>
              <a:defRPr/>
            </a:lvl1pPr>
          </a:lstStyle>
          <a:p>
            <a:pPr lvl="0"/>
            <a:r>
              <a:rPr lang="en-US"/>
              <a:t>XX</a:t>
            </a:r>
          </a:p>
        </p:txBody>
      </p:sp>
    </p:spTree>
    <p:extLst>
      <p:ext uri="{BB962C8B-B14F-4D97-AF65-F5344CB8AC3E}">
        <p14:creationId xmlns:p14="http://schemas.microsoft.com/office/powerpoint/2010/main" val="140274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D356795-3320-2FEC-F6B6-8199B8E6335A}"/>
              </a:ext>
            </a:extLst>
          </p:cNvPr>
          <p:cNvSpPr>
            <a:spLocks noGrp="1"/>
          </p:cNvSpPr>
          <p:nvPr>
            <p:ph type="dt" sz="half" idx="10"/>
          </p:nvPr>
        </p:nvSpPr>
        <p:spPr/>
        <p:txBody>
          <a:bodyPr/>
          <a:lstStyle/>
          <a:p>
            <a:fld id="{B681EE2D-788E-4567-A674-F2534951686F}" type="datetime1">
              <a:rPr lang="en-US" smtClean="0"/>
              <a:t>5/17/2025</a:t>
            </a:fld>
            <a:endParaRPr lang="en-US"/>
          </a:p>
        </p:txBody>
      </p:sp>
      <p:sp>
        <p:nvSpPr>
          <p:cNvPr id="6" name="Footer Placeholder 5">
            <a:extLst>
              <a:ext uri="{FF2B5EF4-FFF2-40B4-BE49-F238E27FC236}">
                <a16:creationId xmlns:a16="http://schemas.microsoft.com/office/drawing/2014/main" id="{EBE761E2-F7AE-BDAD-2F84-9001913F6003}"/>
              </a:ext>
            </a:extLst>
          </p:cNvPr>
          <p:cNvSpPr>
            <a:spLocks noGrp="1"/>
          </p:cNvSpPr>
          <p:nvPr>
            <p:ph type="ftr" sz="quarter" idx="11"/>
          </p:nvPr>
        </p:nvSpPr>
        <p:spPr/>
        <p:txBody>
          <a:bodyPr/>
          <a:lstStyle/>
          <a:p>
            <a:r>
              <a:rPr lang="en-US"/>
              <a:t>Proprietary and Confidential</a:t>
            </a:r>
          </a:p>
        </p:txBody>
      </p:sp>
      <p:sp>
        <p:nvSpPr>
          <p:cNvPr id="7" name="Slide Number Placeholder 6">
            <a:extLst>
              <a:ext uri="{FF2B5EF4-FFF2-40B4-BE49-F238E27FC236}">
                <a16:creationId xmlns:a16="http://schemas.microsoft.com/office/drawing/2014/main" id="{76A7C7B1-407A-5FC8-D266-A6349BBDB3AC}"/>
              </a:ext>
            </a:extLst>
          </p:cNvPr>
          <p:cNvSpPr>
            <a:spLocks noGrp="1"/>
          </p:cNvSpPr>
          <p:nvPr>
            <p:ph type="sldNum" sz="quarter" idx="12"/>
          </p:nvPr>
        </p:nvSpPr>
        <p:spPr/>
        <p:txBody>
          <a:bodyPr/>
          <a:lstStyle/>
          <a:p>
            <a:fld id="{AABFEDAC-0C6D-C546-80AC-04F93790F280}" type="slidenum">
              <a:rPr lang="en-US" smtClean="0"/>
              <a:t>‹#›</a:t>
            </a:fld>
            <a:endParaRPr lang="en-US"/>
          </a:p>
        </p:txBody>
      </p:sp>
      <p:sp>
        <p:nvSpPr>
          <p:cNvPr id="12" name="Rectangle 11">
            <a:extLst>
              <a:ext uri="{FF2B5EF4-FFF2-40B4-BE49-F238E27FC236}">
                <a16:creationId xmlns:a16="http://schemas.microsoft.com/office/drawing/2014/main" id="{F80785B1-0B8E-C74B-558E-CE9888358D93}"/>
              </a:ext>
            </a:extLst>
          </p:cNvPr>
          <p:cNvSpPr/>
          <p:nvPr userDrawn="1"/>
        </p:nvSpPr>
        <p:spPr>
          <a:xfrm>
            <a:off x="-19879" y="-39755"/>
            <a:ext cx="10335529" cy="40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505360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7B73-BA68-0235-1B23-380F89E6D436}"/>
              </a:ext>
            </a:extLst>
          </p:cNvPr>
          <p:cNvSpPr>
            <a:spLocks noGrp="1"/>
          </p:cNvSpPr>
          <p:nvPr>
            <p:ph type="title"/>
          </p:nvPr>
        </p:nvSpPr>
        <p:spPr/>
        <p:txBody>
          <a:bodyPr/>
          <a:lstStyle>
            <a:lvl1pPr>
              <a:defRPr>
                <a:latin typeface="Museo Sans 300" panose="02000000000000000000" pitchFamily="50" charset="0"/>
              </a:defRPr>
            </a:lvl1pPr>
          </a:lstStyle>
          <a:p>
            <a:r>
              <a:rPr lang="en-US"/>
              <a:t>Click to edit Master title style</a:t>
            </a:r>
          </a:p>
        </p:txBody>
      </p:sp>
      <p:sp>
        <p:nvSpPr>
          <p:cNvPr id="3" name="Date Placeholder 2">
            <a:extLst>
              <a:ext uri="{FF2B5EF4-FFF2-40B4-BE49-F238E27FC236}">
                <a16:creationId xmlns:a16="http://schemas.microsoft.com/office/drawing/2014/main" id="{8D405B34-B584-4F7E-B072-8CCD9DE2BB71}"/>
              </a:ext>
            </a:extLst>
          </p:cNvPr>
          <p:cNvSpPr>
            <a:spLocks noGrp="1"/>
          </p:cNvSpPr>
          <p:nvPr>
            <p:ph type="dt" sz="half" idx="10"/>
          </p:nvPr>
        </p:nvSpPr>
        <p:spPr/>
        <p:txBody>
          <a:bodyPr/>
          <a:lstStyle/>
          <a:p>
            <a:fld id="{85FB37B8-7180-4E19-BC20-741D08CAC092}" type="datetime1">
              <a:rPr lang="en-US" smtClean="0"/>
              <a:t>5/17/2025</a:t>
            </a:fld>
            <a:endParaRPr lang="en-US"/>
          </a:p>
        </p:txBody>
      </p:sp>
      <p:sp>
        <p:nvSpPr>
          <p:cNvPr id="4" name="Footer Placeholder 3">
            <a:extLst>
              <a:ext uri="{FF2B5EF4-FFF2-40B4-BE49-F238E27FC236}">
                <a16:creationId xmlns:a16="http://schemas.microsoft.com/office/drawing/2014/main" id="{298EFA28-90A8-1675-F414-0E5EA3D8B225}"/>
              </a:ext>
            </a:extLst>
          </p:cNvPr>
          <p:cNvSpPr>
            <a:spLocks noGrp="1"/>
          </p:cNvSpPr>
          <p:nvPr>
            <p:ph type="ftr" sz="quarter" idx="11"/>
          </p:nvPr>
        </p:nvSpPr>
        <p:spPr/>
        <p:txBody>
          <a:bodyPr/>
          <a:lstStyle/>
          <a:p>
            <a:r>
              <a:rPr lang="en-US"/>
              <a:t>Proprietary and Confidential</a:t>
            </a:r>
          </a:p>
        </p:txBody>
      </p:sp>
      <p:sp>
        <p:nvSpPr>
          <p:cNvPr id="5" name="Slide Number Placeholder 4">
            <a:extLst>
              <a:ext uri="{FF2B5EF4-FFF2-40B4-BE49-F238E27FC236}">
                <a16:creationId xmlns:a16="http://schemas.microsoft.com/office/drawing/2014/main" id="{EF76E80C-6260-991C-AAE9-FF1BC8487095}"/>
              </a:ext>
            </a:extLst>
          </p:cNvPr>
          <p:cNvSpPr>
            <a:spLocks noGrp="1"/>
          </p:cNvSpPr>
          <p:nvPr>
            <p:ph type="sldNum" sz="quarter" idx="12"/>
          </p:nvPr>
        </p:nvSpPr>
        <p:spPr/>
        <p:txBody>
          <a:bodyPr/>
          <a:lstStyle/>
          <a:p>
            <a:fld id="{AABFEDAC-0C6D-C546-80AC-04F93790F280}" type="slidenum">
              <a:rPr lang="en-US" smtClean="0"/>
              <a:pPr/>
              <a:t>‹#›</a:t>
            </a:fld>
            <a:endParaRPr lang="en-US"/>
          </a:p>
        </p:txBody>
      </p:sp>
      <p:sp>
        <p:nvSpPr>
          <p:cNvPr id="8" name="TextBox 7">
            <a:extLst>
              <a:ext uri="{FF2B5EF4-FFF2-40B4-BE49-F238E27FC236}">
                <a16:creationId xmlns:a16="http://schemas.microsoft.com/office/drawing/2014/main" id="{9438ED35-3896-186E-2854-0D548EE2F7C7}"/>
              </a:ext>
            </a:extLst>
          </p:cNvPr>
          <p:cNvSpPr txBox="1"/>
          <p:nvPr userDrawn="1"/>
        </p:nvSpPr>
        <p:spPr>
          <a:xfrm>
            <a:off x="1082275" y="1853674"/>
            <a:ext cx="2460040" cy="1045375"/>
          </a:xfrm>
          <a:prstGeom prst="rect">
            <a:avLst/>
          </a:prstGeom>
          <a:solidFill>
            <a:schemeClr val="tx2"/>
          </a:solidFill>
          <a:ln>
            <a:noFill/>
          </a:ln>
          <a:effectLst>
            <a:outerShdw dist="38100" dir="2700000" algn="tl" rotWithShape="0">
              <a:schemeClr val="tx2">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defPPr>
              <a:defRPr lang="en-US"/>
            </a:defPPr>
            <a:lvl1pPr algn="ctr" defTabSz="608899">
              <a:defRPr b="1" kern="0">
                <a:solidFill>
                  <a:srgbClr val="FFFFFF"/>
                </a:solidFill>
                <a:cs typeface="Montserrat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000" b="0" baseline="30000">
              <a:solidFill>
                <a:schemeClr val="bg1"/>
              </a:solidFill>
              <a:latin typeface="Museo Sans 500" panose="02000000000000000000" pitchFamily="50" charset="0"/>
              <a:cs typeface="Helvetica" panose="020B0604020202020204" pitchFamily="34" charset="0"/>
            </a:endParaRPr>
          </a:p>
        </p:txBody>
      </p:sp>
      <p:sp>
        <p:nvSpPr>
          <p:cNvPr id="9" name="TextBox 8">
            <a:extLst>
              <a:ext uri="{FF2B5EF4-FFF2-40B4-BE49-F238E27FC236}">
                <a16:creationId xmlns:a16="http://schemas.microsoft.com/office/drawing/2014/main" id="{DDE57F5E-716F-EDA5-85AD-10F8DA6A6712}"/>
              </a:ext>
            </a:extLst>
          </p:cNvPr>
          <p:cNvSpPr txBox="1"/>
          <p:nvPr userDrawn="1"/>
        </p:nvSpPr>
        <p:spPr>
          <a:xfrm>
            <a:off x="9094948" y="1853674"/>
            <a:ext cx="2460039" cy="1045375"/>
          </a:xfrm>
          <a:prstGeom prst="rect">
            <a:avLst/>
          </a:prstGeom>
          <a:solidFill>
            <a:schemeClr val="accent1"/>
          </a:solidFill>
          <a:ln>
            <a:noFill/>
          </a:ln>
          <a:effectLst>
            <a:outerShdw dist="38100" dir="2700000" algn="tl"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defPPr>
              <a:defRPr lang="en-US"/>
            </a:defPPr>
            <a:lvl1pPr algn="ctr" defTabSz="608899">
              <a:defRPr sz="1400" b="1" kern="0">
                <a:solidFill>
                  <a:schemeClr val="bg1"/>
                </a:solidFill>
                <a:cs typeface="Montserrat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000" b="1">
              <a:latin typeface="Museo Sans 500" panose="02000000000000000000" pitchFamily="50" charset="0"/>
              <a:cs typeface="Helvetica" panose="020B0604020202020204" pitchFamily="34" charset="0"/>
            </a:endParaRPr>
          </a:p>
        </p:txBody>
      </p:sp>
      <p:sp>
        <p:nvSpPr>
          <p:cNvPr id="10" name="TextBox 9">
            <a:extLst>
              <a:ext uri="{FF2B5EF4-FFF2-40B4-BE49-F238E27FC236}">
                <a16:creationId xmlns:a16="http://schemas.microsoft.com/office/drawing/2014/main" id="{210F634B-125F-F790-B15D-9A67DDB05E93}"/>
              </a:ext>
            </a:extLst>
          </p:cNvPr>
          <p:cNvSpPr txBox="1"/>
          <p:nvPr userDrawn="1"/>
        </p:nvSpPr>
        <p:spPr>
          <a:xfrm>
            <a:off x="6439266" y="1853674"/>
            <a:ext cx="2460040" cy="1045375"/>
          </a:xfrm>
          <a:prstGeom prst="rect">
            <a:avLst/>
          </a:prstGeom>
          <a:solidFill>
            <a:schemeClr val="accent3">
              <a:lumMod val="60000"/>
              <a:lumOff val="40000"/>
              <a:alpha val="70000"/>
            </a:schemeClr>
          </a:solidFill>
          <a:ln>
            <a:noFill/>
          </a:ln>
          <a:effectLst>
            <a:outerShdw dist="38100" dir="2700000" algn="tl"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defPPr>
              <a:defRPr lang="en-US"/>
            </a:defPPr>
            <a:lvl1pPr algn="ctr" defTabSz="608899">
              <a:defRPr sz="1400" b="1" kern="0">
                <a:solidFill>
                  <a:schemeClr val="bg1"/>
                </a:solidFill>
                <a:cs typeface="Montserrat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lang="en-US" sz="2000" b="1">
              <a:latin typeface="Museo Sans 500" panose="02000000000000000000" pitchFamily="50" charset="0"/>
              <a:cs typeface="Helvetica" panose="020B0604020202020204" pitchFamily="34" charset="0"/>
            </a:endParaRPr>
          </a:p>
        </p:txBody>
      </p:sp>
      <p:sp>
        <p:nvSpPr>
          <p:cNvPr id="11" name="TextBox 10">
            <a:extLst>
              <a:ext uri="{FF2B5EF4-FFF2-40B4-BE49-F238E27FC236}">
                <a16:creationId xmlns:a16="http://schemas.microsoft.com/office/drawing/2014/main" id="{F0F9704B-31CA-3961-2654-2D219F9A364E}"/>
              </a:ext>
            </a:extLst>
          </p:cNvPr>
          <p:cNvSpPr txBox="1"/>
          <p:nvPr userDrawn="1"/>
        </p:nvSpPr>
        <p:spPr>
          <a:xfrm>
            <a:off x="3760771" y="1853674"/>
            <a:ext cx="2482854" cy="1045375"/>
          </a:xfrm>
          <a:prstGeom prst="rect">
            <a:avLst/>
          </a:prstGeom>
          <a:solidFill>
            <a:schemeClr val="accent3"/>
          </a:solidFill>
          <a:ln>
            <a:noFill/>
          </a:ln>
          <a:effectLst>
            <a:outerShdw dist="38100" dir="2700000" algn="tl"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defPPr>
              <a:defRPr lang="en-US"/>
            </a:defPPr>
            <a:lvl1pPr algn="ctr" defTabSz="608899">
              <a:defRPr sz="1400" b="1" kern="0">
                <a:solidFill>
                  <a:schemeClr val="bg1"/>
                </a:solidFill>
                <a:cs typeface="Montserrat Ligh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sz="2000" b="1">
              <a:latin typeface="Museo Sans 500" panose="02000000000000000000" pitchFamily="50" charset="0"/>
              <a:cs typeface="Helvetica" panose="020B0604020202020204" pitchFamily="34" charset="0"/>
            </a:endParaRPr>
          </a:p>
        </p:txBody>
      </p:sp>
      <p:graphicFrame>
        <p:nvGraphicFramePr>
          <p:cNvPr id="16" name="Table 15">
            <a:extLst>
              <a:ext uri="{FF2B5EF4-FFF2-40B4-BE49-F238E27FC236}">
                <a16:creationId xmlns:a16="http://schemas.microsoft.com/office/drawing/2014/main" id="{C6AF43F2-6751-0F2E-D506-8C6C2EEE6F9A}"/>
              </a:ext>
            </a:extLst>
          </p:cNvPr>
          <p:cNvGraphicFramePr>
            <a:graphicFrameLocks noGrp="1"/>
          </p:cNvGraphicFramePr>
          <p:nvPr userDrawn="1">
            <p:extLst>
              <p:ext uri="{D42A27DB-BD31-4B8C-83A1-F6EECF244321}">
                <p14:modId xmlns:p14="http://schemas.microsoft.com/office/powerpoint/2010/main" val="909887876"/>
              </p:ext>
            </p:extLst>
          </p:nvPr>
        </p:nvGraphicFramePr>
        <p:xfrm>
          <a:off x="1082275" y="4681268"/>
          <a:ext cx="2460040" cy="1440132"/>
        </p:xfrm>
        <a:graphic>
          <a:graphicData uri="http://schemas.openxmlformats.org/drawingml/2006/table">
            <a:tbl>
              <a:tblPr firstRow="1" bandRow="1">
                <a:tableStyleId>{5C22544A-7EE6-4342-B048-85BDC9FD1C3A}</a:tableStyleId>
              </a:tblPr>
              <a:tblGrid>
                <a:gridCol w="2460040">
                  <a:extLst>
                    <a:ext uri="{9D8B030D-6E8A-4147-A177-3AD203B41FA5}">
                      <a16:colId xmlns:a16="http://schemas.microsoft.com/office/drawing/2014/main" val="4156581293"/>
                    </a:ext>
                  </a:extLst>
                </a:gridCol>
              </a:tblGrid>
              <a:tr h="1440132">
                <a:tc>
                  <a:txBody>
                    <a:bodyPr/>
                    <a:lstStyle/>
                    <a:p>
                      <a:endParaRPr lang="en-US" sz="1400" b="0">
                        <a:solidFill>
                          <a:schemeClr val="tx1"/>
                        </a:solidFill>
                        <a:latin typeface="Museo Sans 300" panose="02000000000000000000" pitchFamily="50" charset="0"/>
                      </a:endParaRPr>
                    </a:p>
                  </a:txBody>
                  <a:tcPr marT="91440" marB="0">
                    <a:lnL w="12700" cmpd="sng">
                      <a:noFill/>
                    </a:lnL>
                    <a:lnR w="12700" cmpd="sng">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alpha val="15000"/>
                      </a:schemeClr>
                    </a:solidFill>
                  </a:tcPr>
                </a:tc>
                <a:extLst>
                  <a:ext uri="{0D108BD9-81ED-4DB2-BD59-A6C34878D82A}">
                    <a16:rowId xmlns:a16="http://schemas.microsoft.com/office/drawing/2014/main" val="2212916966"/>
                  </a:ext>
                </a:extLst>
              </a:tr>
            </a:tbl>
          </a:graphicData>
        </a:graphic>
      </p:graphicFrame>
      <p:graphicFrame>
        <p:nvGraphicFramePr>
          <p:cNvPr id="17" name="Table 16">
            <a:extLst>
              <a:ext uri="{FF2B5EF4-FFF2-40B4-BE49-F238E27FC236}">
                <a16:creationId xmlns:a16="http://schemas.microsoft.com/office/drawing/2014/main" id="{D2207036-E662-B359-3960-6213FC527739}"/>
              </a:ext>
            </a:extLst>
          </p:cNvPr>
          <p:cNvGraphicFramePr>
            <a:graphicFrameLocks noGrp="1"/>
          </p:cNvGraphicFramePr>
          <p:nvPr userDrawn="1">
            <p:extLst>
              <p:ext uri="{D42A27DB-BD31-4B8C-83A1-F6EECF244321}">
                <p14:modId xmlns:p14="http://schemas.microsoft.com/office/powerpoint/2010/main" val="2471539346"/>
              </p:ext>
            </p:extLst>
          </p:nvPr>
        </p:nvGraphicFramePr>
        <p:xfrm>
          <a:off x="3772178" y="4681268"/>
          <a:ext cx="2460040" cy="1440132"/>
        </p:xfrm>
        <a:graphic>
          <a:graphicData uri="http://schemas.openxmlformats.org/drawingml/2006/table">
            <a:tbl>
              <a:tblPr firstRow="1" bandRow="1">
                <a:tableStyleId>{5C22544A-7EE6-4342-B048-85BDC9FD1C3A}</a:tableStyleId>
              </a:tblPr>
              <a:tblGrid>
                <a:gridCol w="2460040">
                  <a:extLst>
                    <a:ext uri="{9D8B030D-6E8A-4147-A177-3AD203B41FA5}">
                      <a16:colId xmlns:a16="http://schemas.microsoft.com/office/drawing/2014/main" val="4156581293"/>
                    </a:ext>
                  </a:extLst>
                </a:gridCol>
              </a:tblGrid>
              <a:tr h="1440132">
                <a:tc>
                  <a:txBody>
                    <a:bodyPr/>
                    <a:lstStyle/>
                    <a:p>
                      <a:endParaRPr lang="en-US" sz="1400" b="0">
                        <a:solidFill>
                          <a:schemeClr val="tx1"/>
                        </a:solidFill>
                        <a:latin typeface="Museo Sans 300" panose="02000000000000000000" pitchFamily="50" charset="0"/>
                        <a:cs typeface="Helvetica" panose="020B0604020202020204" pitchFamily="34" charset="0"/>
                      </a:endParaRPr>
                    </a:p>
                  </a:txBody>
                  <a:tcPr marT="91440" marB="0">
                    <a:lnL w="12700" cmpd="sng">
                      <a:noFill/>
                    </a:lnL>
                    <a:lnR w="12700" cmpd="sng">
                      <a:noFill/>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alpha val="15000"/>
                      </a:schemeClr>
                    </a:solidFill>
                  </a:tcPr>
                </a:tc>
                <a:extLst>
                  <a:ext uri="{0D108BD9-81ED-4DB2-BD59-A6C34878D82A}">
                    <a16:rowId xmlns:a16="http://schemas.microsoft.com/office/drawing/2014/main" val="2212916966"/>
                  </a:ext>
                </a:extLst>
              </a:tr>
            </a:tbl>
          </a:graphicData>
        </a:graphic>
      </p:graphicFrame>
      <p:graphicFrame>
        <p:nvGraphicFramePr>
          <p:cNvPr id="18" name="Table 17">
            <a:extLst>
              <a:ext uri="{FF2B5EF4-FFF2-40B4-BE49-F238E27FC236}">
                <a16:creationId xmlns:a16="http://schemas.microsoft.com/office/drawing/2014/main" id="{0C13F9A5-DDC1-116A-CF34-0BE80312A638}"/>
              </a:ext>
            </a:extLst>
          </p:cNvPr>
          <p:cNvGraphicFramePr>
            <a:graphicFrameLocks noGrp="1"/>
          </p:cNvGraphicFramePr>
          <p:nvPr userDrawn="1">
            <p:extLst>
              <p:ext uri="{D42A27DB-BD31-4B8C-83A1-F6EECF244321}">
                <p14:modId xmlns:p14="http://schemas.microsoft.com/office/powerpoint/2010/main" val="2050996351"/>
              </p:ext>
            </p:extLst>
          </p:nvPr>
        </p:nvGraphicFramePr>
        <p:xfrm>
          <a:off x="6439266" y="4681268"/>
          <a:ext cx="2460040" cy="1440132"/>
        </p:xfrm>
        <a:graphic>
          <a:graphicData uri="http://schemas.openxmlformats.org/drawingml/2006/table">
            <a:tbl>
              <a:tblPr firstRow="1" bandRow="1">
                <a:tableStyleId>{5C22544A-7EE6-4342-B048-85BDC9FD1C3A}</a:tableStyleId>
              </a:tblPr>
              <a:tblGrid>
                <a:gridCol w="2460040">
                  <a:extLst>
                    <a:ext uri="{9D8B030D-6E8A-4147-A177-3AD203B41FA5}">
                      <a16:colId xmlns:a16="http://schemas.microsoft.com/office/drawing/2014/main" val="4156581293"/>
                    </a:ext>
                  </a:extLst>
                </a:gridCol>
              </a:tblGrid>
              <a:tr h="1440132">
                <a:tc>
                  <a:txBody>
                    <a:bodyPr/>
                    <a:lstStyle/>
                    <a:p>
                      <a:endParaRPr lang="en-US" sz="1400" b="0">
                        <a:solidFill>
                          <a:schemeClr val="tx1"/>
                        </a:solidFill>
                        <a:latin typeface="Museo Sans 300" panose="02000000000000000000" pitchFamily="50" charset="0"/>
                      </a:endParaRPr>
                    </a:p>
                  </a:txBody>
                  <a:tcPr marT="91440" marB="0">
                    <a:lnL w="12700" cmpd="sng">
                      <a:noFill/>
                    </a:lnL>
                    <a:lnR w="12700" cmpd="sng">
                      <a:noFill/>
                    </a:lnR>
                    <a:lnT w="12700" cap="flat" cmpd="sng" algn="ctr">
                      <a:no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alpha val="15000"/>
                      </a:schemeClr>
                    </a:solidFill>
                  </a:tcPr>
                </a:tc>
                <a:extLst>
                  <a:ext uri="{0D108BD9-81ED-4DB2-BD59-A6C34878D82A}">
                    <a16:rowId xmlns:a16="http://schemas.microsoft.com/office/drawing/2014/main" val="2212916966"/>
                  </a:ext>
                </a:extLst>
              </a:tr>
            </a:tbl>
          </a:graphicData>
        </a:graphic>
      </p:graphicFrame>
      <p:graphicFrame>
        <p:nvGraphicFramePr>
          <p:cNvPr id="19" name="Table 18">
            <a:extLst>
              <a:ext uri="{FF2B5EF4-FFF2-40B4-BE49-F238E27FC236}">
                <a16:creationId xmlns:a16="http://schemas.microsoft.com/office/drawing/2014/main" id="{39D9AEE9-E5D8-F6EF-3C79-CB0982DBA29E}"/>
              </a:ext>
            </a:extLst>
          </p:cNvPr>
          <p:cNvGraphicFramePr>
            <a:graphicFrameLocks noGrp="1"/>
          </p:cNvGraphicFramePr>
          <p:nvPr userDrawn="1">
            <p:extLst>
              <p:ext uri="{D42A27DB-BD31-4B8C-83A1-F6EECF244321}">
                <p14:modId xmlns:p14="http://schemas.microsoft.com/office/powerpoint/2010/main" val="1414998042"/>
              </p:ext>
            </p:extLst>
          </p:nvPr>
        </p:nvGraphicFramePr>
        <p:xfrm>
          <a:off x="9094947" y="4681557"/>
          <a:ext cx="2460040" cy="1455168"/>
        </p:xfrm>
        <a:graphic>
          <a:graphicData uri="http://schemas.openxmlformats.org/drawingml/2006/table">
            <a:tbl>
              <a:tblPr firstRow="1" bandRow="1">
                <a:tableStyleId>{5C22544A-7EE6-4342-B048-85BDC9FD1C3A}</a:tableStyleId>
              </a:tblPr>
              <a:tblGrid>
                <a:gridCol w="2460040">
                  <a:extLst>
                    <a:ext uri="{9D8B030D-6E8A-4147-A177-3AD203B41FA5}">
                      <a16:colId xmlns:a16="http://schemas.microsoft.com/office/drawing/2014/main" val="4156581293"/>
                    </a:ext>
                  </a:extLst>
                </a:gridCol>
              </a:tblGrid>
              <a:tr h="1455168">
                <a:tc>
                  <a:txBody>
                    <a:bodyPr/>
                    <a:lstStyle/>
                    <a:p>
                      <a:endParaRPr lang="en-US" sz="1400" b="0">
                        <a:solidFill>
                          <a:schemeClr val="tx1"/>
                        </a:solidFill>
                        <a:latin typeface="Museo Sans 300" panose="02000000000000000000" pitchFamily="50" charset="0"/>
                      </a:endParaRPr>
                    </a:p>
                  </a:txBody>
                  <a:tcPr marT="91440" marB="0">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alpha val="15000"/>
                      </a:schemeClr>
                    </a:solidFill>
                  </a:tcPr>
                </a:tc>
                <a:extLst>
                  <a:ext uri="{0D108BD9-81ED-4DB2-BD59-A6C34878D82A}">
                    <a16:rowId xmlns:a16="http://schemas.microsoft.com/office/drawing/2014/main" val="2212916966"/>
                  </a:ext>
                </a:extLst>
              </a:tr>
            </a:tbl>
          </a:graphicData>
        </a:graphic>
      </p:graphicFrame>
      <p:sp>
        <p:nvSpPr>
          <p:cNvPr id="21" name="Rectangle 20">
            <a:extLst>
              <a:ext uri="{FF2B5EF4-FFF2-40B4-BE49-F238E27FC236}">
                <a16:creationId xmlns:a16="http://schemas.microsoft.com/office/drawing/2014/main" id="{DB456F06-E4BA-4462-6C6E-CC9C28AB28F9}"/>
              </a:ext>
            </a:extLst>
          </p:cNvPr>
          <p:cNvSpPr/>
          <p:nvPr userDrawn="1"/>
        </p:nvSpPr>
        <p:spPr>
          <a:xfrm>
            <a:off x="-19879" y="-39755"/>
            <a:ext cx="10335529" cy="404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Text Placeholder 22">
            <a:extLst>
              <a:ext uri="{FF2B5EF4-FFF2-40B4-BE49-F238E27FC236}">
                <a16:creationId xmlns:a16="http://schemas.microsoft.com/office/drawing/2014/main" id="{9E499E4D-A663-B976-F09C-28C413D3C05B}"/>
              </a:ext>
            </a:extLst>
          </p:cNvPr>
          <p:cNvSpPr>
            <a:spLocks noGrp="1"/>
          </p:cNvSpPr>
          <p:nvPr>
            <p:ph type="body" sz="quarter" idx="13"/>
          </p:nvPr>
        </p:nvSpPr>
        <p:spPr>
          <a:xfrm>
            <a:off x="1081673" y="1848638"/>
            <a:ext cx="2460040" cy="1045375"/>
          </a:xfrm>
          <a:noFill/>
          <a:ln>
            <a:noFill/>
          </a:ln>
        </p:spPr>
        <p:txBody>
          <a:bodyPr anchor="ctr">
            <a:noAutofit/>
          </a:bodyPr>
          <a:lstStyle>
            <a:lvl1pPr marL="0" indent="0" algn="ctr">
              <a:buNone/>
              <a:defRPr>
                <a:solidFill>
                  <a:schemeClr val="bg1"/>
                </a:solidFill>
              </a:defRPr>
            </a:lvl1pPr>
          </a:lstStyle>
          <a:p>
            <a:pPr lvl="0"/>
            <a:r>
              <a:rPr lang="en-US"/>
              <a:t>Click to edit Master text styles</a:t>
            </a:r>
          </a:p>
        </p:txBody>
      </p:sp>
      <p:sp>
        <p:nvSpPr>
          <p:cNvPr id="24" name="Text Placeholder 22">
            <a:extLst>
              <a:ext uri="{FF2B5EF4-FFF2-40B4-BE49-F238E27FC236}">
                <a16:creationId xmlns:a16="http://schemas.microsoft.com/office/drawing/2014/main" id="{D2C32482-8C96-A64C-2A00-22F3840116CE}"/>
              </a:ext>
            </a:extLst>
          </p:cNvPr>
          <p:cNvSpPr>
            <a:spLocks noGrp="1"/>
          </p:cNvSpPr>
          <p:nvPr>
            <p:ph type="body" sz="quarter" idx="14"/>
          </p:nvPr>
        </p:nvSpPr>
        <p:spPr>
          <a:xfrm>
            <a:off x="3783584" y="1870169"/>
            <a:ext cx="2460040" cy="1045375"/>
          </a:xfrm>
          <a:noFill/>
          <a:ln>
            <a:noFill/>
          </a:ln>
        </p:spPr>
        <p:txBody>
          <a:bodyPr anchor="ctr">
            <a:noAutofit/>
          </a:bodyPr>
          <a:lstStyle>
            <a:lvl1pPr marL="0" indent="0" algn="ctr">
              <a:buNone/>
              <a:defRPr>
                <a:solidFill>
                  <a:schemeClr val="bg1"/>
                </a:solidFill>
              </a:defRPr>
            </a:lvl1pPr>
          </a:lstStyle>
          <a:p>
            <a:pPr lvl="0"/>
            <a:r>
              <a:rPr lang="en-US"/>
              <a:t>Click to edit Master text styles</a:t>
            </a:r>
          </a:p>
        </p:txBody>
      </p:sp>
      <p:sp>
        <p:nvSpPr>
          <p:cNvPr id="25" name="Text Placeholder 22">
            <a:extLst>
              <a:ext uri="{FF2B5EF4-FFF2-40B4-BE49-F238E27FC236}">
                <a16:creationId xmlns:a16="http://schemas.microsoft.com/office/drawing/2014/main" id="{67ABA00B-2199-42F6-D2C7-5C8D8A29783B}"/>
              </a:ext>
            </a:extLst>
          </p:cNvPr>
          <p:cNvSpPr>
            <a:spLocks noGrp="1"/>
          </p:cNvSpPr>
          <p:nvPr>
            <p:ph type="body" sz="quarter" idx="15"/>
          </p:nvPr>
        </p:nvSpPr>
        <p:spPr>
          <a:xfrm>
            <a:off x="6458390" y="1855841"/>
            <a:ext cx="2460040" cy="1045375"/>
          </a:xfrm>
          <a:noFill/>
          <a:ln>
            <a:noFill/>
          </a:ln>
        </p:spPr>
        <p:txBody>
          <a:bodyPr anchor="ctr">
            <a:noAutofit/>
          </a:bodyPr>
          <a:lstStyle>
            <a:lvl1pPr marL="0" indent="0" algn="ctr">
              <a:buNone/>
              <a:defRPr>
                <a:solidFill>
                  <a:schemeClr val="bg1"/>
                </a:solidFill>
              </a:defRPr>
            </a:lvl1pPr>
          </a:lstStyle>
          <a:p>
            <a:pPr lvl="0"/>
            <a:r>
              <a:rPr lang="en-US"/>
              <a:t>Click to edit Master text styles</a:t>
            </a:r>
          </a:p>
        </p:txBody>
      </p:sp>
      <p:sp>
        <p:nvSpPr>
          <p:cNvPr id="26" name="Text Placeholder 22">
            <a:extLst>
              <a:ext uri="{FF2B5EF4-FFF2-40B4-BE49-F238E27FC236}">
                <a16:creationId xmlns:a16="http://schemas.microsoft.com/office/drawing/2014/main" id="{DD0AA6AC-C8CC-0B9B-A983-92B4A12A58A3}"/>
              </a:ext>
            </a:extLst>
          </p:cNvPr>
          <p:cNvSpPr>
            <a:spLocks noGrp="1"/>
          </p:cNvSpPr>
          <p:nvPr>
            <p:ph type="body" sz="quarter" idx="16"/>
          </p:nvPr>
        </p:nvSpPr>
        <p:spPr>
          <a:xfrm>
            <a:off x="9094947" y="1855841"/>
            <a:ext cx="2460040" cy="1045375"/>
          </a:xfrm>
          <a:noFill/>
          <a:ln>
            <a:noFill/>
          </a:ln>
        </p:spPr>
        <p:txBody>
          <a:bodyPr anchor="ctr">
            <a:noAutofit/>
          </a:bodyPr>
          <a:lstStyle>
            <a:lvl1pPr marL="0" indent="0" algn="ctr">
              <a:buNone/>
              <a:defRPr>
                <a:solidFill>
                  <a:schemeClr val="bg1"/>
                </a:solidFill>
              </a:defRPr>
            </a:lvl1pPr>
          </a:lstStyle>
          <a:p>
            <a:pPr lvl="0"/>
            <a:r>
              <a:rPr lang="en-US"/>
              <a:t>Click to edit Master text styles</a:t>
            </a:r>
          </a:p>
        </p:txBody>
      </p:sp>
      <p:sp>
        <p:nvSpPr>
          <p:cNvPr id="27" name="Text Placeholder 22">
            <a:extLst>
              <a:ext uri="{FF2B5EF4-FFF2-40B4-BE49-F238E27FC236}">
                <a16:creationId xmlns:a16="http://schemas.microsoft.com/office/drawing/2014/main" id="{D21F01A0-30E7-4040-30B6-B67893F63FD3}"/>
              </a:ext>
            </a:extLst>
          </p:cNvPr>
          <p:cNvSpPr>
            <a:spLocks noGrp="1"/>
          </p:cNvSpPr>
          <p:nvPr>
            <p:ph type="body" sz="quarter" idx="17"/>
          </p:nvPr>
        </p:nvSpPr>
        <p:spPr>
          <a:xfrm rot="16200000">
            <a:off x="99134" y="2120849"/>
            <a:ext cx="1067112" cy="522689"/>
          </a:xfrm>
          <a:noFill/>
          <a:ln>
            <a:noFill/>
          </a:ln>
        </p:spPr>
        <p:txBody>
          <a:bodyPr anchor="ctr">
            <a:noAutofit/>
          </a:bodyPr>
          <a:lstStyle>
            <a:lvl1pPr marL="0" indent="0" algn="ctr">
              <a:buNone/>
              <a:defRPr lang="en-US" sz="1200" b="1" i="0" kern="1200" dirty="0">
                <a:solidFill>
                  <a:schemeClr val="tx1"/>
                </a:solidFill>
                <a:latin typeface="+mn-lt"/>
                <a:ea typeface="Montserrat" charset="0"/>
                <a:cs typeface="Arial" panose="020B0604020202020204" pitchFamily="34" charset="0"/>
              </a:defRPr>
            </a:lvl1pPr>
          </a:lstStyle>
          <a:p>
            <a:pPr lvl="0"/>
            <a:r>
              <a:rPr lang="en-US"/>
              <a:t>Click to edit Master text styles</a:t>
            </a:r>
          </a:p>
        </p:txBody>
      </p:sp>
      <p:cxnSp>
        <p:nvCxnSpPr>
          <p:cNvPr id="29" name="Straight Connector 28">
            <a:extLst>
              <a:ext uri="{FF2B5EF4-FFF2-40B4-BE49-F238E27FC236}">
                <a16:creationId xmlns:a16="http://schemas.microsoft.com/office/drawing/2014/main" id="{92E3AA70-6F1A-8178-20C8-E7A016A167F5}"/>
              </a:ext>
            </a:extLst>
          </p:cNvPr>
          <p:cNvCxnSpPr/>
          <p:nvPr userDrawn="1"/>
        </p:nvCxnSpPr>
        <p:spPr>
          <a:xfrm>
            <a:off x="896633" y="1848638"/>
            <a:ext cx="0" cy="1088948"/>
          </a:xfrm>
          <a:prstGeom prst="line">
            <a:avLst/>
          </a:prstGeom>
          <a:ln w="19050"/>
        </p:spPr>
        <p:style>
          <a:lnRef idx="1">
            <a:schemeClr val="dk1"/>
          </a:lnRef>
          <a:fillRef idx="0">
            <a:schemeClr val="dk1"/>
          </a:fillRef>
          <a:effectRef idx="0">
            <a:schemeClr val="dk1"/>
          </a:effectRef>
          <a:fontRef idx="minor">
            <a:schemeClr val="tx1"/>
          </a:fontRef>
        </p:style>
      </p:cxnSp>
      <p:sp>
        <p:nvSpPr>
          <p:cNvPr id="30" name="Text Placeholder 22">
            <a:extLst>
              <a:ext uri="{FF2B5EF4-FFF2-40B4-BE49-F238E27FC236}">
                <a16:creationId xmlns:a16="http://schemas.microsoft.com/office/drawing/2014/main" id="{A8C08DA1-4897-8073-C261-0A01B99F9AF7}"/>
              </a:ext>
            </a:extLst>
          </p:cNvPr>
          <p:cNvSpPr>
            <a:spLocks noGrp="1"/>
          </p:cNvSpPr>
          <p:nvPr>
            <p:ph type="body" sz="quarter" idx="18"/>
          </p:nvPr>
        </p:nvSpPr>
        <p:spPr>
          <a:xfrm rot="16200000">
            <a:off x="-58547" y="3610925"/>
            <a:ext cx="1399466" cy="522689"/>
          </a:xfrm>
          <a:noFill/>
          <a:ln>
            <a:noFill/>
          </a:ln>
        </p:spPr>
        <p:txBody>
          <a:bodyPr anchor="ctr">
            <a:noAutofit/>
          </a:bodyPr>
          <a:lstStyle>
            <a:lvl1pPr marL="0" indent="0" algn="ctr">
              <a:buNone/>
              <a:defRPr lang="en-US" sz="1200" b="1" i="0" kern="1200" dirty="0">
                <a:solidFill>
                  <a:schemeClr val="tx1"/>
                </a:solidFill>
                <a:latin typeface="+mn-lt"/>
                <a:ea typeface="Montserrat" charset="0"/>
                <a:cs typeface="Arial" panose="020B0604020202020204" pitchFamily="34" charset="0"/>
              </a:defRPr>
            </a:lvl1pPr>
          </a:lstStyle>
          <a:p>
            <a:pPr lvl="0"/>
            <a:r>
              <a:rPr lang="en-US"/>
              <a:t>Click to edit Master text styles</a:t>
            </a:r>
          </a:p>
        </p:txBody>
      </p:sp>
      <p:cxnSp>
        <p:nvCxnSpPr>
          <p:cNvPr id="31" name="Straight Connector 30">
            <a:extLst>
              <a:ext uri="{FF2B5EF4-FFF2-40B4-BE49-F238E27FC236}">
                <a16:creationId xmlns:a16="http://schemas.microsoft.com/office/drawing/2014/main" id="{242506DE-7624-230A-E765-60D7F9FE2C3C}"/>
              </a:ext>
            </a:extLst>
          </p:cNvPr>
          <p:cNvCxnSpPr>
            <a:cxnSpLocks/>
          </p:cNvCxnSpPr>
          <p:nvPr userDrawn="1"/>
        </p:nvCxnSpPr>
        <p:spPr>
          <a:xfrm>
            <a:off x="905128" y="3172537"/>
            <a:ext cx="0" cy="1406187"/>
          </a:xfrm>
          <a:prstGeom prst="line">
            <a:avLst/>
          </a:prstGeom>
          <a:ln w="19050"/>
        </p:spPr>
        <p:style>
          <a:lnRef idx="1">
            <a:schemeClr val="dk1"/>
          </a:lnRef>
          <a:fillRef idx="0">
            <a:schemeClr val="dk1"/>
          </a:fillRef>
          <a:effectRef idx="0">
            <a:schemeClr val="dk1"/>
          </a:effectRef>
          <a:fontRef idx="minor">
            <a:schemeClr val="tx1"/>
          </a:fontRef>
        </p:style>
      </p:cxnSp>
      <p:sp>
        <p:nvSpPr>
          <p:cNvPr id="34" name="Text Placeholder 22">
            <a:extLst>
              <a:ext uri="{FF2B5EF4-FFF2-40B4-BE49-F238E27FC236}">
                <a16:creationId xmlns:a16="http://schemas.microsoft.com/office/drawing/2014/main" id="{050B4759-3921-57CA-B4AE-92207E1186D7}"/>
              </a:ext>
            </a:extLst>
          </p:cNvPr>
          <p:cNvSpPr>
            <a:spLocks noGrp="1"/>
          </p:cNvSpPr>
          <p:nvPr>
            <p:ph type="body" sz="quarter" idx="19"/>
          </p:nvPr>
        </p:nvSpPr>
        <p:spPr>
          <a:xfrm rot="16200000">
            <a:off x="-78880" y="5139990"/>
            <a:ext cx="1440133" cy="522689"/>
          </a:xfrm>
          <a:noFill/>
          <a:ln>
            <a:noFill/>
          </a:ln>
        </p:spPr>
        <p:txBody>
          <a:bodyPr anchor="ctr">
            <a:noAutofit/>
          </a:bodyPr>
          <a:lstStyle>
            <a:lvl1pPr marL="0" indent="0" algn="ctr">
              <a:buNone/>
              <a:defRPr lang="en-US" sz="1200" b="1" i="0" kern="1200" dirty="0">
                <a:solidFill>
                  <a:schemeClr val="tx1"/>
                </a:solidFill>
                <a:latin typeface="+mn-lt"/>
                <a:ea typeface="Montserrat" charset="0"/>
                <a:cs typeface="Arial" panose="020B0604020202020204" pitchFamily="34" charset="0"/>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6CD07193-322F-EA8F-C705-7DAE7BD24179}"/>
              </a:ext>
            </a:extLst>
          </p:cNvPr>
          <p:cNvCxnSpPr>
            <a:cxnSpLocks/>
          </p:cNvCxnSpPr>
          <p:nvPr userDrawn="1"/>
        </p:nvCxnSpPr>
        <p:spPr>
          <a:xfrm>
            <a:off x="905128" y="4681269"/>
            <a:ext cx="0" cy="1455456"/>
          </a:xfrm>
          <a:prstGeom prst="line">
            <a:avLst/>
          </a:prstGeom>
          <a:ln w="19050"/>
        </p:spPr>
        <p:style>
          <a:lnRef idx="1">
            <a:schemeClr val="dk1"/>
          </a:lnRef>
          <a:fillRef idx="0">
            <a:schemeClr val="dk1"/>
          </a:fillRef>
          <a:effectRef idx="0">
            <a:schemeClr val="dk1"/>
          </a:effectRef>
          <a:fontRef idx="minor">
            <a:schemeClr val="tx1"/>
          </a:fontRef>
        </p:style>
      </p:cxnSp>
      <p:sp>
        <p:nvSpPr>
          <p:cNvPr id="39" name="Text Placeholder 38">
            <a:extLst>
              <a:ext uri="{FF2B5EF4-FFF2-40B4-BE49-F238E27FC236}">
                <a16:creationId xmlns:a16="http://schemas.microsoft.com/office/drawing/2014/main" id="{20DF8AE7-EF40-5A70-73C2-4B188AB11C15}"/>
              </a:ext>
            </a:extLst>
          </p:cNvPr>
          <p:cNvSpPr>
            <a:spLocks noGrp="1"/>
          </p:cNvSpPr>
          <p:nvPr>
            <p:ph type="body" sz="quarter" idx="20"/>
          </p:nvPr>
        </p:nvSpPr>
        <p:spPr>
          <a:xfrm>
            <a:off x="1081089" y="3221038"/>
            <a:ext cx="2460040"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40" name="Straight Connector 39">
            <a:extLst>
              <a:ext uri="{FF2B5EF4-FFF2-40B4-BE49-F238E27FC236}">
                <a16:creationId xmlns:a16="http://schemas.microsoft.com/office/drawing/2014/main" id="{A814A691-053C-6F04-8B3A-E1DE4FB2F59D}"/>
              </a:ext>
            </a:extLst>
          </p:cNvPr>
          <p:cNvCxnSpPr>
            <a:cxnSpLocks/>
          </p:cNvCxnSpPr>
          <p:nvPr userDrawn="1"/>
        </p:nvCxnSpPr>
        <p:spPr>
          <a:xfrm>
            <a:off x="1081088" y="3172536"/>
            <a:ext cx="2460041" cy="0"/>
          </a:xfrm>
          <a:prstGeom prst="line">
            <a:avLst/>
          </a:prstGeom>
          <a:ln w="19050"/>
        </p:spPr>
        <p:style>
          <a:lnRef idx="1">
            <a:schemeClr val="dk1"/>
          </a:lnRef>
          <a:fillRef idx="0">
            <a:schemeClr val="dk1"/>
          </a:fillRef>
          <a:effectRef idx="0">
            <a:schemeClr val="dk1"/>
          </a:effectRef>
          <a:fontRef idx="minor">
            <a:schemeClr val="tx1"/>
          </a:fontRef>
        </p:style>
      </p:cxnSp>
      <p:sp>
        <p:nvSpPr>
          <p:cNvPr id="46" name="Text Placeholder 38">
            <a:extLst>
              <a:ext uri="{FF2B5EF4-FFF2-40B4-BE49-F238E27FC236}">
                <a16:creationId xmlns:a16="http://schemas.microsoft.com/office/drawing/2014/main" id="{D58802E6-0C07-7108-6BE3-618355A86383}"/>
              </a:ext>
            </a:extLst>
          </p:cNvPr>
          <p:cNvSpPr>
            <a:spLocks noGrp="1"/>
          </p:cNvSpPr>
          <p:nvPr>
            <p:ph type="body" sz="quarter" idx="21"/>
          </p:nvPr>
        </p:nvSpPr>
        <p:spPr>
          <a:xfrm>
            <a:off x="3783585" y="3221038"/>
            <a:ext cx="2460040"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47" name="Straight Connector 46">
            <a:extLst>
              <a:ext uri="{FF2B5EF4-FFF2-40B4-BE49-F238E27FC236}">
                <a16:creationId xmlns:a16="http://schemas.microsoft.com/office/drawing/2014/main" id="{23DBF2E2-D0C5-1697-F087-2E41E26B1C03}"/>
              </a:ext>
            </a:extLst>
          </p:cNvPr>
          <p:cNvCxnSpPr>
            <a:cxnSpLocks/>
          </p:cNvCxnSpPr>
          <p:nvPr userDrawn="1"/>
        </p:nvCxnSpPr>
        <p:spPr>
          <a:xfrm>
            <a:off x="3783584" y="3172536"/>
            <a:ext cx="2448634" cy="0"/>
          </a:xfrm>
          <a:prstGeom prst="line">
            <a:avLst/>
          </a:prstGeom>
          <a:ln w="19050">
            <a:solidFill>
              <a:schemeClr val="accent3"/>
            </a:solidFill>
          </a:ln>
        </p:spPr>
        <p:style>
          <a:lnRef idx="1">
            <a:schemeClr val="dk1"/>
          </a:lnRef>
          <a:fillRef idx="0">
            <a:schemeClr val="dk1"/>
          </a:fillRef>
          <a:effectRef idx="0">
            <a:schemeClr val="dk1"/>
          </a:effectRef>
          <a:fontRef idx="minor">
            <a:schemeClr val="tx1"/>
          </a:fontRef>
        </p:style>
      </p:cxnSp>
      <p:sp>
        <p:nvSpPr>
          <p:cNvPr id="48" name="Text Placeholder 38">
            <a:extLst>
              <a:ext uri="{FF2B5EF4-FFF2-40B4-BE49-F238E27FC236}">
                <a16:creationId xmlns:a16="http://schemas.microsoft.com/office/drawing/2014/main" id="{CEE5FD1B-9C4F-89F5-F1FD-E7B1F1D8A09D}"/>
              </a:ext>
            </a:extLst>
          </p:cNvPr>
          <p:cNvSpPr>
            <a:spLocks noGrp="1"/>
          </p:cNvSpPr>
          <p:nvPr>
            <p:ph type="body" sz="quarter" idx="22"/>
          </p:nvPr>
        </p:nvSpPr>
        <p:spPr>
          <a:xfrm>
            <a:off x="6439267" y="3221038"/>
            <a:ext cx="2460040"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49" name="Straight Connector 48">
            <a:extLst>
              <a:ext uri="{FF2B5EF4-FFF2-40B4-BE49-F238E27FC236}">
                <a16:creationId xmlns:a16="http://schemas.microsoft.com/office/drawing/2014/main" id="{F50B09DA-AEF1-1DB3-6695-823B9BD7C753}"/>
              </a:ext>
            </a:extLst>
          </p:cNvPr>
          <p:cNvCxnSpPr>
            <a:cxnSpLocks/>
          </p:cNvCxnSpPr>
          <p:nvPr userDrawn="1"/>
        </p:nvCxnSpPr>
        <p:spPr>
          <a:xfrm>
            <a:off x="6439266" y="3172536"/>
            <a:ext cx="2460040"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sp>
        <p:nvSpPr>
          <p:cNvPr id="50" name="Text Placeholder 38">
            <a:extLst>
              <a:ext uri="{FF2B5EF4-FFF2-40B4-BE49-F238E27FC236}">
                <a16:creationId xmlns:a16="http://schemas.microsoft.com/office/drawing/2014/main" id="{6E18F6AE-8289-C544-BA77-1B5F8F782369}"/>
              </a:ext>
            </a:extLst>
          </p:cNvPr>
          <p:cNvSpPr>
            <a:spLocks noGrp="1"/>
          </p:cNvSpPr>
          <p:nvPr>
            <p:ph type="body" sz="quarter" idx="23"/>
          </p:nvPr>
        </p:nvSpPr>
        <p:spPr>
          <a:xfrm>
            <a:off x="9096640" y="3221038"/>
            <a:ext cx="2458348"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51" name="Straight Connector 50">
            <a:extLst>
              <a:ext uri="{FF2B5EF4-FFF2-40B4-BE49-F238E27FC236}">
                <a16:creationId xmlns:a16="http://schemas.microsoft.com/office/drawing/2014/main" id="{7D54E459-D1B2-1E8D-84CE-7D94A1126791}"/>
              </a:ext>
            </a:extLst>
          </p:cNvPr>
          <p:cNvCxnSpPr>
            <a:cxnSpLocks/>
          </p:cNvCxnSpPr>
          <p:nvPr userDrawn="1"/>
        </p:nvCxnSpPr>
        <p:spPr>
          <a:xfrm>
            <a:off x="9096639" y="3172536"/>
            <a:ext cx="2458348"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52" name="Text Placeholder 38">
            <a:extLst>
              <a:ext uri="{FF2B5EF4-FFF2-40B4-BE49-F238E27FC236}">
                <a16:creationId xmlns:a16="http://schemas.microsoft.com/office/drawing/2014/main" id="{DA6AD552-642F-7E6F-5ACD-01FB77BD23A1}"/>
              </a:ext>
            </a:extLst>
          </p:cNvPr>
          <p:cNvSpPr>
            <a:spLocks noGrp="1"/>
          </p:cNvSpPr>
          <p:nvPr>
            <p:ph type="body" sz="quarter" idx="24"/>
          </p:nvPr>
        </p:nvSpPr>
        <p:spPr>
          <a:xfrm>
            <a:off x="1100771" y="4678359"/>
            <a:ext cx="2440942" cy="1440129"/>
          </a:xfrm>
        </p:spPr>
        <p:txBody>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7" name="Text Placeholder 38">
            <a:extLst>
              <a:ext uri="{FF2B5EF4-FFF2-40B4-BE49-F238E27FC236}">
                <a16:creationId xmlns:a16="http://schemas.microsoft.com/office/drawing/2014/main" id="{469B3520-6520-5B9C-8217-DE7D532D31E9}"/>
              </a:ext>
            </a:extLst>
          </p:cNvPr>
          <p:cNvSpPr>
            <a:spLocks noGrp="1"/>
          </p:cNvSpPr>
          <p:nvPr>
            <p:ph type="body" sz="quarter" idx="25"/>
          </p:nvPr>
        </p:nvSpPr>
        <p:spPr>
          <a:xfrm>
            <a:off x="3776969" y="4688932"/>
            <a:ext cx="2440942" cy="1440129"/>
          </a:xfrm>
        </p:spPr>
        <p:txBody>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8" name="Text Placeholder 38">
            <a:extLst>
              <a:ext uri="{FF2B5EF4-FFF2-40B4-BE49-F238E27FC236}">
                <a16:creationId xmlns:a16="http://schemas.microsoft.com/office/drawing/2014/main" id="{090A5ABE-E33A-D1C5-37D0-F0C3AB87B4C9}"/>
              </a:ext>
            </a:extLst>
          </p:cNvPr>
          <p:cNvSpPr>
            <a:spLocks noGrp="1"/>
          </p:cNvSpPr>
          <p:nvPr>
            <p:ph type="body" sz="quarter" idx="26"/>
          </p:nvPr>
        </p:nvSpPr>
        <p:spPr>
          <a:xfrm>
            <a:off x="6443112" y="4678359"/>
            <a:ext cx="2440942" cy="1440129"/>
          </a:xfrm>
        </p:spPr>
        <p:txBody>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Text Placeholder 38">
            <a:extLst>
              <a:ext uri="{FF2B5EF4-FFF2-40B4-BE49-F238E27FC236}">
                <a16:creationId xmlns:a16="http://schemas.microsoft.com/office/drawing/2014/main" id="{2E99A9FC-5969-5665-5E9F-2FEC8EA0FBB2}"/>
              </a:ext>
            </a:extLst>
          </p:cNvPr>
          <p:cNvSpPr>
            <a:spLocks noGrp="1"/>
          </p:cNvSpPr>
          <p:nvPr>
            <p:ph type="body" sz="quarter" idx="27"/>
          </p:nvPr>
        </p:nvSpPr>
        <p:spPr>
          <a:xfrm>
            <a:off x="9089751" y="4688932"/>
            <a:ext cx="2440942" cy="1440129"/>
          </a:xfrm>
        </p:spPr>
        <p:txBody>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607859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9E64-CF0F-8CAB-33FA-8E4A4ED8C663}"/>
              </a:ext>
            </a:extLst>
          </p:cNvPr>
          <p:cNvSpPr>
            <a:spLocks noGrp="1"/>
          </p:cNvSpPr>
          <p:nvPr>
            <p:ph type="title"/>
          </p:nvPr>
        </p:nvSpPr>
        <p:spPr/>
        <p:txBody>
          <a:bodyPr/>
          <a:lstStyle>
            <a:lvl1pPr>
              <a:defRPr>
                <a:latin typeface="Museo Sans 300" panose="02000000000000000000" pitchFamily="50" charset="0"/>
              </a:defRPr>
            </a:lvl1pPr>
          </a:lstStyle>
          <a:p>
            <a:r>
              <a:rPr lang="en-US"/>
              <a:t>Click to edit Master title style</a:t>
            </a:r>
          </a:p>
        </p:txBody>
      </p:sp>
      <p:sp>
        <p:nvSpPr>
          <p:cNvPr id="3" name="Date Placeholder 2">
            <a:extLst>
              <a:ext uri="{FF2B5EF4-FFF2-40B4-BE49-F238E27FC236}">
                <a16:creationId xmlns:a16="http://schemas.microsoft.com/office/drawing/2014/main" id="{C1A84F7A-B170-725D-15F1-EF88A1C955A0}"/>
              </a:ext>
            </a:extLst>
          </p:cNvPr>
          <p:cNvSpPr>
            <a:spLocks noGrp="1"/>
          </p:cNvSpPr>
          <p:nvPr>
            <p:ph type="dt" sz="half" idx="10"/>
          </p:nvPr>
        </p:nvSpPr>
        <p:spPr/>
        <p:txBody>
          <a:bodyPr/>
          <a:lstStyle/>
          <a:p>
            <a:fld id="{AD5920F9-F71A-4179-88FD-4C4FB34D3A4C}" type="datetime1">
              <a:rPr lang="en-US" smtClean="0"/>
              <a:t>5/17/2025</a:t>
            </a:fld>
            <a:endParaRPr lang="en-US"/>
          </a:p>
        </p:txBody>
      </p:sp>
      <p:sp>
        <p:nvSpPr>
          <p:cNvPr id="4" name="Footer Placeholder 3">
            <a:extLst>
              <a:ext uri="{FF2B5EF4-FFF2-40B4-BE49-F238E27FC236}">
                <a16:creationId xmlns:a16="http://schemas.microsoft.com/office/drawing/2014/main" id="{52EA09E8-7CFC-F5E4-A28B-46EC3F1CF3C5}"/>
              </a:ext>
            </a:extLst>
          </p:cNvPr>
          <p:cNvSpPr>
            <a:spLocks noGrp="1"/>
          </p:cNvSpPr>
          <p:nvPr>
            <p:ph type="ftr" sz="quarter" idx="11"/>
          </p:nvPr>
        </p:nvSpPr>
        <p:spPr/>
        <p:txBody>
          <a:bodyPr/>
          <a:lstStyle/>
          <a:p>
            <a:r>
              <a:rPr lang="en-US"/>
              <a:t>Proprietary and Confidential</a:t>
            </a:r>
          </a:p>
        </p:txBody>
      </p:sp>
      <p:sp>
        <p:nvSpPr>
          <p:cNvPr id="5" name="Slide Number Placeholder 4">
            <a:extLst>
              <a:ext uri="{FF2B5EF4-FFF2-40B4-BE49-F238E27FC236}">
                <a16:creationId xmlns:a16="http://schemas.microsoft.com/office/drawing/2014/main" id="{467A9276-A4BA-1B95-8BB3-911D627E1BEF}"/>
              </a:ext>
            </a:extLst>
          </p:cNvPr>
          <p:cNvSpPr>
            <a:spLocks noGrp="1"/>
          </p:cNvSpPr>
          <p:nvPr>
            <p:ph type="sldNum" sz="quarter" idx="12"/>
          </p:nvPr>
        </p:nvSpPr>
        <p:spPr/>
        <p:txBody>
          <a:bodyPr/>
          <a:lstStyle/>
          <a:p>
            <a:fld id="{AABFEDAC-0C6D-C546-80AC-04F93790F280}" type="slidenum">
              <a:rPr lang="en-US" smtClean="0"/>
              <a:pPr/>
              <a:t>‹#›</a:t>
            </a:fld>
            <a:endParaRPr lang="en-US"/>
          </a:p>
        </p:txBody>
      </p:sp>
      <p:sp>
        <p:nvSpPr>
          <p:cNvPr id="35" name="Oval 34">
            <a:extLst>
              <a:ext uri="{FF2B5EF4-FFF2-40B4-BE49-F238E27FC236}">
                <a16:creationId xmlns:a16="http://schemas.microsoft.com/office/drawing/2014/main" id="{2A1B4FD1-2C23-2B0A-6E0B-A6B022CE114C}"/>
              </a:ext>
            </a:extLst>
          </p:cNvPr>
          <p:cNvSpPr/>
          <p:nvPr userDrawn="1"/>
        </p:nvSpPr>
        <p:spPr>
          <a:xfrm>
            <a:off x="4815840" y="1565419"/>
            <a:ext cx="2560320" cy="2560320"/>
          </a:xfrm>
          <a:prstGeom prst="ellipse">
            <a:avLst/>
          </a:prstGeom>
          <a:solidFill>
            <a:schemeClr val="tx2">
              <a:alpha val="20000"/>
            </a:schemeClr>
          </a:solid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108C9E6-617C-CFF2-7452-8E0B6F0F0C22}"/>
              </a:ext>
            </a:extLst>
          </p:cNvPr>
          <p:cNvSpPr/>
          <p:nvPr userDrawn="1"/>
        </p:nvSpPr>
        <p:spPr>
          <a:xfrm>
            <a:off x="3652001" y="2614458"/>
            <a:ext cx="2560320" cy="2560320"/>
          </a:xfrm>
          <a:prstGeom prst="ellipse">
            <a:avLst/>
          </a:prstGeom>
          <a:solidFill>
            <a:schemeClr val="accent3">
              <a:alpha val="20000"/>
            </a:schemeClr>
          </a:solid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ABD40A-7AED-53AA-A556-9BC6B1B49706}"/>
              </a:ext>
            </a:extLst>
          </p:cNvPr>
          <p:cNvSpPr/>
          <p:nvPr userDrawn="1"/>
        </p:nvSpPr>
        <p:spPr>
          <a:xfrm>
            <a:off x="4815840" y="3767708"/>
            <a:ext cx="2560320" cy="2560320"/>
          </a:xfrm>
          <a:prstGeom prst="ellipse">
            <a:avLst/>
          </a:prstGeom>
          <a:solidFill>
            <a:schemeClr val="accent1">
              <a:alpha val="20000"/>
            </a:schemeClr>
          </a:solid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D4EE13-0F41-1524-CF6B-700BD32C6D7E}"/>
              </a:ext>
            </a:extLst>
          </p:cNvPr>
          <p:cNvSpPr/>
          <p:nvPr userDrawn="1"/>
        </p:nvSpPr>
        <p:spPr>
          <a:xfrm>
            <a:off x="5896328" y="2600297"/>
            <a:ext cx="2560320" cy="2560320"/>
          </a:xfrm>
          <a:prstGeom prst="ellipse">
            <a:avLst/>
          </a:prstGeom>
          <a:solidFill>
            <a:schemeClr val="accent4">
              <a:alpha val="20000"/>
            </a:schemeClr>
          </a:solid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E11D1B2-5BD2-B2A2-14D1-24CDF2F0EA49}"/>
              </a:ext>
            </a:extLst>
          </p:cNvPr>
          <p:cNvGrpSpPr/>
          <p:nvPr userDrawn="1"/>
        </p:nvGrpSpPr>
        <p:grpSpPr>
          <a:xfrm>
            <a:off x="2700711" y="2614458"/>
            <a:ext cx="1533210" cy="605245"/>
            <a:chOff x="2090057" y="2845579"/>
            <a:chExt cx="1533210" cy="605245"/>
          </a:xfrm>
        </p:grpSpPr>
        <p:cxnSp>
          <p:nvCxnSpPr>
            <p:cNvPr id="9" name="Straight Connector 8">
              <a:extLst>
                <a:ext uri="{FF2B5EF4-FFF2-40B4-BE49-F238E27FC236}">
                  <a16:creationId xmlns:a16="http://schemas.microsoft.com/office/drawing/2014/main" id="{B6841999-76C2-99B6-861A-728D8C3DEFF3}"/>
                </a:ext>
              </a:extLst>
            </p:cNvPr>
            <p:cNvCxnSpPr/>
            <p:nvPr userDrawn="1"/>
          </p:nvCxnSpPr>
          <p:spPr>
            <a:xfrm>
              <a:off x="2090057" y="2845579"/>
              <a:ext cx="1065125"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159B9E9-1945-CCC4-0204-109B5266FD3D}"/>
                </a:ext>
              </a:extLst>
            </p:cNvPr>
            <p:cNvCxnSpPr>
              <a:cxnSpLocks/>
            </p:cNvCxnSpPr>
            <p:nvPr userDrawn="1"/>
          </p:nvCxnSpPr>
          <p:spPr>
            <a:xfrm>
              <a:off x="3155182" y="2845579"/>
              <a:ext cx="468085" cy="605245"/>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A26D185-D08A-C9DD-3412-0F32392E43C0}"/>
              </a:ext>
            </a:extLst>
          </p:cNvPr>
          <p:cNvGrpSpPr/>
          <p:nvPr userDrawn="1"/>
        </p:nvGrpSpPr>
        <p:grpSpPr>
          <a:xfrm rot="10800000" flipH="1">
            <a:off x="2700711" y="5350798"/>
            <a:ext cx="2315199" cy="465891"/>
            <a:chOff x="2090057" y="2845579"/>
            <a:chExt cx="1533210" cy="605245"/>
          </a:xfrm>
        </p:grpSpPr>
        <p:cxnSp>
          <p:nvCxnSpPr>
            <p:cNvPr id="15" name="Straight Connector 14">
              <a:extLst>
                <a:ext uri="{FF2B5EF4-FFF2-40B4-BE49-F238E27FC236}">
                  <a16:creationId xmlns:a16="http://schemas.microsoft.com/office/drawing/2014/main" id="{3F50E16B-795E-6F13-7E58-BF2760CD8DD6}"/>
                </a:ext>
              </a:extLst>
            </p:cNvPr>
            <p:cNvCxnSpPr/>
            <p:nvPr userDrawn="1"/>
          </p:nvCxnSpPr>
          <p:spPr>
            <a:xfrm>
              <a:off x="2090057" y="2845579"/>
              <a:ext cx="10651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1E1CB0-C786-69DB-72DA-B4A4BFB674BE}"/>
                </a:ext>
              </a:extLst>
            </p:cNvPr>
            <p:cNvCxnSpPr>
              <a:cxnSpLocks/>
            </p:cNvCxnSpPr>
            <p:nvPr userDrawn="1"/>
          </p:nvCxnSpPr>
          <p:spPr>
            <a:xfrm>
              <a:off x="3155182" y="2845579"/>
              <a:ext cx="468085" cy="605245"/>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C5BEE78-4C84-5C22-830D-12DE6C458A2F}"/>
              </a:ext>
            </a:extLst>
          </p:cNvPr>
          <p:cNvGrpSpPr/>
          <p:nvPr userDrawn="1"/>
        </p:nvGrpSpPr>
        <p:grpSpPr>
          <a:xfrm flipH="1">
            <a:off x="6978676" y="1980078"/>
            <a:ext cx="1631924" cy="336935"/>
            <a:chOff x="2090057" y="2845579"/>
            <a:chExt cx="1533210" cy="605245"/>
          </a:xfrm>
        </p:grpSpPr>
        <p:cxnSp>
          <p:nvCxnSpPr>
            <p:cNvPr id="20" name="Straight Connector 19">
              <a:extLst>
                <a:ext uri="{FF2B5EF4-FFF2-40B4-BE49-F238E27FC236}">
                  <a16:creationId xmlns:a16="http://schemas.microsoft.com/office/drawing/2014/main" id="{66459B82-D932-7493-BCCC-DE4936DDFDAB}"/>
                </a:ext>
              </a:extLst>
            </p:cNvPr>
            <p:cNvCxnSpPr/>
            <p:nvPr userDrawn="1"/>
          </p:nvCxnSpPr>
          <p:spPr>
            <a:xfrm>
              <a:off x="2090057" y="2845579"/>
              <a:ext cx="10651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462406-8BAA-D2D9-9D3D-AD04E66AE795}"/>
                </a:ext>
              </a:extLst>
            </p:cNvPr>
            <p:cNvCxnSpPr>
              <a:cxnSpLocks/>
            </p:cNvCxnSpPr>
            <p:nvPr userDrawn="1"/>
          </p:nvCxnSpPr>
          <p:spPr>
            <a:xfrm>
              <a:off x="3155182" y="2845579"/>
              <a:ext cx="468085" cy="605245"/>
            </a:xfrm>
            <a:prstGeom prst="line">
              <a:avLst/>
            </a:prstGeom>
            <a:ln w="12700">
              <a:solidFill>
                <a:schemeClr val="tx2"/>
              </a:solidFill>
              <a:tailEnd type="ova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C2CC323-ADBC-97A4-F661-8C4A72FACA24}"/>
              </a:ext>
            </a:extLst>
          </p:cNvPr>
          <p:cNvGrpSpPr/>
          <p:nvPr userDrawn="1"/>
        </p:nvGrpSpPr>
        <p:grpSpPr>
          <a:xfrm rot="10800000">
            <a:off x="7916946" y="4610750"/>
            <a:ext cx="1522939" cy="534344"/>
            <a:chOff x="2090057" y="2845579"/>
            <a:chExt cx="1533210" cy="605245"/>
          </a:xfrm>
        </p:grpSpPr>
        <p:cxnSp>
          <p:nvCxnSpPr>
            <p:cNvPr id="25" name="Straight Connector 24">
              <a:extLst>
                <a:ext uri="{FF2B5EF4-FFF2-40B4-BE49-F238E27FC236}">
                  <a16:creationId xmlns:a16="http://schemas.microsoft.com/office/drawing/2014/main" id="{8B8F3D80-B4B7-B25D-C5DB-2F7857BCF209}"/>
                </a:ext>
              </a:extLst>
            </p:cNvPr>
            <p:cNvCxnSpPr/>
            <p:nvPr userDrawn="1"/>
          </p:nvCxnSpPr>
          <p:spPr>
            <a:xfrm>
              <a:off x="2090057" y="2845579"/>
              <a:ext cx="106512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66A9407-DE33-49AD-663C-158209AC47C6}"/>
                </a:ext>
              </a:extLst>
            </p:cNvPr>
            <p:cNvCxnSpPr>
              <a:cxnSpLocks/>
            </p:cNvCxnSpPr>
            <p:nvPr userDrawn="1"/>
          </p:nvCxnSpPr>
          <p:spPr>
            <a:xfrm>
              <a:off x="3155182" y="2845579"/>
              <a:ext cx="468085" cy="605245"/>
            </a:xfrm>
            <a:prstGeom prst="line">
              <a:avLst/>
            </a:prstGeom>
            <a:ln w="12700">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sp>
        <p:nvSpPr>
          <p:cNvPr id="29" name="Text Placeholder 38">
            <a:extLst>
              <a:ext uri="{FF2B5EF4-FFF2-40B4-BE49-F238E27FC236}">
                <a16:creationId xmlns:a16="http://schemas.microsoft.com/office/drawing/2014/main" id="{3650E103-C0DE-EE9C-A1AB-C34B23B3CB5E}"/>
              </a:ext>
            </a:extLst>
          </p:cNvPr>
          <p:cNvSpPr>
            <a:spLocks noGrp="1"/>
          </p:cNvSpPr>
          <p:nvPr>
            <p:ph type="body" sz="quarter" idx="20"/>
          </p:nvPr>
        </p:nvSpPr>
        <p:spPr>
          <a:xfrm>
            <a:off x="597367" y="2015093"/>
            <a:ext cx="2002604"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cxnSp>
        <p:nvCxnSpPr>
          <p:cNvPr id="30" name="Straight Connector 29">
            <a:extLst>
              <a:ext uri="{FF2B5EF4-FFF2-40B4-BE49-F238E27FC236}">
                <a16:creationId xmlns:a16="http://schemas.microsoft.com/office/drawing/2014/main" id="{C1297A17-EDD7-CE5A-2DE4-D5587349E1BE}"/>
              </a:ext>
            </a:extLst>
          </p:cNvPr>
          <p:cNvCxnSpPr>
            <a:cxnSpLocks/>
          </p:cNvCxnSpPr>
          <p:nvPr userDrawn="1"/>
        </p:nvCxnSpPr>
        <p:spPr>
          <a:xfrm flipH="1">
            <a:off x="2692217" y="1924530"/>
            <a:ext cx="0" cy="137985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1A87E78-7EC5-07CB-2C18-91548E75978F}"/>
              </a:ext>
            </a:extLst>
          </p:cNvPr>
          <p:cNvCxnSpPr>
            <a:cxnSpLocks/>
          </p:cNvCxnSpPr>
          <p:nvPr userDrawn="1"/>
        </p:nvCxnSpPr>
        <p:spPr>
          <a:xfrm flipH="1">
            <a:off x="8610600" y="1627085"/>
            <a:ext cx="0" cy="1379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6A53827-B38D-CF34-5BAC-4AB6165D96B1}"/>
              </a:ext>
            </a:extLst>
          </p:cNvPr>
          <p:cNvCxnSpPr>
            <a:cxnSpLocks/>
          </p:cNvCxnSpPr>
          <p:nvPr userDrawn="1"/>
        </p:nvCxnSpPr>
        <p:spPr>
          <a:xfrm flipH="1">
            <a:off x="9439888" y="4357940"/>
            <a:ext cx="0" cy="137985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9233F1-807B-E455-8F6D-019B8F99C717}"/>
              </a:ext>
            </a:extLst>
          </p:cNvPr>
          <p:cNvCxnSpPr>
            <a:cxnSpLocks/>
          </p:cNvCxnSpPr>
          <p:nvPr userDrawn="1"/>
        </p:nvCxnSpPr>
        <p:spPr>
          <a:xfrm flipH="1">
            <a:off x="2700709" y="4670076"/>
            <a:ext cx="0" cy="137985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 name="Text Placeholder 38">
            <a:extLst>
              <a:ext uri="{FF2B5EF4-FFF2-40B4-BE49-F238E27FC236}">
                <a16:creationId xmlns:a16="http://schemas.microsoft.com/office/drawing/2014/main" id="{F1CC91C7-63CF-CAC6-86D0-A95179E96B19}"/>
              </a:ext>
            </a:extLst>
          </p:cNvPr>
          <p:cNvSpPr>
            <a:spLocks noGrp="1"/>
          </p:cNvSpPr>
          <p:nvPr>
            <p:ph type="body" sz="quarter" idx="21"/>
          </p:nvPr>
        </p:nvSpPr>
        <p:spPr>
          <a:xfrm>
            <a:off x="8689786" y="1758175"/>
            <a:ext cx="2002604"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5" name="Text Placeholder 38">
            <a:extLst>
              <a:ext uri="{FF2B5EF4-FFF2-40B4-BE49-F238E27FC236}">
                <a16:creationId xmlns:a16="http://schemas.microsoft.com/office/drawing/2014/main" id="{68323BE6-279A-8770-64E3-A743C791C673}"/>
              </a:ext>
            </a:extLst>
          </p:cNvPr>
          <p:cNvSpPr>
            <a:spLocks noGrp="1"/>
          </p:cNvSpPr>
          <p:nvPr>
            <p:ph type="body" sz="quarter" idx="22"/>
          </p:nvPr>
        </p:nvSpPr>
        <p:spPr>
          <a:xfrm>
            <a:off x="9519074" y="4462663"/>
            <a:ext cx="2002604"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6" name="Text Placeholder 38">
            <a:extLst>
              <a:ext uri="{FF2B5EF4-FFF2-40B4-BE49-F238E27FC236}">
                <a16:creationId xmlns:a16="http://schemas.microsoft.com/office/drawing/2014/main" id="{CB421CCE-AF89-16D3-09E6-E266D7DE97BA}"/>
              </a:ext>
            </a:extLst>
          </p:cNvPr>
          <p:cNvSpPr>
            <a:spLocks noGrp="1"/>
          </p:cNvSpPr>
          <p:nvPr>
            <p:ph type="body" sz="quarter" idx="23"/>
          </p:nvPr>
        </p:nvSpPr>
        <p:spPr>
          <a:xfrm>
            <a:off x="597367" y="4774799"/>
            <a:ext cx="2002604" cy="1170408"/>
          </a:xfrm>
        </p:spPr>
        <p:txBody>
          <a:bodyPr>
            <a:noAutofit/>
          </a:bodyPr>
          <a:lstStyle>
            <a:lvl1pPr marL="0" indent="0">
              <a:buNone/>
              <a:defRPr lang="en-US" sz="1400" b="0" kern="1200" dirty="0" smtClean="0">
                <a:solidFill>
                  <a:schemeClr val="tx1"/>
                </a:solidFill>
                <a:latin typeface="Museo Sans 1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7" name="Text Placeholder 38">
            <a:extLst>
              <a:ext uri="{FF2B5EF4-FFF2-40B4-BE49-F238E27FC236}">
                <a16:creationId xmlns:a16="http://schemas.microsoft.com/office/drawing/2014/main" id="{5FB36FE8-7F04-18A4-9B30-5F304AA02CB6}"/>
              </a:ext>
            </a:extLst>
          </p:cNvPr>
          <p:cNvSpPr>
            <a:spLocks noGrp="1"/>
          </p:cNvSpPr>
          <p:nvPr>
            <p:ph type="body" sz="quarter" idx="24" hasCustomPrompt="1"/>
          </p:nvPr>
        </p:nvSpPr>
        <p:spPr>
          <a:xfrm>
            <a:off x="3765836" y="3572852"/>
            <a:ext cx="2002604" cy="590746"/>
          </a:xfrm>
        </p:spPr>
        <p:txBody>
          <a:bodyPr>
            <a:noAutofit/>
          </a:bodyPr>
          <a:lstStyle>
            <a:lvl1pPr marL="0" indent="0" algn="l">
              <a:buNone/>
              <a:defRPr lang="en-US" sz="1400" b="1" kern="1200" dirty="0" smtClean="0">
                <a:solidFill>
                  <a:schemeClr val="tx1"/>
                </a:solidFill>
                <a:latin typeface="Museo Sans 3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8" name="Text Placeholder 38">
            <a:extLst>
              <a:ext uri="{FF2B5EF4-FFF2-40B4-BE49-F238E27FC236}">
                <a16:creationId xmlns:a16="http://schemas.microsoft.com/office/drawing/2014/main" id="{990BDA7F-CBF7-2403-48C7-EB90B4067AFC}"/>
              </a:ext>
            </a:extLst>
          </p:cNvPr>
          <p:cNvSpPr>
            <a:spLocks noGrp="1"/>
          </p:cNvSpPr>
          <p:nvPr>
            <p:ph type="body" sz="quarter" idx="25" hasCustomPrompt="1"/>
          </p:nvPr>
        </p:nvSpPr>
        <p:spPr>
          <a:xfrm>
            <a:off x="5057280" y="2184511"/>
            <a:ext cx="2002604" cy="590746"/>
          </a:xfrm>
        </p:spPr>
        <p:txBody>
          <a:bodyPr>
            <a:noAutofit/>
          </a:bodyPr>
          <a:lstStyle>
            <a:lvl1pPr marL="0" indent="0" algn="ctr">
              <a:buNone/>
              <a:defRPr lang="en-US" sz="1400" b="1" kern="1200" dirty="0" smtClean="0">
                <a:solidFill>
                  <a:schemeClr val="tx1"/>
                </a:solidFill>
                <a:latin typeface="Museo Sans 3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9" name="Text Placeholder 38">
            <a:extLst>
              <a:ext uri="{FF2B5EF4-FFF2-40B4-BE49-F238E27FC236}">
                <a16:creationId xmlns:a16="http://schemas.microsoft.com/office/drawing/2014/main" id="{B068735A-B0FB-F11B-A84C-33B469EDAE83}"/>
              </a:ext>
            </a:extLst>
          </p:cNvPr>
          <p:cNvSpPr>
            <a:spLocks noGrp="1"/>
          </p:cNvSpPr>
          <p:nvPr>
            <p:ph type="body" sz="quarter" idx="26" hasCustomPrompt="1"/>
          </p:nvPr>
        </p:nvSpPr>
        <p:spPr>
          <a:xfrm>
            <a:off x="5057280" y="5225945"/>
            <a:ext cx="2002604" cy="590746"/>
          </a:xfrm>
        </p:spPr>
        <p:txBody>
          <a:bodyPr>
            <a:noAutofit/>
          </a:bodyPr>
          <a:lstStyle>
            <a:lvl1pPr marL="0" indent="0" algn="ctr">
              <a:buNone/>
              <a:defRPr lang="en-US" sz="1400" b="1" kern="1200" dirty="0" smtClean="0">
                <a:solidFill>
                  <a:schemeClr val="tx1"/>
                </a:solidFill>
                <a:latin typeface="Museo Sans 3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38">
            <a:extLst>
              <a:ext uri="{FF2B5EF4-FFF2-40B4-BE49-F238E27FC236}">
                <a16:creationId xmlns:a16="http://schemas.microsoft.com/office/drawing/2014/main" id="{D4EDF191-7E92-CD5F-E966-22DEF7BC0373}"/>
              </a:ext>
            </a:extLst>
          </p:cNvPr>
          <p:cNvSpPr>
            <a:spLocks noGrp="1"/>
          </p:cNvSpPr>
          <p:nvPr>
            <p:ph type="body" sz="quarter" idx="27" hasCustomPrompt="1"/>
          </p:nvPr>
        </p:nvSpPr>
        <p:spPr>
          <a:xfrm>
            <a:off x="6291507" y="3572852"/>
            <a:ext cx="2002604" cy="590746"/>
          </a:xfrm>
        </p:spPr>
        <p:txBody>
          <a:bodyPr>
            <a:noAutofit/>
          </a:bodyPr>
          <a:lstStyle>
            <a:lvl1pPr marL="0" indent="0" algn="r">
              <a:buNone/>
              <a:defRPr lang="en-US" sz="1400" b="1" kern="1200" dirty="0" smtClean="0">
                <a:solidFill>
                  <a:schemeClr val="tx1"/>
                </a:solidFill>
                <a:latin typeface="Museo Sans 300" panose="02000000000000000000" pitchFamily="50"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332064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o Un(group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9E64-CF0F-8CAB-33FA-8E4A4ED8C663}"/>
              </a:ext>
            </a:extLst>
          </p:cNvPr>
          <p:cNvSpPr>
            <a:spLocks noGrp="1"/>
          </p:cNvSpPr>
          <p:nvPr>
            <p:ph type="title"/>
          </p:nvPr>
        </p:nvSpPr>
        <p:spPr/>
        <p:txBody>
          <a:bodyPr/>
          <a:lstStyle>
            <a:lvl1pPr>
              <a:defRPr>
                <a:latin typeface="Museo Sans 300" panose="02000000000000000000" pitchFamily="50" charset="0"/>
              </a:defRPr>
            </a:lvl1pPr>
          </a:lstStyle>
          <a:p>
            <a:r>
              <a:rPr lang="en-US"/>
              <a:t>Click to edit Master title style</a:t>
            </a:r>
          </a:p>
        </p:txBody>
      </p:sp>
      <p:sp>
        <p:nvSpPr>
          <p:cNvPr id="3" name="Date Placeholder 2">
            <a:extLst>
              <a:ext uri="{FF2B5EF4-FFF2-40B4-BE49-F238E27FC236}">
                <a16:creationId xmlns:a16="http://schemas.microsoft.com/office/drawing/2014/main" id="{C1A84F7A-B170-725D-15F1-EF88A1C955A0}"/>
              </a:ext>
            </a:extLst>
          </p:cNvPr>
          <p:cNvSpPr>
            <a:spLocks noGrp="1"/>
          </p:cNvSpPr>
          <p:nvPr>
            <p:ph type="dt" sz="half" idx="10"/>
          </p:nvPr>
        </p:nvSpPr>
        <p:spPr/>
        <p:txBody>
          <a:bodyPr/>
          <a:lstStyle/>
          <a:p>
            <a:fld id="{3E068CDF-3015-417D-9A26-3FB86F4C3649}" type="datetime1">
              <a:rPr lang="en-US" smtClean="0"/>
              <a:t>5/17/2025</a:t>
            </a:fld>
            <a:endParaRPr lang="en-US"/>
          </a:p>
        </p:txBody>
      </p:sp>
      <p:sp>
        <p:nvSpPr>
          <p:cNvPr id="4" name="Footer Placeholder 3">
            <a:extLst>
              <a:ext uri="{FF2B5EF4-FFF2-40B4-BE49-F238E27FC236}">
                <a16:creationId xmlns:a16="http://schemas.microsoft.com/office/drawing/2014/main" id="{52EA09E8-7CFC-F5E4-A28B-46EC3F1CF3C5}"/>
              </a:ext>
            </a:extLst>
          </p:cNvPr>
          <p:cNvSpPr>
            <a:spLocks noGrp="1"/>
          </p:cNvSpPr>
          <p:nvPr>
            <p:ph type="ftr" sz="quarter" idx="11"/>
          </p:nvPr>
        </p:nvSpPr>
        <p:spPr/>
        <p:txBody>
          <a:bodyPr/>
          <a:lstStyle/>
          <a:p>
            <a:r>
              <a:rPr lang="en-US"/>
              <a:t>Proprietary and Confidential</a:t>
            </a:r>
          </a:p>
        </p:txBody>
      </p:sp>
      <p:sp>
        <p:nvSpPr>
          <p:cNvPr id="5" name="Slide Number Placeholder 4">
            <a:extLst>
              <a:ext uri="{FF2B5EF4-FFF2-40B4-BE49-F238E27FC236}">
                <a16:creationId xmlns:a16="http://schemas.microsoft.com/office/drawing/2014/main" id="{467A9276-A4BA-1B95-8BB3-911D627E1BEF}"/>
              </a:ext>
            </a:extLst>
          </p:cNvPr>
          <p:cNvSpPr>
            <a:spLocks noGrp="1"/>
          </p:cNvSpPr>
          <p:nvPr>
            <p:ph type="sldNum" sz="quarter" idx="12"/>
          </p:nvPr>
        </p:nvSpPr>
        <p:spPr/>
        <p:txBody>
          <a:bodyPr/>
          <a:lstStyle/>
          <a:p>
            <a:fld id="{AABFEDAC-0C6D-C546-80AC-04F93790F280}" type="slidenum">
              <a:rPr lang="en-US" smtClean="0"/>
              <a:pPr/>
              <a:t>‹#›</a:t>
            </a:fld>
            <a:endParaRPr lang="en-US"/>
          </a:p>
        </p:txBody>
      </p:sp>
      <p:grpSp>
        <p:nvGrpSpPr>
          <p:cNvPr id="33" name="Group 32">
            <a:extLst>
              <a:ext uri="{FF2B5EF4-FFF2-40B4-BE49-F238E27FC236}">
                <a16:creationId xmlns:a16="http://schemas.microsoft.com/office/drawing/2014/main" id="{9A3C8F2B-AE00-E6D6-46EE-B5E530CC4A27}"/>
              </a:ext>
            </a:extLst>
          </p:cNvPr>
          <p:cNvGrpSpPr/>
          <p:nvPr userDrawn="1"/>
        </p:nvGrpSpPr>
        <p:grpSpPr>
          <a:xfrm>
            <a:off x="1540289" y="2205522"/>
            <a:ext cx="3275026" cy="3287184"/>
            <a:chOff x="4296102" y="2155073"/>
            <a:chExt cx="3275026" cy="3287184"/>
          </a:xfrm>
        </p:grpSpPr>
        <p:sp>
          <p:nvSpPr>
            <p:cNvPr id="24" name="Oval 23">
              <a:extLst>
                <a:ext uri="{FF2B5EF4-FFF2-40B4-BE49-F238E27FC236}">
                  <a16:creationId xmlns:a16="http://schemas.microsoft.com/office/drawing/2014/main" id="{1B364654-703D-ACEB-6D63-4F582B145C59}"/>
                </a:ext>
              </a:extLst>
            </p:cNvPr>
            <p:cNvSpPr/>
            <p:nvPr userDrawn="1"/>
          </p:nvSpPr>
          <p:spPr>
            <a:xfrm>
              <a:off x="4653455" y="2155073"/>
              <a:ext cx="2560320" cy="2560320"/>
            </a:xfrm>
            <a:prstGeom prst="ellipse">
              <a:avLst/>
            </a:prstGeom>
            <a:noFill/>
            <a:ln w="635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9D72C32-7DFC-D0E5-15AD-93C593E9334B}"/>
                </a:ext>
              </a:extLst>
            </p:cNvPr>
            <p:cNvSpPr/>
            <p:nvPr userDrawn="1"/>
          </p:nvSpPr>
          <p:spPr>
            <a:xfrm>
              <a:off x="5010808" y="2518505"/>
              <a:ext cx="2560320" cy="2560320"/>
            </a:xfrm>
            <a:prstGeom prst="ellipse">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0B32A6C-C318-9B16-FCFF-8EFFBF47553C}"/>
                </a:ext>
              </a:extLst>
            </p:cNvPr>
            <p:cNvSpPr/>
            <p:nvPr userDrawn="1"/>
          </p:nvSpPr>
          <p:spPr>
            <a:xfrm>
              <a:off x="4653455" y="2881937"/>
              <a:ext cx="2560320" cy="2560320"/>
            </a:xfrm>
            <a:prstGeom prst="ellipse">
              <a:avLst/>
            </a:prstGeom>
            <a:no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C43B41-86C4-E758-B01D-1C797ACE355F}"/>
                </a:ext>
              </a:extLst>
            </p:cNvPr>
            <p:cNvSpPr/>
            <p:nvPr userDrawn="1"/>
          </p:nvSpPr>
          <p:spPr>
            <a:xfrm>
              <a:off x="4296102" y="2518505"/>
              <a:ext cx="2560320" cy="2560320"/>
            </a:xfrm>
            <a:prstGeom prst="ellipse">
              <a:avLst/>
            </a:prstGeom>
            <a:noFill/>
            <a:ln w="635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a:extLst>
              <a:ext uri="{FF2B5EF4-FFF2-40B4-BE49-F238E27FC236}">
                <a16:creationId xmlns:a16="http://schemas.microsoft.com/office/drawing/2014/main" id="{2A1B4FD1-2C23-2B0A-6E0B-A6B022CE114C}"/>
              </a:ext>
            </a:extLst>
          </p:cNvPr>
          <p:cNvSpPr/>
          <p:nvPr userDrawn="1"/>
        </p:nvSpPr>
        <p:spPr>
          <a:xfrm>
            <a:off x="6873240" y="2205522"/>
            <a:ext cx="2560320" cy="2560320"/>
          </a:xfrm>
          <a:prstGeom prst="ellipse">
            <a:avLst/>
          </a:prstGeom>
          <a:noFill/>
          <a:ln w="635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AD4EE13-0F41-1524-CF6B-700BD32C6D7E}"/>
              </a:ext>
            </a:extLst>
          </p:cNvPr>
          <p:cNvSpPr/>
          <p:nvPr userDrawn="1"/>
        </p:nvSpPr>
        <p:spPr>
          <a:xfrm>
            <a:off x="7230593" y="2568954"/>
            <a:ext cx="2560320" cy="2560320"/>
          </a:xfrm>
          <a:prstGeom prst="ellipse">
            <a:avLst/>
          </a:prstGeom>
          <a:noFill/>
          <a:ln w="635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ABD40A-7AED-53AA-A556-9BC6B1B49706}"/>
              </a:ext>
            </a:extLst>
          </p:cNvPr>
          <p:cNvSpPr/>
          <p:nvPr userDrawn="1"/>
        </p:nvSpPr>
        <p:spPr>
          <a:xfrm>
            <a:off x="6873240" y="2932386"/>
            <a:ext cx="2560320" cy="2560320"/>
          </a:xfrm>
          <a:prstGeom prst="ellipse">
            <a:avLst/>
          </a:prstGeom>
          <a:no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108C9E6-617C-CFF2-7452-8E0B6F0F0C22}"/>
              </a:ext>
            </a:extLst>
          </p:cNvPr>
          <p:cNvSpPr/>
          <p:nvPr userDrawn="1"/>
        </p:nvSpPr>
        <p:spPr>
          <a:xfrm>
            <a:off x="6515887" y="2568954"/>
            <a:ext cx="2560320" cy="2560320"/>
          </a:xfrm>
          <a:prstGeom prst="ellipse">
            <a:avLst/>
          </a:prstGeom>
          <a:noFill/>
          <a:ln w="635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9887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35B0C1-9354-3FB6-3693-545A5194A17F}"/>
              </a:ext>
            </a:extLst>
          </p:cNvPr>
          <p:cNvSpPr/>
          <p:nvPr userDrawn="1"/>
        </p:nvSpPr>
        <p:spPr>
          <a:xfrm>
            <a:off x="9131300" y="0"/>
            <a:ext cx="3060700" cy="927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text on a black background&#10;&#10;Description automatically generated">
            <a:extLst>
              <a:ext uri="{FF2B5EF4-FFF2-40B4-BE49-F238E27FC236}">
                <a16:creationId xmlns:a16="http://schemas.microsoft.com/office/drawing/2014/main" id="{E437D51F-66B0-B845-B3A0-F1B829A6415F}"/>
              </a:ext>
            </a:extLst>
          </p:cNvPr>
          <p:cNvPicPr>
            <a:picLocks noChangeAspect="1"/>
          </p:cNvPicPr>
          <p:nvPr userDrawn="1"/>
        </p:nvPicPr>
        <p:blipFill>
          <a:blip r:embed="rId2"/>
          <a:stretch>
            <a:fillRect/>
          </a:stretch>
        </p:blipFill>
        <p:spPr>
          <a:xfrm>
            <a:off x="465910" y="2209800"/>
            <a:ext cx="11260180" cy="2438400"/>
          </a:xfrm>
          <a:prstGeom prst="rect">
            <a:avLst/>
          </a:prstGeom>
        </p:spPr>
      </p:pic>
    </p:spTree>
    <p:extLst>
      <p:ext uri="{BB962C8B-B14F-4D97-AF65-F5344CB8AC3E}">
        <p14:creationId xmlns:p14="http://schemas.microsoft.com/office/powerpoint/2010/main" val="567745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0" y="6210300"/>
            <a:ext cx="12192000" cy="647700"/>
          </a:xfrm>
          <a:prstGeom prst="rect">
            <a:avLst/>
          </a:prstGeom>
          <a:solidFill>
            <a:srgbClr val="786E6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defTabSz="914400" fontAlgn="base">
              <a:spcBef>
                <a:spcPct val="0"/>
              </a:spcBef>
              <a:spcAft>
                <a:spcPct val="0"/>
              </a:spcAft>
            </a:pPr>
            <a:endParaRPr lang="de-DE" sz="1800">
              <a:solidFill>
                <a:srgbClr val="000000"/>
              </a:solidFill>
              <a:latin typeface="Arial" charset="0"/>
              <a:ea typeface="ＭＳ Ｐゴシック" charset="0"/>
              <a:cs typeface="ＭＳ Ｐゴシック" charset="0"/>
            </a:endParaRPr>
          </a:p>
        </p:txBody>
      </p:sp>
      <p:sp>
        <p:nvSpPr>
          <p:cNvPr id="3" name="Rectangle 3"/>
          <p:cNvSpPr>
            <a:spLocks noChangeArrowheads="1"/>
          </p:cNvSpPr>
          <p:nvPr userDrawn="1"/>
        </p:nvSpPr>
        <p:spPr bwMode="auto">
          <a:xfrm>
            <a:off x="0" y="6381750"/>
            <a:ext cx="12192000" cy="476250"/>
          </a:xfrm>
          <a:prstGeom prst="rect">
            <a:avLst/>
          </a:prstGeom>
          <a:solidFill>
            <a:srgbClr val="F03C1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lstStyle/>
          <a:p>
            <a:pPr algn="ctr" defTabSz="914400" fontAlgn="base">
              <a:spcBef>
                <a:spcPct val="0"/>
              </a:spcBef>
              <a:spcAft>
                <a:spcPct val="0"/>
              </a:spcAft>
            </a:pPr>
            <a:endParaRPr lang="de-DE" sz="1800">
              <a:solidFill>
                <a:srgbClr val="000000"/>
              </a:solidFill>
              <a:latin typeface="Arial" charset="0"/>
              <a:ea typeface="ＭＳ Ｐゴシック" charset="0"/>
              <a:cs typeface="ＭＳ Ｐゴシック" charset="0"/>
            </a:endParaRPr>
          </a:p>
        </p:txBody>
      </p:sp>
      <p:pic>
        <p:nvPicPr>
          <p:cNvPr id="4" name="Picture 13" descr="MH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6651" y="5084763"/>
            <a:ext cx="5975349"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817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Inhaltsplatzhalter 2"/>
          <p:cNvSpPr>
            <a:spLocks noGrp="1"/>
          </p:cNvSpPr>
          <p:nvPr>
            <p:ph idx="1"/>
          </p:nvPr>
        </p:nvSpPr>
        <p:spPr>
          <a:xfrm>
            <a:off x="609600" y="1600201"/>
            <a:ext cx="10972800" cy="4525963"/>
          </a:xfrm>
          <a:prstGeom prst="rect">
            <a:avLst/>
          </a:prstGeom>
        </p:spPr>
        <p:txBody>
          <a:bodyPr vert="horz"/>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854312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extLst>
      <p:ext uri="{BB962C8B-B14F-4D97-AF65-F5344CB8AC3E}">
        <p14:creationId xmlns:p14="http://schemas.microsoft.com/office/powerpoint/2010/main" val="283926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72037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15045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Tree>
    <p:extLst>
      <p:ext uri="{BB962C8B-B14F-4D97-AF65-F5344CB8AC3E}">
        <p14:creationId xmlns:p14="http://schemas.microsoft.com/office/powerpoint/2010/main" val="287164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23612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319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40210957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extLst>
      <p:ext uri="{BB962C8B-B14F-4D97-AF65-F5344CB8AC3E}">
        <p14:creationId xmlns:p14="http://schemas.microsoft.com/office/powerpoint/2010/main" val="3326728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763940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169256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C344A648-5E6E-D84C-9ECC-008FE7E77BA4}"/>
              </a:ext>
            </a:extLst>
          </p:cNvPr>
          <p:cNvSpPr>
            <a:spLocks noGrp="1"/>
          </p:cNvSpPr>
          <p:nvPr>
            <p:ph type="title"/>
          </p:nvPr>
        </p:nvSpPr>
        <p:spPr>
          <a:xfrm>
            <a:off x="609600" y="148742"/>
            <a:ext cx="10972800" cy="1143000"/>
          </a:xfrm>
        </p:spPr>
        <p:txBody>
          <a:bodyPr/>
          <a:lstStyle>
            <a:lvl1pPr>
              <a:defRPr sz="3600">
                <a:solidFill>
                  <a:schemeClr val="tx2"/>
                </a:solidFill>
              </a:defRPr>
            </a:lvl1pPr>
          </a:lstStyle>
          <a:p>
            <a:r>
              <a:rPr lang="de-DE" dirty="0"/>
              <a:t>Titelmasterformat durch Klicken bearbeiten</a:t>
            </a:r>
          </a:p>
        </p:txBody>
      </p:sp>
      <p:sp>
        <p:nvSpPr>
          <p:cNvPr id="7" name="Inhaltsplatzhalter 2">
            <a:extLst>
              <a:ext uri="{FF2B5EF4-FFF2-40B4-BE49-F238E27FC236}">
                <a16:creationId xmlns:a16="http://schemas.microsoft.com/office/drawing/2014/main" id="{C31D23A5-B33B-AD44-AA90-577979C2AEFB}"/>
              </a:ext>
            </a:extLst>
          </p:cNvPr>
          <p:cNvSpPr>
            <a:spLocks noGrp="1"/>
          </p:cNvSpPr>
          <p:nvPr>
            <p:ph idx="1"/>
          </p:nvPr>
        </p:nvSpPr>
        <p:spPr>
          <a:xfrm>
            <a:off x="609600" y="1497512"/>
            <a:ext cx="10972800" cy="4525963"/>
          </a:xfrm>
        </p:spPr>
        <p:txBody>
          <a:bodyPr>
            <a:normAutofit/>
          </a:bodyPr>
          <a:lstStyle>
            <a:lvl1pPr>
              <a:defRPr sz="2800"/>
            </a:lvl1pPr>
            <a:lvl2pP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Fußzeilenplatzhalter 4">
            <a:extLst>
              <a:ext uri="{FF2B5EF4-FFF2-40B4-BE49-F238E27FC236}">
                <a16:creationId xmlns:a16="http://schemas.microsoft.com/office/drawing/2014/main" id="{D904BD32-77D4-5E4F-87F1-2427EB793754}"/>
              </a:ext>
            </a:extLst>
          </p:cNvPr>
          <p:cNvSpPr>
            <a:spLocks noGrp="1"/>
          </p:cNvSpPr>
          <p:nvPr>
            <p:ph type="ftr" sz="quarter" idx="11"/>
          </p:nvPr>
        </p:nvSpPr>
        <p:spPr>
          <a:xfrm>
            <a:off x="4165600" y="6356351"/>
            <a:ext cx="3860800" cy="365125"/>
          </a:xfrm>
        </p:spPr>
        <p:txBody>
          <a:bodyPr/>
          <a:lstStyle/>
          <a:p>
            <a:endParaRPr lang="de-DE" dirty="0">
              <a:solidFill>
                <a:prstClr val="black">
                  <a:tint val="75000"/>
                </a:prstClr>
              </a:solidFill>
            </a:endParaRPr>
          </a:p>
        </p:txBody>
      </p:sp>
    </p:spTree>
    <p:extLst>
      <p:ext uri="{BB962C8B-B14F-4D97-AF65-F5344CB8AC3E}">
        <p14:creationId xmlns:p14="http://schemas.microsoft.com/office/powerpoint/2010/main" val="11524732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11074400" cy="4525963"/>
          </a:xfrm>
          <a:prstGeom prst="rect">
            <a:avLst/>
          </a:prstGeom>
        </p:spPr>
        <p:txBody>
          <a:bodyPr/>
          <a:lstStyle>
            <a:lvl1pPr>
              <a:spcBef>
                <a:spcPts val="1200"/>
              </a:spcBef>
              <a:defRPr sz="2800">
                <a:solidFill>
                  <a:schemeClr val="bg2"/>
                </a:solidFill>
              </a:defRPr>
            </a:lvl1pPr>
            <a:lvl2pPr>
              <a:spcBef>
                <a:spcPts val="600"/>
              </a:spcBef>
              <a:defRPr sz="2400">
                <a:solidFill>
                  <a:schemeClr val="bg2"/>
                </a:solidFill>
              </a:defRPr>
            </a:lvl2pPr>
            <a:lvl3pPr>
              <a:spcBef>
                <a:spcPts val="300"/>
              </a:spcBef>
              <a:defRPr sz="2000">
                <a:solidFill>
                  <a:schemeClr val="bg2"/>
                </a:solidFill>
              </a:defRPr>
            </a:lvl3pPr>
            <a:lvl4pPr>
              <a:spcBef>
                <a:spcPts val="300"/>
              </a:spcBef>
              <a:defRPr sz="1800">
                <a:solidFill>
                  <a:schemeClr val="bg2"/>
                </a:solidFill>
              </a:defRPr>
            </a:lvl4pPr>
            <a:lvl5pPr>
              <a:spcBef>
                <a:spcPts val="300"/>
              </a:spcBef>
              <a:defRPr sz="1800">
                <a:solidFill>
                  <a:schemeClr val="bg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7852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8042206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Assembly_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33F28F-D465-A54C-A70F-27C21D99DA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924000" y="1547053"/>
            <a:ext cx="7709200" cy="3842017"/>
          </a:xfrm>
        </p:spPr>
        <p:txBody>
          <a:bodyPr>
            <a:normAutofit/>
          </a:bodyPr>
          <a:lstStyle>
            <a:lvl1pPr>
              <a:defRPr sz="3467">
                <a:solidFill>
                  <a:schemeClr val="bg2"/>
                </a:solidFill>
              </a:defRPr>
            </a:lvl1pPr>
          </a:lstStyle>
          <a:p>
            <a:r>
              <a:rPr lang="en-US"/>
              <a:t>Click to edit Master title style</a:t>
            </a:r>
          </a:p>
        </p:txBody>
      </p:sp>
      <p:sp>
        <p:nvSpPr>
          <p:cNvPr id="3" name="Subtitle 2"/>
          <p:cNvSpPr>
            <a:spLocks noGrp="1"/>
          </p:cNvSpPr>
          <p:nvPr>
            <p:ph type="subTitle" idx="1"/>
          </p:nvPr>
        </p:nvSpPr>
        <p:spPr>
          <a:xfrm>
            <a:off x="3933525" y="4585420"/>
            <a:ext cx="7709201" cy="1762461"/>
          </a:xfrm>
        </p:spPr>
        <p:txBody>
          <a:bodyPr/>
          <a:lstStyle>
            <a:lvl1pPr marL="0" indent="0" algn="l">
              <a:buNone/>
              <a:defRPr b="1">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6336699" y="6550755"/>
            <a:ext cx="5417739" cy="365125"/>
          </a:xfrm>
        </p:spPr>
        <p:txBody>
          <a:bodyPr/>
          <a:lstStyle>
            <a:lvl1pPr>
              <a:defRPr sz="933">
                <a:solidFill>
                  <a:schemeClr val="bg1">
                    <a:lumMod val="75000"/>
                  </a:schemeClr>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sz="933">
                <a:solidFill>
                  <a:schemeClr val="bg1">
                    <a:lumMod val="75000"/>
                  </a:schemeClr>
                </a:solidFill>
              </a:defRPr>
            </a:lvl1pPr>
          </a:lstStyle>
          <a:p>
            <a:fld id="{112D9AA7-85A7-014A-8B53-283494C964FF}" type="slidenum">
              <a:rPr lang="en-US" smtClean="0"/>
              <a:pPr/>
              <a:t>‹#›</a:t>
            </a:fld>
            <a:endParaRPr lang="en-US"/>
          </a:p>
        </p:txBody>
      </p:sp>
      <p:sp>
        <p:nvSpPr>
          <p:cNvPr id="10" name="Footer Placeholder 4">
            <a:extLst>
              <a:ext uri="{FF2B5EF4-FFF2-40B4-BE49-F238E27FC236}">
                <a16:creationId xmlns:a16="http://schemas.microsoft.com/office/drawing/2014/main" id="{E775DE14-A133-3549-BE9F-1EBD18779589}"/>
              </a:ext>
            </a:extLst>
          </p:cNvPr>
          <p:cNvSpPr txBox="1">
            <a:spLocks/>
          </p:cNvSpPr>
          <p:nvPr userDrawn="1"/>
        </p:nvSpPr>
        <p:spPr>
          <a:xfrm>
            <a:off x="3937687" y="6562674"/>
            <a:ext cx="5458359" cy="365125"/>
          </a:xfrm>
          <a:prstGeom prst="rect">
            <a:avLst/>
          </a:prstGeom>
        </p:spPr>
        <p:txBody>
          <a:bodyPr vert="horz" lIns="121920" tIns="60960" rIns="121920" bIns="60960" rtlCol="0" anchor="ctr"/>
          <a:lstStyle>
            <a:defPPr>
              <a:defRPr lang="en-US"/>
            </a:defPPr>
            <a:lvl1pPr marL="0" algn="r" defTabSz="457200" rtl="0" eaLnBrk="1" latinLnBrk="0" hangingPunct="1">
              <a:defRPr sz="75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1219170" rtl="0" eaLnBrk="1" fontAlgn="base" latinLnBrk="0" hangingPunct="1">
              <a:lnSpc>
                <a:spcPct val="95000"/>
              </a:lnSpc>
              <a:spcBef>
                <a:spcPct val="0"/>
              </a:spcBef>
              <a:spcAft>
                <a:spcPct val="0"/>
              </a:spcAft>
              <a:buClr>
                <a:srgbClr val="FFFFFF"/>
              </a:buClr>
              <a:buSzTx/>
              <a:buFontTx/>
              <a:buNone/>
              <a:tabLst/>
              <a:defRPr/>
            </a:pPr>
            <a:r>
              <a:rPr kumimoji="0" lang="en-US" altLang="en-US" sz="933" b="0" i="0" u="none" strike="noStrike" kern="1200" cap="none" spc="0" normalizeH="0" baseline="0" noProof="0">
                <a:ln>
                  <a:noFill/>
                </a:ln>
                <a:solidFill>
                  <a:schemeClr val="bg1">
                    <a:lumMod val="75000"/>
                  </a:schemeClr>
                </a:solidFill>
                <a:effectLst/>
                <a:uLnTx/>
                <a:uFillTx/>
                <a:latin typeface="Arial" panose="020B0604020202020204" pitchFamily="34" charset="0"/>
                <a:ea typeface="Cambria" panose="02040503050406030204" pitchFamily="18" charset="0"/>
                <a:cs typeface="Arial" panose="020B0604020202020204" pitchFamily="34" charset="0"/>
              </a:rPr>
              <a:t>©2023 ASSEMBLY BIOSCIENCES, INC.</a:t>
            </a:r>
          </a:p>
        </p:txBody>
      </p:sp>
      <p:pic>
        <p:nvPicPr>
          <p:cNvPr id="11" name="Picture 10">
            <a:extLst>
              <a:ext uri="{FF2B5EF4-FFF2-40B4-BE49-F238E27FC236}">
                <a16:creationId xmlns:a16="http://schemas.microsoft.com/office/drawing/2014/main" id="{DB9582B8-6023-6943-9F39-6361B69942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4117" y="510119"/>
            <a:ext cx="3331635" cy="686292"/>
          </a:xfrm>
          <a:prstGeom prst="rect">
            <a:avLst/>
          </a:prstGeom>
        </p:spPr>
      </p:pic>
    </p:spTree>
    <p:extLst>
      <p:ext uri="{BB962C8B-B14F-4D97-AF65-F5344CB8AC3E}">
        <p14:creationId xmlns:p14="http://schemas.microsoft.com/office/powerpoint/2010/main" val="132119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Assembly_Transition Gra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6C8040-39B4-BC4C-88F8-35247DEEA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924000" y="1396663"/>
            <a:ext cx="7709200" cy="2394127"/>
          </a:xfrm>
        </p:spPr>
        <p:txBody>
          <a:bodyPr anchor="b">
            <a:normAutofit/>
          </a:bodyPr>
          <a:lstStyle>
            <a:lvl1pPr>
              <a:defRPr sz="3467">
                <a:solidFill>
                  <a:schemeClr val="bg2"/>
                </a:solidFill>
              </a:defRPr>
            </a:lvl1pPr>
          </a:lstStyle>
          <a:p>
            <a:r>
              <a:rPr lang="en-US"/>
              <a:t>Click to edit Master title style</a:t>
            </a:r>
          </a:p>
        </p:txBody>
      </p:sp>
      <p:sp>
        <p:nvSpPr>
          <p:cNvPr id="3" name="Subtitle 2"/>
          <p:cNvSpPr>
            <a:spLocks noGrp="1"/>
          </p:cNvSpPr>
          <p:nvPr>
            <p:ph type="subTitle" idx="1"/>
          </p:nvPr>
        </p:nvSpPr>
        <p:spPr>
          <a:xfrm>
            <a:off x="3933525" y="4585420"/>
            <a:ext cx="7709201" cy="1762461"/>
          </a:xfrm>
        </p:spPr>
        <p:txBody>
          <a:bodyPr/>
          <a:lstStyle>
            <a:lvl1pPr marL="0" indent="0" algn="l">
              <a:buNone/>
              <a:defRPr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sz="933">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sz="933">
                <a:solidFill>
                  <a:schemeClr val="bg1"/>
                </a:solidFill>
              </a:defRPr>
            </a:lvl1pPr>
          </a:lstStyle>
          <a:p>
            <a:fld id="{112D9AA7-85A7-014A-8B53-283494C964FF}" type="slidenum">
              <a:rPr lang="en-US" smtClean="0"/>
              <a:pPr/>
              <a:t>‹#›</a:t>
            </a:fld>
            <a:endParaRPr lang="en-US"/>
          </a:p>
        </p:txBody>
      </p:sp>
      <p:pic>
        <p:nvPicPr>
          <p:cNvPr id="9" name="Picture 8">
            <a:extLst>
              <a:ext uri="{FF2B5EF4-FFF2-40B4-BE49-F238E27FC236}">
                <a16:creationId xmlns:a16="http://schemas.microsoft.com/office/drawing/2014/main" id="{B113D162-56D3-3347-8604-D1AACF15A1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7341" y="510119"/>
            <a:ext cx="2835384" cy="584068"/>
          </a:xfrm>
          <a:prstGeom prst="rect">
            <a:avLst/>
          </a:prstGeom>
        </p:spPr>
      </p:pic>
    </p:spTree>
    <p:extLst>
      <p:ext uri="{BB962C8B-B14F-4D97-AF65-F5344CB8AC3E}">
        <p14:creationId xmlns:p14="http://schemas.microsoft.com/office/powerpoint/2010/main" val="403260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5160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Assembly Transition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BF70EC-35F5-E74D-BB69-47BFBE9901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924000" y="1396663"/>
            <a:ext cx="7709200" cy="2394127"/>
          </a:xfrm>
        </p:spPr>
        <p:txBody>
          <a:bodyPr anchor="b">
            <a:normAutofit/>
          </a:bodyPr>
          <a:lstStyle>
            <a:lvl1pPr>
              <a:defRPr sz="3467">
                <a:solidFill>
                  <a:schemeClr val="bg2"/>
                </a:solidFill>
              </a:defRPr>
            </a:lvl1pPr>
          </a:lstStyle>
          <a:p>
            <a:r>
              <a:rPr lang="en-US"/>
              <a:t>Click to edit Master title style</a:t>
            </a:r>
          </a:p>
        </p:txBody>
      </p:sp>
      <p:sp>
        <p:nvSpPr>
          <p:cNvPr id="3" name="Subtitle 2"/>
          <p:cNvSpPr>
            <a:spLocks noGrp="1"/>
          </p:cNvSpPr>
          <p:nvPr>
            <p:ph type="subTitle" idx="1"/>
          </p:nvPr>
        </p:nvSpPr>
        <p:spPr>
          <a:xfrm>
            <a:off x="3933525" y="4585420"/>
            <a:ext cx="7709201" cy="1762461"/>
          </a:xfrm>
        </p:spPr>
        <p:txBody>
          <a:bodyPr/>
          <a:lstStyle>
            <a:lvl1pPr marL="0" indent="0" algn="l">
              <a:buNone/>
              <a:defRPr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sz="933">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sz="933">
                <a:solidFill>
                  <a:schemeClr val="bg1"/>
                </a:solidFill>
              </a:defRPr>
            </a:lvl1pPr>
          </a:lstStyle>
          <a:p>
            <a:fld id="{112D9AA7-85A7-014A-8B53-283494C964FF}" type="slidenum">
              <a:rPr lang="en-US" smtClean="0"/>
              <a:pPr/>
              <a:t>‹#›</a:t>
            </a:fld>
            <a:endParaRPr lang="en-US"/>
          </a:p>
        </p:txBody>
      </p:sp>
      <p:pic>
        <p:nvPicPr>
          <p:cNvPr id="10" name="Picture 9">
            <a:extLst>
              <a:ext uri="{FF2B5EF4-FFF2-40B4-BE49-F238E27FC236}">
                <a16:creationId xmlns:a16="http://schemas.microsoft.com/office/drawing/2014/main" id="{76C2F93D-062D-3241-9BF6-06BF7F2E9F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7341" y="510119"/>
            <a:ext cx="2835384" cy="584068"/>
          </a:xfrm>
          <a:prstGeom prst="rect">
            <a:avLst/>
          </a:prstGeom>
        </p:spPr>
      </p:pic>
    </p:spTree>
    <p:extLst>
      <p:ext uri="{BB962C8B-B14F-4D97-AF65-F5344CB8AC3E}">
        <p14:creationId xmlns:p14="http://schemas.microsoft.com/office/powerpoint/2010/main" val="377259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Assembly Transition Periwink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6FB426-A806-6545-86D3-A35E3AE8E5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924000" y="1396663"/>
            <a:ext cx="7709200" cy="2394127"/>
          </a:xfrm>
        </p:spPr>
        <p:txBody>
          <a:bodyPr anchor="b">
            <a:normAutofit/>
          </a:bodyPr>
          <a:lstStyle>
            <a:lvl1pPr>
              <a:defRPr sz="3467">
                <a:solidFill>
                  <a:schemeClr val="bg2"/>
                </a:solidFill>
              </a:defRPr>
            </a:lvl1pPr>
          </a:lstStyle>
          <a:p>
            <a:r>
              <a:rPr lang="en-US"/>
              <a:t>Click to edit Master title style</a:t>
            </a:r>
          </a:p>
        </p:txBody>
      </p:sp>
      <p:sp>
        <p:nvSpPr>
          <p:cNvPr id="3" name="Subtitle 2"/>
          <p:cNvSpPr>
            <a:spLocks noGrp="1"/>
          </p:cNvSpPr>
          <p:nvPr>
            <p:ph type="subTitle" idx="1"/>
          </p:nvPr>
        </p:nvSpPr>
        <p:spPr>
          <a:xfrm>
            <a:off x="3933525" y="4585420"/>
            <a:ext cx="7709201" cy="1762461"/>
          </a:xfrm>
        </p:spPr>
        <p:txBody>
          <a:bodyPr/>
          <a:lstStyle>
            <a:lvl1pPr marL="0" indent="0" algn="l">
              <a:buNone/>
              <a:defRPr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sz="933">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sz="933">
                <a:solidFill>
                  <a:schemeClr val="bg1"/>
                </a:solidFill>
              </a:defRPr>
            </a:lvl1pPr>
          </a:lstStyle>
          <a:p>
            <a:fld id="{112D9AA7-85A7-014A-8B53-283494C964FF}" type="slidenum">
              <a:rPr lang="en-US" smtClean="0"/>
              <a:pPr/>
              <a:t>‹#›</a:t>
            </a:fld>
            <a:endParaRPr lang="en-US"/>
          </a:p>
        </p:txBody>
      </p:sp>
      <p:pic>
        <p:nvPicPr>
          <p:cNvPr id="10" name="Picture 9">
            <a:extLst>
              <a:ext uri="{FF2B5EF4-FFF2-40B4-BE49-F238E27FC236}">
                <a16:creationId xmlns:a16="http://schemas.microsoft.com/office/drawing/2014/main" id="{B50DCB7F-198A-0641-8EDC-D4614D118B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7341" y="510119"/>
            <a:ext cx="2835384" cy="584068"/>
          </a:xfrm>
          <a:prstGeom prst="rect">
            <a:avLst/>
          </a:prstGeom>
        </p:spPr>
      </p:pic>
    </p:spTree>
    <p:extLst>
      <p:ext uri="{BB962C8B-B14F-4D97-AF65-F5344CB8AC3E}">
        <p14:creationId xmlns:p14="http://schemas.microsoft.com/office/powerpoint/2010/main" val="286875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Assembly_Transition_go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E4A131-2AF9-5447-A15F-EF3E89F9B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924000" y="1396663"/>
            <a:ext cx="7709200" cy="2394127"/>
          </a:xfrm>
        </p:spPr>
        <p:txBody>
          <a:bodyPr anchor="b">
            <a:normAutofit/>
          </a:bodyPr>
          <a:lstStyle>
            <a:lvl1pPr>
              <a:defRPr sz="3467">
                <a:solidFill>
                  <a:schemeClr val="bg2"/>
                </a:solidFill>
              </a:defRPr>
            </a:lvl1pPr>
          </a:lstStyle>
          <a:p>
            <a:r>
              <a:rPr lang="en-US"/>
              <a:t>Click to edit Master title style</a:t>
            </a:r>
          </a:p>
        </p:txBody>
      </p:sp>
      <p:sp>
        <p:nvSpPr>
          <p:cNvPr id="3" name="Subtitle 2"/>
          <p:cNvSpPr>
            <a:spLocks noGrp="1"/>
          </p:cNvSpPr>
          <p:nvPr>
            <p:ph type="subTitle" idx="1"/>
          </p:nvPr>
        </p:nvSpPr>
        <p:spPr>
          <a:xfrm>
            <a:off x="3933525" y="4585420"/>
            <a:ext cx="7709201" cy="1762461"/>
          </a:xfrm>
        </p:spPr>
        <p:txBody>
          <a:bodyPr/>
          <a:lstStyle>
            <a:lvl1pPr marL="0" indent="0" algn="l">
              <a:buNone/>
              <a:defRPr b="1">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sz="933">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sz="933">
                <a:solidFill>
                  <a:schemeClr val="bg1"/>
                </a:solidFill>
              </a:defRPr>
            </a:lvl1pPr>
          </a:lstStyle>
          <a:p>
            <a:fld id="{112D9AA7-85A7-014A-8B53-283494C964FF}" type="slidenum">
              <a:rPr lang="en-US" smtClean="0"/>
              <a:pPr/>
              <a:t>‹#›</a:t>
            </a:fld>
            <a:endParaRPr lang="en-US"/>
          </a:p>
        </p:txBody>
      </p:sp>
      <p:pic>
        <p:nvPicPr>
          <p:cNvPr id="10" name="Picture 9">
            <a:extLst>
              <a:ext uri="{FF2B5EF4-FFF2-40B4-BE49-F238E27FC236}">
                <a16:creationId xmlns:a16="http://schemas.microsoft.com/office/drawing/2014/main" id="{37624E29-FC99-C44E-957E-4168D9EC4F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7341" y="510119"/>
            <a:ext cx="2835384" cy="584068"/>
          </a:xfrm>
          <a:prstGeom prst="rect">
            <a:avLst/>
          </a:prstGeom>
        </p:spPr>
      </p:pic>
    </p:spTree>
    <p:extLst>
      <p:ext uri="{BB962C8B-B14F-4D97-AF65-F5344CB8AC3E}">
        <p14:creationId xmlns:p14="http://schemas.microsoft.com/office/powerpoint/2010/main" val="49558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Assembly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lvl1pPr algn="ctr">
              <a:defRPr/>
            </a:lvl1pPr>
          </a:lstStyle>
          <a:p>
            <a:fld id="{112D9AA7-85A7-014A-8B53-283494C964FF}" type="slidenum">
              <a:rPr lang="en-US" smtClean="0"/>
              <a:pPr/>
              <a:t>‹#›</a:t>
            </a:fld>
            <a:endParaRPr lang="en-US"/>
          </a:p>
        </p:txBody>
      </p:sp>
    </p:spTree>
    <p:extLst>
      <p:ext uri="{BB962C8B-B14F-4D97-AF65-F5344CB8AC3E}">
        <p14:creationId xmlns:p14="http://schemas.microsoft.com/office/powerpoint/2010/main" val="344427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Assembly_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9686" y="1304454"/>
            <a:ext cx="5564716" cy="513199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304454"/>
            <a:ext cx="5535084" cy="513199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CONFIDENTIAL</a:t>
            </a:r>
          </a:p>
        </p:txBody>
      </p:sp>
      <p:sp>
        <p:nvSpPr>
          <p:cNvPr id="7" name="Slide Number Placeholder 6"/>
          <p:cNvSpPr>
            <a:spLocks noGrp="1"/>
          </p:cNvSpPr>
          <p:nvPr>
            <p:ph type="sldNum" sz="quarter" idx="12"/>
          </p:nvPr>
        </p:nvSpPr>
        <p:spPr/>
        <p:txBody>
          <a:bodyPr/>
          <a:lstStyle/>
          <a:p>
            <a:fld id="{112D9AA7-85A7-014A-8B53-283494C964FF}" type="slidenum">
              <a:rPr lang="en-US" smtClean="0"/>
              <a:t>‹#›</a:t>
            </a:fld>
            <a:endParaRPr lang="en-US"/>
          </a:p>
        </p:txBody>
      </p:sp>
    </p:spTree>
    <p:extLst>
      <p:ext uri="{BB962C8B-B14F-4D97-AF65-F5344CB8AC3E}">
        <p14:creationId xmlns:p14="http://schemas.microsoft.com/office/powerpoint/2010/main" val="42835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Assembly_Two column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9686" y="1358116"/>
            <a:ext cx="5566833" cy="371753"/>
          </a:xfrm>
        </p:spPr>
        <p:txBody>
          <a:bodyPr anchor="b"/>
          <a:lstStyle>
            <a:lvl1pPr marL="0" indent="0">
              <a:buNone/>
              <a:defRPr sz="1800" b="1">
                <a:solidFill>
                  <a:schemeClr val="bg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29686" y="1743712"/>
            <a:ext cx="5566833" cy="468248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358116"/>
            <a:ext cx="5539317" cy="371753"/>
          </a:xfrm>
        </p:spPr>
        <p:txBody>
          <a:bodyPr anchor="b"/>
          <a:lstStyle>
            <a:lvl1pPr marL="0" indent="0">
              <a:buNone/>
              <a:defRPr sz="1800" b="1">
                <a:solidFill>
                  <a:schemeClr val="bg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743712"/>
            <a:ext cx="5539317" cy="468248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CONFIDENTIAL</a:t>
            </a:r>
          </a:p>
        </p:txBody>
      </p:sp>
      <p:sp>
        <p:nvSpPr>
          <p:cNvPr id="9" name="Slide Number Placeholder 8"/>
          <p:cNvSpPr>
            <a:spLocks noGrp="1"/>
          </p:cNvSpPr>
          <p:nvPr>
            <p:ph type="sldNum" sz="quarter" idx="12"/>
          </p:nvPr>
        </p:nvSpPr>
        <p:spPr/>
        <p:txBody>
          <a:bodyPr/>
          <a:lstStyle/>
          <a:p>
            <a:fld id="{112D9AA7-85A7-014A-8B53-283494C964FF}" type="slidenum">
              <a:rPr lang="en-US" smtClean="0"/>
              <a:t>‹#›</a:t>
            </a:fld>
            <a:endParaRPr lang="en-US"/>
          </a:p>
        </p:txBody>
      </p:sp>
    </p:spTree>
    <p:extLst>
      <p:ext uri="{BB962C8B-B14F-4D97-AF65-F5344CB8AC3E}">
        <p14:creationId xmlns:p14="http://schemas.microsoft.com/office/powerpoint/2010/main" val="42020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ssembly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12D9AA7-85A7-014A-8B53-283494C964FF}" type="slidenum">
              <a:rPr lang="en-US" smtClean="0"/>
              <a:t>‹#›</a:t>
            </a:fld>
            <a:endParaRPr lang="en-US"/>
          </a:p>
        </p:txBody>
      </p:sp>
    </p:spTree>
    <p:extLst>
      <p:ext uri="{BB962C8B-B14F-4D97-AF65-F5344CB8AC3E}">
        <p14:creationId xmlns:p14="http://schemas.microsoft.com/office/powerpoint/2010/main" val="118218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Assembly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CONFIDENTIAL</a:t>
            </a:r>
          </a:p>
        </p:txBody>
      </p:sp>
      <p:sp>
        <p:nvSpPr>
          <p:cNvPr id="4" name="Slide Number Placeholder 3"/>
          <p:cNvSpPr>
            <a:spLocks noGrp="1"/>
          </p:cNvSpPr>
          <p:nvPr>
            <p:ph type="sldNum" sz="quarter" idx="12"/>
          </p:nvPr>
        </p:nvSpPr>
        <p:spPr/>
        <p:txBody>
          <a:bodyPr/>
          <a:lstStyle/>
          <a:p>
            <a:fld id="{112D9AA7-85A7-014A-8B53-283494C964FF}" type="slidenum">
              <a:rPr lang="en-US" smtClean="0"/>
              <a:t>‹#›</a:t>
            </a:fld>
            <a:endParaRPr lang="en-US"/>
          </a:p>
        </p:txBody>
      </p:sp>
    </p:spTree>
    <p:extLst>
      <p:ext uri="{BB962C8B-B14F-4D97-AF65-F5344CB8AC3E}">
        <p14:creationId xmlns:p14="http://schemas.microsoft.com/office/powerpoint/2010/main" val="55538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61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D3EB-47AF-47CD-BF04-71D68ECD716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FA4B147-9E68-417C-9224-CEE944EC7A09}"/>
              </a:ext>
            </a:extLst>
          </p:cNvPr>
          <p:cNvSpPr>
            <a:spLocks noGrp="1"/>
          </p:cNvSpPr>
          <p:nvPr>
            <p:ph type="sldNum" sz="quarter" idx="10"/>
          </p:nvPr>
        </p:nvSpPr>
        <p:spPr>
          <a:xfrm>
            <a:off x="11633200" y="6482542"/>
            <a:ext cx="489952" cy="365125"/>
          </a:xfrm>
        </p:spPr>
        <p:txBody>
          <a:bodyPr/>
          <a:lstStyle/>
          <a:p>
            <a:fld id="{112D9AA7-85A7-014A-8B53-283494C964FF}" type="slidenum">
              <a:rPr lang="en-US" smtClean="0"/>
              <a:pPr/>
              <a:t>‹#›</a:t>
            </a:fld>
            <a:endParaRPr lang="en-US"/>
          </a:p>
        </p:txBody>
      </p:sp>
    </p:spTree>
    <p:extLst>
      <p:ext uri="{BB962C8B-B14F-4D97-AF65-F5344CB8AC3E}">
        <p14:creationId xmlns:p14="http://schemas.microsoft.com/office/powerpoint/2010/main" val="355284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71794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35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D3EB-47AF-47CD-BF04-71D68ECD716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FA4B147-9E68-417C-9224-CEE944EC7A09}"/>
              </a:ext>
            </a:extLst>
          </p:cNvPr>
          <p:cNvSpPr>
            <a:spLocks noGrp="1"/>
          </p:cNvSpPr>
          <p:nvPr>
            <p:ph type="sldNum" sz="quarter" idx="10"/>
          </p:nvPr>
        </p:nvSpPr>
        <p:spPr>
          <a:xfrm>
            <a:off x="11633200" y="6482542"/>
            <a:ext cx="489952" cy="365125"/>
          </a:xfrm>
        </p:spPr>
        <p:txBody>
          <a:bodyPr/>
          <a:lstStyle/>
          <a:p>
            <a:fld id="{112D9AA7-85A7-014A-8B53-283494C964FF}" type="slidenum">
              <a:rPr lang="en-US" smtClean="0"/>
              <a:pPr/>
              <a:t>‹#›</a:t>
            </a:fld>
            <a:endParaRPr lang="en-US"/>
          </a:p>
        </p:txBody>
      </p:sp>
    </p:spTree>
    <p:extLst>
      <p:ext uri="{BB962C8B-B14F-4D97-AF65-F5344CB8AC3E}">
        <p14:creationId xmlns:p14="http://schemas.microsoft.com/office/powerpoint/2010/main" val="145106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8964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4.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9.png"/><Relationship Id="rId2" Type="http://schemas.openxmlformats.org/officeDocument/2006/relationships/slideLayout" Target="../slideLayouts/slideLayout69.xml"/><Relationship Id="rId16" Type="http://schemas.openxmlformats.org/officeDocument/2006/relationships/image" Target="../media/image8.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5.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5/17/2025</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 id="214748374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7999"/>
          </a:xfrm>
          <a:prstGeom prst="rect">
            <a:avLst/>
          </a:prstGeom>
        </p:spPr>
      </p:pic>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467159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E8BAC2-15FD-D225-0390-F9A5D45420A2}"/>
              </a:ext>
            </a:extLst>
          </p:cNvPr>
          <p:cNvSpPr>
            <a:spLocks noGrp="1"/>
          </p:cNvSpPr>
          <p:nvPr>
            <p:ph type="title"/>
          </p:nvPr>
        </p:nvSpPr>
        <p:spPr>
          <a:xfrm>
            <a:off x="838200" y="401947"/>
            <a:ext cx="10515600" cy="109728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CE2A6-0387-8FB8-6FEA-CBE975A8353A}"/>
              </a:ext>
            </a:extLst>
          </p:cNvPr>
          <p:cNvSpPr>
            <a:spLocks noGrp="1"/>
          </p:cNvSpPr>
          <p:nvPr>
            <p:ph type="body" idx="1"/>
          </p:nvPr>
        </p:nvSpPr>
        <p:spPr>
          <a:xfrm>
            <a:off x="838200" y="1675377"/>
            <a:ext cx="10515600" cy="45015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40542-2E34-5330-5749-9074384D01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75A446CC-7B54-42B5-B9E1-DF50791022B8}" type="datetime1">
              <a:rPr lang="en-US" smtClean="0"/>
              <a:t>5/17/2025</a:t>
            </a:fld>
            <a:endParaRPr lang="en-US"/>
          </a:p>
        </p:txBody>
      </p:sp>
      <p:sp>
        <p:nvSpPr>
          <p:cNvPr id="5" name="Footer Placeholder 4">
            <a:extLst>
              <a:ext uri="{FF2B5EF4-FFF2-40B4-BE49-F238E27FC236}">
                <a16:creationId xmlns:a16="http://schemas.microsoft.com/office/drawing/2014/main" id="{E500059D-E653-A462-AAD7-33E1EFA8E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i="1">
                <a:solidFill>
                  <a:schemeClr val="tx1"/>
                </a:solidFill>
              </a:defRPr>
            </a:lvl1pPr>
          </a:lstStyle>
          <a:p>
            <a:r>
              <a:rPr lang="en-US"/>
              <a:t>Proprietary and Confidential</a:t>
            </a:r>
          </a:p>
        </p:txBody>
      </p:sp>
      <p:sp>
        <p:nvSpPr>
          <p:cNvPr id="6" name="Slide Number Placeholder 5">
            <a:extLst>
              <a:ext uri="{FF2B5EF4-FFF2-40B4-BE49-F238E27FC236}">
                <a16:creationId xmlns:a16="http://schemas.microsoft.com/office/drawing/2014/main" id="{8E39538F-9003-C49F-BAA2-18787C8B12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ABFEDAC-0C6D-C546-80AC-04F93790F280}" type="slidenum">
              <a:rPr lang="en-US" smtClean="0"/>
              <a:pPr/>
              <a:t>‹#›</a:t>
            </a:fld>
            <a:endParaRPr lang="en-US"/>
          </a:p>
        </p:txBody>
      </p:sp>
    </p:spTree>
    <p:extLst>
      <p:ext uri="{BB962C8B-B14F-4D97-AF65-F5344CB8AC3E}">
        <p14:creationId xmlns:p14="http://schemas.microsoft.com/office/powerpoint/2010/main" val="27688421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Lst>
  <p:hf hdr="0" dt="0"/>
  <p:txStyles>
    <p:titleStyle>
      <a:lvl1pPr algn="l" defTabSz="914400" rtl="0" eaLnBrk="1" latinLnBrk="0" hangingPunct="1">
        <a:lnSpc>
          <a:spcPct val="90000"/>
        </a:lnSpc>
        <a:spcBef>
          <a:spcPct val="0"/>
        </a:spcBef>
        <a:buNone/>
        <a:defRPr sz="3600" b="0" i="0" kern="1200">
          <a:solidFill>
            <a:schemeClr val="tx1"/>
          </a:solidFill>
          <a:latin typeface="Museo Sans 100" panose="02000000000000000000"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useo Sans 3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3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useo Sans 3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useo Sans 3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Titelplatzhalter 5"/>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Tree>
    <p:extLst>
      <p:ext uri="{BB962C8B-B14F-4D97-AF65-F5344CB8AC3E}">
        <p14:creationId xmlns:p14="http://schemas.microsoft.com/office/powerpoint/2010/main" val="279285263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l" rtl="0" eaLnBrk="0" fontAlgn="base" hangingPunct="0">
        <a:spcBef>
          <a:spcPct val="0"/>
        </a:spcBef>
        <a:spcAft>
          <a:spcPct val="0"/>
        </a:spcAft>
        <a:defRPr sz="36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600">
          <a:solidFill>
            <a:schemeClr val="tx2"/>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3600">
          <a:solidFill>
            <a:schemeClr val="tx2"/>
          </a:solidFill>
          <a:latin typeface="Arial" pitchFamily="-108" charset="0"/>
        </a:defRPr>
      </a:lvl6pPr>
      <a:lvl7pPr marL="914400" algn="l" rtl="0" fontAlgn="base">
        <a:spcBef>
          <a:spcPct val="0"/>
        </a:spcBef>
        <a:spcAft>
          <a:spcPct val="0"/>
        </a:spcAft>
        <a:defRPr sz="3600">
          <a:solidFill>
            <a:schemeClr val="tx2"/>
          </a:solidFill>
          <a:latin typeface="Arial" pitchFamily="-108" charset="0"/>
        </a:defRPr>
      </a:lvl7pPr>
      <a:lvl8pPr marL="1371600" algn="l" rtl="0" fontAlgn="base">
        <a:spcBef>
          <a:spcPct val="0"/>
        </a:spcBef>
        <a:spcAft>
          <a:spcPct val="0"/>
        </a:spcAft>
        <a:defRPr sz="3600">
          <a:solidFill>
            <a:schemeClr val="tx2"/>
          </a:solidFill>
          <a:latin typeface="Arial" pitchFamily="-108" charset="0"/>
        </a:defRPr>
      </a:lvl8pPr>
      <a:lvl9pPr marL="1828800" algn="l" rtl="0" fontAlgn="base">
        <a:spcBef>
          <a:spcPct val="0"/>
        </a:spcBef>
        <a:spcAft>
          <a:spcPct val="0"/>
        </a:spcAft>
        <a:defRPr sz="3600">
          <a:solidFill>
            <a:schemeClr val="tx2"/>
          </a:solidFill>
          <a:latin typeface="Arial" pitchFamily="-108" charset="0"/>
        </a:defRPr>
      </a:lvl9pPr>
    </p:titleStyle>
    <p:bodyStyle>
      <a:lvl1pPr marL="342900" indent="-342900" algn="l" rtl="0" eaLnBrk="0" fontAlgn="base" hangingPunct="0">
        <a:spcBef>
          <a:spcPct val="20000"/>
        </a:spcBef>
        <a:spcAft>
          <a:spcPct val="0"/>
        </a:spcAft>
        <a:defRPr sz="2200">
          <a:solidFill>
            <a:schemeClr val="tx1"/>
          </a:solidFill>
          <a:latin typeface="+mn-lt"/>
          <a:ea typeface="ＭＳ Ｐゴシック" pitchFamily="-108" charset="-128"/>
          <a:cs typeface="ＭＳ Ｐゴシック" pitchFamily="-108" charset="-128"/>
        </a:defRPr>
      </a:lvl1pPr>
      <a:lvl2pPr marL="536575" indent="-268288" algn="l" rtl="0" eaLnBrk="0" fontAlgn="base" hangingPunct="0">
        <a:spcBef>
          <a:spcPct val="20000"/>
        </a:spcBef>
        <a:spcAft>
          <a:spcPct val="0"/>
        </a:spcAft>
        <a:buChar char="–"/>
        <a:defRPr sz="2000">
          <a:solidFill>
            <a:schemeClr val="tx1"/>
          </a:solidFill>
          <a:latin typeface="+mn-lt"/>
          <a:ea typeface="ＭＳ Ｐゴシック" pitchFamily="-108" charset="-128"/>
        </a:defRPr>
      </a:lvl2pPr>
      <a:lvl3pPr marL="987425" indent="-271463" algn="l" rtl="0" eaLnBrk="0" fontAlgn="base" hangingPunct="0">
        <a:spcBef>
          <a:spcPct val="20000"/>
        </a:spcBef>
        <a:spcAft>
          <a:spcPct val="0"/>
        </a:spcAft>
        <a:buChar char="•"/>
        <a:defRPr>
          <a:solidFill>
            <a:schemeClr val="tx1"/>
          </a:solidFill>
          <a:latin typeface="+mn-lt"/>
          <a:ea typeface="ＭＳ Ｐゴシック" pitchFamily="-108" charset="-128"/>
        </a:defRPr>
      </a:lvl3pPr>
      <a:lvl4pPr marL="2286000" indent="-228600" algn="l" rtl="0" eaLnBrk="0" fontAlgn="base" hangingPunct="0">
        <a:spcBef>
          <a:spcPct val="20000"/>
        </a:spcBef>
        <a:spcAft>
          <a:spcPct val="0"/>
        </a:spcAft>
        <a:buChar char="–"/>
        <a:defRPr sz="1600">
          <a:solidFill>
            <a:schemeClr val="tx1"/>
          </a:solidFill>
          <a:latin typeface="+mn-lt"/>
          <a:ea typeface="ＭＳ Ｐゴシック" pitchFamily="-108" charset="-128"/>
        </a:defRPr>
      </a:lvl4pPr>
      <a:lvl5pPr marL="2693988" indent="-228600" algn="l" rtl="0" eaLnBrk="0" fontAlgn="base" hangingPunct="0">
        <a:spcBef>
          <a:spcPct val="20000"/>
        </a:spcBef>
        <a:spcAft>
          <a:spcPct val="0"/>
        </a:spcAft>
        <a:buChar char="»"/>
        <a:defRPr sz="1600">
          <a:solidFill>
            <a:schemeClr val="tx1"/>
          </a:solidFill>
          <a:latin typeface="+mn-lt"/>
          <a:ea typeface="ＭＳ Ｐゴシック" pitchFamily="-108" charset="-128"/>
        </a:defRPr>
      </a:lvl5pPr>
      <a:lvl6pPr marL="3151188" indent="-228600" algn="l" rtl="0" fontAlgn="base">
        <a:spcBef>
          <a:spcPct val="20000"/>
        </a:spcBef>
        <a:spcAft>
          <a:spcPct val="0"/>
        </a:spcAft>
        <a:buChar char="»"/>
        <a:defRPr sz="1600">
          <a:solidFill>
            <a:schemeClr val="tx1"/>
          </a:solidFill>
          <a:latin typeface="+mn-lt"/>
          <a:ea typeface="ＭＳ Ｐゴシック" pitchFamily="-108" charset="-128"/>
        </a:defRPr>
      </a:lvl6pPr>
      <a:lvl7pPr marL="3608388" indent="-228600" algn="l" rtl="0" fontAlgn="base">
        <a:spcBef>
          <a:spcPct val="20000"/>
        </a:spcBef>
        <a:spcAft>
          <a:spcPct val="0"/>
        </a:spcAft>
        <a:buChar char="»"/>
        <a:defRPr sz="1600">
          <a:solidFill>
            <a:schemeClr val="tx1"/>
          </a:solidFill>
          <a:latin typeface="+mn-lt"/>
          <a:ea typeface="ＭＳ Ｐゴシック" pitchFamily="-108" charset="-128"/>
        </a:defRPr>
      </a:lvl7pPr>
      <a:lvl8pPr marL="4065588" indent="-228600" algn="l" rtl="0" fontAlgn="base">
        <a:spcBef>
          <a:spcPct val="20000"/>
        </a:spcBef>
        <a:spcAft>
          <a:spcPct val="0"/>
        </a:spcAft>
        <a:buChar char="»"/>
        <a:defRPr sz="1600">
          <a:solidFill>
            <a:schemeClr val="tx1"/>
          </a:solidFill>
          <a:latin typeface="+mn-lt"/>
          <a:ea typeface="ＭＳ Ｐゴシック" pitchFamily="-108" charset="-128"/>
        </a:defRPr>
      </a:lvl8pPr>
      <a:lvl9pPr marL="4522788" indent="-228600" algn="l" rtl="0" fontAlgn="base">
        <a:spcBef>
          <a:spcPct val="20000"/>
        </a:spcBef>
        <a:spcAft>
          <a:spcPct val="0"/>
        </a:spcAft>
        <a:buChar char="»"/>
        <a:defRPr sz="1600">
          <a:solidFill>
            <a:schemeClr val="tx1"/>
          </a:solidFill>
          <a:latin typeface="+mn-lt"/>
          <a:ea typeface="ＭＳ Ｐゴシック" pitchFamily="-108"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17FDF0-8B07-0446-A95E-42B3E3DCD0A1}"/>
              </a:ext>
            </a:extLst>
          </p:cNvPr>
          <p:cNvSpPr/>
          <p:nvPr userDrawn="1"/>
        </p:nvSpPr>
        <p:spPr>
          <a:xfrm flipV="1">
            <a:off x="1" y="6592389"/>
            <a:ext cx="12193148" cy="263249"/>
          </a:xfrm>
          <a:prstGeom prst="rect">
            <a:avLst/>
          </a:prstGeom>
          <a:solidFill>
            <a:srgbClr val="464E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BEF65AD0-F5AA-6D4E-8402-B8E196F2A80E}"/>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a:stretch/>
        </p:blipFill>
        <p:spPr>
          <a:xfrm>
            <a:off x="10329600" y="5755200"/>
            <a:ext cx="1862400" cy="1102800"/>
          </a:xfrm>
          <a:prstGeom prst="rect">
            <a:avLst/>
          </a:prstGeom>
        </p:spPr>
      </p:pic>
      <p:sp>
        <p:nvSpPr>
          <p:cNvPr id="12" name="Round Single Corner Rectangle 11">
            <a:extLst>
              <a:ext uri="{FF2B5EF4-FFF2-40B4-BE49-F238E27FC236}">
                <a16:creationId xmlns:a16="http://schemas.microsoft.com/office/drawing/2014/main" id="{0C23CC87-C851-B944-80B5-DAD33AE291EE}"/>
              </a:ext>
            </a:extLst>
          </p:cNvPr>
          <p:cNvSpPr/>
          <p:nvPr userDrawn="1"/>
        </p:nvSpPr>
        <p:spPr>
          <a:xfrm flipH="1" flipV="1">
            <a:off x="-1147" y="-2"/>
            <a:ext cx="12193148" cy="1115604"/>
          </a:xfrm>
          <a:prstGeom prst="round1Rect">
            <a:avLst>
              <a:gd name="adj" fmla="val 50000"/>
            </a:avLst>
          </a:prstGeom>
          <a:gradFill flip="none" rotWithShape="1">
            <a:gsLst>
              <a:gs pos="0">
                <a:srgbClr val="DAE0E2"/>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D1604B73-4A01-B64F-A9EB-D3F6BB24E9F0}"/>
              </a:ext>
            </a:extLst>
          </p:cNvPr>
          <p:cNvSpPr/>
          <p:nvPr userDrawn="1"/>
        </p:nvSpPr>
        <p:spPr>
          <a:xfrm>
            <a:off x="375506" y="6432430"/>
            <a:ext cx="298052" cy="2980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Footer Placeholder 4"/>
          <p:cNvSpPr>
            <a:spLocks noGrp="1"/>
          </p:cNvSpPr>
          <p:nvPr>
            <p:ph type="ftr" sz="quarter" idx="3"/>
          </p:nvPr>
        </p:nvSpPr>
        <p:spPr>
          <a:xfrm>
            <a:off x="6336699" y="6550755"/>
            <a:ext cx="5417739" cy="365125"/>
          </a:xfrm>
          <a:prstGeom prst="rect">
            <a:avLst/>
          </a:prstGeom>
        </p:spPr>
        <p:txBody>
          <a:bodyPr vert="horz" lIns="91440" tIns="45720" rIns="91440" bIns="45720" rtlCol="0" anchor="ctr"/>
          <a:lstStyle>
            <a:lvl1pPr algn="r">
              <a:defRPr sz="933">
                <a:solidFill>
                  <a:schemeClr val="bg1"/>
                </a:solidFill>
                <a:latin typeface="Arial"/>
                <a:cs typeface="Arial"/>
              </a:defRPr>
            </a:lvl1pPr>
          </a:lstStyle>
          <a:p>
            <a:r>
              <a:rPr lang="en-US"/>
              <a:t>CONFIDENTIAL</a:t>
            </a:r>
          </a:p>
        </p:txBody>
      </p:sp>
      <p:sp>
        <p:nvSpPr>
          <p:cNvPr id="2" name="Title Placeholder 1"/>
          <p:cNvSpPr>
            <a:spLocks noGrp="1"/>
          </p:cNvSpPr>
          <p:nvPr>
            <p:ph type="title"/>
          </p:nvPr>
        </p:nvSpPr>
        <p:spPr>
          <a:xfrm>
            <a:off x="429685" y="-10307"/>
            <a:ext cx="11203516" cy="1143000"/>
          </a:xfrm>
          <a:prstGeom prst="rect">
            <a:avLst/>
          </a:prstGeom>
        </p:spPr>
        <p:txBody>
          <a:bodyPr vert="horz" lIns="91440" tIns="45720" rIns="91440" bIns="45720" rtlCol="0" anchor="ctr">
            <a:normAutofit/>
          </a:bodyPr>
          <a:lstStyle/>
          <a:p>
            <a:r>
              <a:rPr lang="en-US"/>
              <a:t>Click to edit Master title style</a:t>
            </a:r>
          </a:p>
        </p:txBody>
      </p:sp>
      <p:sp>
        <p:nvSpPr>
          <p:cNvPr id="6" name="Slide Number Placeholder 5"/>
          <p:cNvSpPr>
            <a:spLocks noGrp="1"/>
          </p:cNvSpPr>
          <p:nvPr>
            <p:ph type="sldNum" sz="quarter" idx="4"/>
          </p:nvPr>
        </p:nvSpPr>
        <p:spPr>
          <a:xfrm>
            <a:off x="11641225" y="6550755"/>
            <a:ext cx="489952" cy="365125"/>
          </a:xfrm>
          <a:prstGeom prst="rect">
            <a:avLst/>
          </a:prstGeom>
        </p:spPr>
        <p:txBody>
          <a:bodyPr vert="horz" lIns="91440" tIns="45720" rIns="91440" bIns="45720" rtlCol="0" anchor="ctr"/>
          <a:lstStyle>
            <a:lvl1pPr algn="r">
              <a:defRPr sz="933">
                <a:solidFill>
                  <a:schemeClr val="bg1"/>
                </a:solidFill>
                <a:latin typeface="Arial"/>
                <a:cs typeface="Arial"/>
              </a:defRPr>
            </a:lvl1pPr>
          </a:lstStyle>
          <a:p>
            <a:fld id="{112D9AA7-85A7-014A-8B53-283494C964FF}" type="slidenum">
              <a:rPr lang="en-US" smtClean="0"/>
              <a:pPr/>
              <a:t>‹#›</a:t>
            </a:fld>
            <a:endParaRPr lang="en-US"/>
          </a:p>
        </p:txBody>
      </p:sp>
      <p:sp>
        <p:nvSpPr>
          <p:cNvPr id="3" name="Text Placeholder 2"/>
          <p:cNvSpPr>
            <a:spLocks noGrp="1"/>
          </p:cNvSpPr>
          <p:nvPr>
            <p:ph type="body" idx="1"/>
          </p:nvPr>
        </p:nvSpPr>
        <p:spPr>
          <a:xfrm>
            <a:off x="429685" y="1299483"/>
            <a:ext cx="11203516" cy="5126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Oval 15">
            <a:extLst>
              <a:ext uri="{FF2B5EF4-FFF2-40B4-BE49-F238E27FC236}">
                <a16:creationId xmlns:a16="http://schemas.microsoft.com/office/drawing/2014/main" id="{C5807616-22F7-DC43-ADDA-051D388E518A}"/>
              </a:ext>
            </a:extLst>
          </p:cNvPr>
          <p:cNvSpPr/>
          <p:nvPr userDrawn="1"/>
        </p:nvSpPr>
        <p:spPr>
          <a:xfrm>
            <a:off x="11712020" y="893991"/>
            <a:ext cx="470733" cy="4707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a:extLst>
              <a:ext uri="{FF2B5EF4-FFF2-40B4-BE49-F238E27FC236}">
                <a16:creationId xmlns:a16="http://schemas.microsoft.com/office/drawing/2014/main" id="{0AF13428-9070-B84E-AF27-1FD6E7D55AFB}"/>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b="-19160"/>
          <a:stretch/>
        </p:blipFill>
        <p:spPr>
          <a:xfrm>
            <a:off x="374358" y="6438992"/>
            <a:ext cx="372881" cy="419336"/>
          </a:xfrm>
          <a:prstGeom prst="rect">
            <a:avLst/>
          </a:prstGeom>
        </p:spPr>
      </p:pic>
    </p:spTree>
    <p:extLst>
      <p:ext uri="{BB962C8B-B14F-4D97-AF65-F5344CB8AC3E}">
        <p14:creationId xmlns:p14="http://schemas.microsoft.com/office/powerpoint/2010/main" val="83871720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7189" rtl="0" eaLnBrk="1" latinLnBrk="0" hangingPunct="1">
        <a:spcBef>
          <a:spcPct val="0"/>
        </a:spcBef>
        <a:buNone/>
        <a:defRPr sz="2933" kern="1200">
          <a:solidFill>
            <a:schemeClr val="bg2"/>
          </a:solidFill>
          <a:latin typeface="Arial"/>
          <a:ea typeface="+mj-ea"/>
          <a:cs typeface="Arial"/>
        </a:defRPr>
      </a:lvl1pPr>
    </p:titleStyle>
    <p:bodyStyle>
      <a:lvl1pPr marL="228594" indent="-228594" algn="l" defTabSz="457189" rtl="0" eaLnBrk="1" latinLnBrk="0" hangingPunct="1">
        <a:spcBef>
          <a:spcPts val="800"/>
        </a:spcBef>
        <a:buClr>
          <a:schemeClr val="bg2"/>
        </a:buClr>
        <a:buFont typeface="Arial"/>
        <a:buChar char="•"/>
        <a:defRPr sz="1800" kern="1200">
          <a:solidFill>
            <a:schemeClr val="tx1"/>
          </a:solidFill>
          <a:latin typeface="Arial"/>
          <a:ea typeface="+mn-ea"/>
          <a:cs typeface="Arial"/>
        </a:defRPr>
      </a:lvl1pPr>
      <a:lvl2pPr marL="455602" indent="-227008" algn="l" defTabSz="457189" rtl="0" eaLnBrk="1" latinLnBrk="0" hangingPunct="1">
        <a:spcBef>
          <a:spcPts val="800"/>
        </a:spcBef>
        <a:buClr>
          <a:schemeClr val="bg2"/>
        </a:buClr>
        <a:buFont typeface="Arial"/>
        <a:buChar char="–"/>
        <a:defRPr sz="1800" kern="1200">
          <a:solidFill>
            <a:schemeClr val="tx1"/>
          </a:solidFill>
          <a:latin typeface="Arial"/>
          <a:ea typeface="+mn-ea"/>
          <a:cs typeface="Arial"/>
        </a:defRPr>
      </a:lvl2pPr>
      <a:lvl3pPr marL="684196" indent="-228594" algn="l" defTabSz="457189" rtl="0" eaLnBrk="1" latinLnBrk="0" hangingPunct="1">
        <a:spcBef>
          <a:spcPts val="800"/>
        </a:spcBef>
        <a:buClr>
          <a:schemeClr val="bg2"/>
        </a:buClr>
        <a:buFont typeface="Wingdings" pitchFamily="2" charset="2"/>
        <a:buChar char="§"/>
        <a:defRPr sz="1800" kern="1200">
          <a:solidFill>
            <a:schemeClr val="tx1"/>
          </a:solidFill>
          <a:latin typeface="Arial"/>
          <a:ea typeface="+mn-ea"/>
          <a:cs typeface="Arial"/>
        </a:defRPr>
      </a:lvl3pPr>
      <a:lvl4pPr marL="911203" indent="-227008" algn="l" defTabSz="457189" rtl="0" eaLnBrk="1" latinLnBrk="0" hangingPunct="1">
        <a:spcBef>
          <a:spcPts val="800"/>
        </a:spcBef>
        <a:buClr>
          <a:schemeClr val="bg2"/>
        </a:buClr>
        <a:buFont typeface="Arial" panose="020B0604020202020204" pitchFamily="34" charset="0"/>
        <a:buChar char="•"/>
        <a:defRPr sz="1800" kern="1200">
          <a:solidFill>
            <a:schemeClr val="tx1"/>
          </a:solidFill>
          <a:latin typeface="Arial"/>
          <a:ea typeface="+mn-ea"/>
          <a:cs typeface="Arial"/>
        </a:defRPr>
      </a:lvl4pPr>
      <a:lvl5pPr marL="1139797" indent="-228594" algn="l" defTabSz="457189" rtl="0" eaLnBrk="1" latinLnBrk="0" hangingPunct="1">
        <a:spcBef>
          <a:spcPts val="800"/>
        </a:spcBef>
        <a:buClr>
          <a:schemeClr val="bg2"/>
        </a:buClr>
        <a:buFont typeface="Arial"/>
        <a:buChar char="»"/>
        <a:defRPr sz="18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716">
          <p15:clr>
            <a:srgbClr val="F26B43"/>
          </p15:clr>
        </p15:guide>
        <p15:guide id="2" pos="264">
          <p15:clr>
            <a:srgbClr val="F26B43"/>
          </p15:clr>
        </p15:guide>
        <p15:guide id="3" pos="5496">
          <p15:clr>
            <a:srgbClr val="F26B43"/>
          </p15:clr>
        </p15:guide>
        <p15:guide id="4" orient="horz" pos="655">
          <p15:clr>
            <a:srgbClr val="F26B43"/>
          </p15:clr>
        </p15:guide>
        <p15:guide id="5" orient="horz" pos="3204">
          <p15:clr>
            <a:srgbClr val="F26B43"/>
          </p15:clr>
        </p15:guide>
        <p15:guide id="6" orient="horz" pos="3036">
          <p15:clr>
            <a:srgbClr val="F26B43"/>
          </p15:clr>
        </p15:guide>
        <p15:guide id="7" orient="horz" pos="2300">
          <p15:clr>
            <a:srgbClr val="F26B43"/>
          </p15:clr>
        </p15:guide>
        <p15:guide id="8" pos="36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3.xml"/><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s://clinicaltrials.gov/study/NCT04426968?id=%22NCT00048945%22OR%22NCT00221286%22OR%22NCT00226447%22OR%22NCT00442572%22OR%22NCT00661076%22OR%22NCT00962871%22OR%22NCT00962975%22OR%22NCT01095835%22OR%22NCT01143662%22OR%22NCT01172392%22OR%22NCT01220596%22OR%22NCT01237496%22OR%22NCT01519960%22OR%22NCT01524679%22OR%22NCT01589952%22OR%22NCT01706575%22OR%22NCT01760122%22OR%22NCT01769833%22OR%22NCT01892241%22OR%22NCT01997944%22OR%22NCT02112799%22OR%22NCT02364336%22OR%22NCT02401737%22OR%22NCT02565719%22OR%22NCT02646189%22OR%22NCT02726789%22OR%22NCT02888106%22OR%22NCT02908191%22OR%22NCT02992704%22OR%22NCT03109730%22OR%22NCT03125213%22OR%22NCT03272009%22OR%22NCT03575208%22OR%22NCT04225715%22OR%22NCT04365933%22OR%22NCT04412863%22OR%22NCT04426968%22&amp;rank=1" TargetMode="External"/><Relationship Id="rId7"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8.svg"/><Relationship Id="rId5" Type="http://schemas.openxmlformats.org/officeDocument/2006/relationships/image" Target="../media/image52.svg"/><Relationship Id="rId10" Type="http://schemas.openxmlformats.org/officeDocument/2006/relationships/image" Target="../media/image27.png"/><Relationship Id="rId4" Type="http://schemas.openxmlformats.org/officeDocument/2006/relationships/image" Target="../media/image51.png"/><Relationship Id="rId9" Type="http://schemas.openxmlformats.org/officeDocument/2006/relationships/image" Target="../media/image54.sv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0.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slide" Target="slide3.xm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svg"/><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35.svg"/><Relationship Id="rId10" Type="http://schemas.microsoft.com/office/2007/relationships/hdphoto" Target="../media/hdphoto1.wdp"/><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slide" Target="slide3.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35.sv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0.svg"/><Relationship Id="rId11" Type="http://schemas.openxmlformats.org/officeDocument/2006/relationships/slide" Target="slide3.xml"/><Relationship Id="rId5" Type="http://schemas.openxmlformats.org/officeDocument/2006/relationships/image" Target="../media/image29.png"/><Relationship Id="rId10" Type="http://schemas.openxmlformats.org/officeDocument/2006/relationships/image" Target="../media/image43.svg"/><Relationship Id="rId4" Type="http://schemas.openxmlformats.org/officeDocument/2006/relationships/image" Target="../media/image39.svg"/><Relationship Id="rId9"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35.sv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0.svg"/><Relationship Id="rId11" Type="http://schemas.openxmlformats.org/officeDocument/2006/relationships/slide" Target="slide3.xml"/><Relationship Id="rId5" Type="http://schemas.openxmlformats.org/officeDocument/2006/relationships/image" Target="../media/image29.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5C6A-2C1F-8815-C157-5CF9A9A45795}"/>
              </a:ext>
            </a:extLst>
          </p:cNvPr>
          <p:cNvSpPr>
            <a:spLocks noGrp="1"/>
          </p:cNvSpPr>
          <p:nvPr>
            <p:ph type="title"/>
          </p:nvPr>
        </p:nvSpPr>
        <p:spPr>
          <a:xfrm>
            <a:off x="453483" y="753821"/>
            <a:ext cx="10972800" cy="5909310"/>
          </a:xfrm>
        </p:spPr>
        <p:txBody>
          <a:bodyPr/>
          <a:lstStyle/>
          <a:p>
            <a:pPr marL="0" marR="0" algn="ctr">
              <a:buNone/>
              <a:tabLst>
                <a:tab pos="2969895" algn="ctr"/>
                <a:tab pos="5940425" algn="r"/>
              </a:tabLs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APASL Single Topic Conference 2025 Tashkent, </a:t>
            </a:r>
            <a:r>
              <a:rPr lang="uz-Cyrl-UZ" sz="3200" b="1" dirty="0">
                <a:effectLst/>
                <a:latin typeface="Times New Roman" panose="02020603050405020304" pitchFamily="18" charset="0"/>
                <a:ea typeface="Calibri" panose="020F0502020204030204" pitchFamily="34" charset="0"/>
                <a:cs typeface="Times New Roman" panose="02020603050405020304" pitchFamily="18" charset="0"/>
              </a:rPr>
              <a:t>4-5 </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June</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uz-Cyrl-UZ" sz="3200" b="1" dirty="0">
                <a:effectLst/>
                <a:latin typeface="Times New Roman" panose="02020603050405020304" pitchFamily="18" charset="0"/>
                <a:ea typeface="Calibri" panose="020F0502020204030204" pitchFamily="34" charset="0"/>
                <a:cs typeface="Times New Roman" panose="02020603050405020304" pitchFamily="18" charset="0"/>
              </a:rPr>
              <a:t>"International Experience of National Programs </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uz-Cyrl-UZ" sz="3200" b="1" dirty="0">
                <a:effectLst/>
                <a:latin typeface="Times New Roman" panose="02020603050405020304" pitchFamily="18" charset="0"/>
                <a:ea typeface="Calibri" panose="020F0502020204030204" pitchFamily="34" charset="0"/>
                <a:cs typeface="Times New Roman" panose="02020603050405020304" pitchFamily="18" charset="0"/>
              </a:rPr>
              <a:t>for The Elimination of Viral Hepatitis"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3600" dirty="0"/>
            </a:br>
            <a:br>
              <a:rPr lang="en-US" sz="3600" dirty="0"/>
            </a:br>
            <a:r>
              <a:rPr lang="en-US" sz="3600" dirty="0"/>
              <a:t>HDV medications: the revolution/… HDV elimination</a:t>
            </a:r>
            <a:br>
              <a:rPr lang="en-US" sz="3600" dirty="0"/>
            </a:br>
            <a:br>
              <a:rPr lang="en-US" sz="3600" dirty="0"/>
            </a:br>
            <a:br>
              <a:rPr lang="en-US" sz="3600" dirty="0"/>
            </a:br>
            <a:r>
              <a:rPr lang="en-US" sz="3600" dirty="0"/>
              <a:t>Robert G Gish MD</a:t>
            </a:r>
            <a:br>
              <a:rPr lang="en-US" sz="3600" dirty="0"/>
            </a:br>
            <a:r>
              <a:rPr lang="en-US" sz="3600" dirty="0"/>
              <a:t>Medical Director Hepatitis B Foundation</a:t>
            </a:r>
            <a:br>
              <a:rPr lang="en-US" sz="3600" dirty="0"/>
            </a:br>
            <a:r>
              <a:rPr lang="en-US" sz="3600" dirty="0"/>
              <a:t>robertgish.com</a:t>
            </a:r>
          </a:p>
        </p:txBody>
      </p:sp>
    </p:spTree>
    <p:extLst>
      <p:ext uri="{BB962C8B-B14F-4D97-AF65-F5344CB8AC3E}">
        <p14:creationId xmlns:p14="http://schemas.microsoft.com/office/powerpoint/2010/main" val="4057546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0283A-F59C-38B2-9C1E-959CB195225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173CF36-DFDA-C584-1CA1-01553B314DEA}"/>
              </a:ext>
            </a:extLst>
          </p:cNvPr>
          <p:cNvSpPr/>
          <p:nvPr/>
        </p:nvSpPr>
        <p:spPr>
          <a:xfrm>
            <a:off x="539165" y="1430496"/>
            <a:ext cx="3404186" cy="328437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7" name="Rectangle: Rounded Corners 46">
            <a:extLst>
              <a:ext uri="{FF2B5EF4-FFF2-40B4-BE49-F238E27FC236}">
                <a16:creationId xmlns:a16="http://schemas.microsoft.com/office/drawing/2014/main" id="{AD2FB36D-0A90-9794-7B20-581A1F4499BF}"/>
              </a:ext>
            </a:extLst>
          </p:cNvPr>
          <p:cNvSpPr/>
          <p:nvPr/>
        </p:nvSpPr>
        <p:spPr>
          <a:xfrm>
            <a:off x="4102205" y="1372151"/>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2" name="Rectangle: Rounded Corners 41">
            <a:extLst>
              <a:ext uri="{FF2B5EF4-FFF2-40B4-BE49-F238E27FC236}">
                <a16:creationId xmlns:a16="http://schemas.microsoft.com/office/drawing/2014/main" id="{95460C33-A15F-BD4C-FF90-380600E82427}"/>
              </a:ext>
            </a:extLst>
          </p:cNvPr>
          <p:cNvSpPr/>
          <p:nvPr/>
        </p:nvSpPr>
        <p:spPr>
          <a:xfrm>
            <a:off x="551898" y="3411412"/>
            <a:ext cx="3381101" cy="1255119"/>
          </a:xfrm>
          <a:prstGeom prst="roundRect">
            <a:avLst>
              <a:gd name="adj" fmla="val 5079"/>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 name="Rectangle: Rounded Corners 5">
            <a:extLst>
              <a:ext uri="{FF2B5EF4-FFF2-40B4-BE49-F238E27FC236}">
                <a16:creationId xmlns:a16="http://schemas.microsoft.com/office/drawing/2014/main" id="{FAD8512A-01A6-208B-9CAD-C8BF795E38BF}"/>
              </a:ext>
            </a:extLst>
          </p:cNvPr>
          <p:cNvSpPr/>
          <p:nvPr/>
        </p:nvSpPr>
        <p:spPr>
          <a:xfrm>
            <a:off x="527865" y="1372151"/>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 name="Rectangle: Rounded Corners 1">
            <a:extLst>
              <a:ext uri="{FF2B5EF4-FFF2-40B4-BE49-F238E27FC236}">
                <a16:creationId xmlns:a16="http://schemas.microsoft.com/office/drawing/2014/main" id="{29FBDCF0-E48F-AC0C-1A89-B6EF8DE7B14E}"/>
              </a:ext>
            </a:extLst>
          </p:cNvPr>
          <p:cNvSpPr/>
          <p:nvPr/>
        </p:nvSpPr>
        <p:spPr>
          <a:xfrm>
            <a:off x="349958" y="809810"/>
            <a:ext cx="7349188" cy="5517802"/>
          </a:xfrm>
          <a:prstGeom prst="roundRect">
            <a:avLst>
              <a:gd name="adj" fmla="val 1461"/>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6EE10CCA-3A33-0181-D9FF-2B3D8A75B28E}"/>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5" name="TextBox 4">
            <a:extLst>
              <a:ext uri="{FF2B5EF4-FFF2-40B4-BE49-F238E27FC236}">
                <a16:creationId xmlns:a16="http://schemas.microsoft.com/office/drawing/2014/main" id="{21646348-39C7-AC83-C8BD-D47172B7DEB1}"/>
              </a:ext>
            </a:extLst>
          </p:cNvPr>
          <p:cNvSpPr txBox="1"/>
          <p:nvPr/>
        </p:nvSpPr>
        <p:spPr>
          <a:xfrm>
            <a:off x="527865" y="1372151"/>
            <a:ext cx="1746229"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HDV Undetectability</a:t>
            </a:r>
          </a:p>
        </p:txBody>
      </p:sp>
      <p:graphicFrame>
        <p:nvGraphicFramePr>
          <p:cNvPr id="8" name="Table 7">
            <a:extLst>
              <a:ext uri="{FF2B5EF4-FFF2-40B4-BE49-F238E27FC236}">
                <a16:creationId xmlns:a16="http://schemas.microsoft.com/office/drawing/2014/main" id="{27E168B9-4920-6997-C1E9-1B2CAC1F12B2}"/>
              </a:ext>
            </a:extLst>
          </p:cNvPr>
          <p:cNvGraphicFramePr>
            <a:graphicFrameLocks noGrp="1"/>
          </p:cNvGraphicFramePr>
          <p:nvPr/>
        </p:nvGraphicFramePr>
        <p:xfrm>
          <a:off x="916939" y="1702441"/>
          <a:ext cx="2543174" cy="867409"/>
        </p:xfrm>
        <a:graphic>
          <a:graphicData uri="http://schemas.openxmlformats.org/drawingml/2006/table">
            <a:tbl>
              <a:tblPr firstRow="1" bandRow="1">
                <a:tableStyleId>{2D5ABB26-0587-4C30-8999-92F81FD0307C}</a:tableStyleId>
              </a:tblPr>
              <a:tblGrid>
                <a:gridCol w="1010472">
                  <a:extLst>
                    <a:ext uri="{9D8B030D-6E8A-4147-A177-3AD203B41FA5}">
                      <a16:colId xmlns:a16="http://schemas.microsoft.com/office/drawing/2014/main" val="3852125491"/>
                    </a:ext>
                  </a:extLst>
                </a:gridCol>
                <a:gridCol w="731674">
                  <a:extLst>
                    <a:ext uri="{9D8B030D-6E8A-4147-A177-3AD203B41FA5}">
                      <a16:colId xmlns:a16="http://schemas.microsoft.com/office/drawing/2014/main" val="1471360847"/>
                    </a:ext>
                  </a:extLst>
                </a:gridCol>
                <a:gridCol w="801028">
                  <a:extLst>
                    <a:ext uri="{9D8B030D-6E8A-4147-A177-3AD203B41FA5}">
                      <a16:colId xmlns:a16="http://schemas.microsoft.com/office/drawing/2014/main" val="337813588"/>
                    </a:ext>
                  </a:extLst>
                </a:gridCol>
              </a:tblGrid>
              <a:tr h="224154">
                <a:tc>
                  <a:txBody>
                    <a:bodyPr/>
                    <a:lstStyle/>
                    <a:p>
                      <a:pPr>
                        <a:lnSpc>
                          <a:spcPct val="100000"/>
                        </a:lnSpc>
                      </a:pPr>
                      <a:endParaRPr sz="1100" dirty="0">
                        <a:latin typeface="Times New Roman"/>
                        <a:cs typeface="Times New Roman"/>
                      </a:endParaRPr>
                    </a:p>
                  </a:txBody>
                  <a:tcPr marL="0" marR="0" marT="0" marB="0">
                    <a:lnR w="6350">
                      <a:solidFill>
                        <a:srgbClr val="FFC000"/>
                      </a:solidFill>
                      <a:prstDash val="solid"/>
                    </a:lnR>
                    <a:lnB w="6350">
                      <a:solidFill>
                        <a:srgbClr val="FFC000"/>
                      </a:solidFill>
                      <a:prstDash val="solid"/>
                    </a:lnB>
                  </a:tcPr>
                </a:tc>
                <a:tc>
                  <a:txBody>
                    <a:bodyPr/>
                    <a:lstStyle/>
                    <a:p>
                      <a:pPr algn="ctr">
                        <a:lnSpc>
                          <a:spcPct val="100000"/>
                        </a:lnSpc>
                        <a:spcBef>
                          <a:spcPts val="145"/>
                        </a:spcBef>
                      </a:pPr>
                      <a:r>
                        <a:rPr sz="1050" b="1" spc="-25" dirty="0">
                          <a:solidFill>
                            <a:srgbClr val="004A86"/>
                          </a:solidFill>
                          <a:latin typeface="Arial"/>
                          <a:cs typeface="Arial"/>
                        </a:rPr>
                        <a:t>EOT</a:t>
                      </a:r>
                      <a:endParaRPr sz="1050">
                        <a:latin typeface="Arial"/>
                        <a:cs typeface="Arial"/>
                      </a:endParaRPr>
                    </a:p>
                  </a:txBody>
                  <a:tcPr marL="0" marR="0" marT="18415" marB="0" anchor="ctr">
                    <a:lnL w="6350" cap="flat" cmpd="sng" algn="ctr">
                      <a:solidFill>
                        <a:srgbClr val="FFC000"/>
                      </a:solidFill>
                      <a:prstDash val="solid"/>
                      <a:round/>
                      <a:headEnd type="none" w="med" len="med"/>
                      <a:tailEnd type="none" w="med" len="med"/>
                    </a:lnL>
                    <a:lnR w="6350">
                      <a:solidFill>
                        <a:srgbClr val="FFC000"/>
                      </a:solidFill>
                      <a:prstDash val="solid"/>
                    </a:lnR>
                    <a:lnB w="6350" cap="flat" cmpd="sng" algn="ctr">
                      <a:solidFill>
                        <a:srgbClr val="FFC000"/>
                      </a:solidFill>
                      <a:prstDash val="solid"/>
                      <a:round/>
                      <a:headEnd type="none" w="med" len="med"/>
                      <a:tailEnd type="none" w="med" len="med"/>
                    </a:lnB>
                    <a:solidFill>
                      <a:srgbClr val="FFC000"/>
                    </a:solidFill>
                  </a:tcPr>
                </a:tc>
                <a:tc>
                  <a:txBody>
                    <a:bodyPr/>
                    <a:lstStyle/>
                    <a:p>
                      <a:pPr marL="367665" algn="l">
                        <a:lnSpc>
                          <a:spcPct val="100000"/>
                        </a:lnSpc>
                        <a:spcBef>
                          <a:spcPts val="145"/>
                        </a:spcBef>
                      </a:pPr>
                      <a:r>
                        <a:rPr sz="1050" b="1" spc="-20" dirty="0">
                          <a:solidFill>
                            <a:srgbClr val="004A86"/>
                          </a:solidFill>
                          <a:latin typeface="Arial"/>
                          <a:cs typeface="Arial"/>
                        </a:rPr>
                        <a:t>FU96</a:t>
                      </a:r>
                      <a:endParaRPr sz="1050" dirty="0">
                        <a:latin typeface="Arial"/>
                        <a:cs typeface="Arial"/>
                      </a:endParaRPr>
                    </a:p>
                  </a:txBody>
                  <a:tcPr marL="0" marR="0" marT="18415" marB="0" anchor="ctr">
                    <a:lnL w="6350">
                      <a:solidFill>
                        <a:srgbClr val="FFC000"/>
                      </a:solidFill>
                      <a:prstDash val="solid"/>
                    </a:lnL>
                    <a:lnR w="6350">
                      <a:solidFill>
                        <a:srgbClr val="FFC000"/>
                      </a:solidFill>
                      <a:prstDash val="solid"/>
                    </a:lnR>
                    <a:lnB w="6350">
                      <a:solidFill>
                        <a:srgbClr val="FFC000"/>
                      </a:solidFill>
                      <a:prstDash val="solid"/>
                    </a:lnB>
                    <a:solidFill>
                      <a:srgbClr val="FFC000"/>
                    </a:solidFill>
                  </a:tcPr>
                </a:tc>
                <a:extLst>
                  <a:ext uri="{0D108BD9-81ED-4DB2-BD59-A6C34878D82A}">
                    <a16:rowId xmlns:a16="http://schemas.microsoft.com/office/drawing/2014/main" val="914898949"/>
                  </a:ext>
                </a:extLst>
              </a:tr>
              <a:tr h="239395">
                <a:tc>
                  <a:txBody>
                    <a:bodyPr/>
                    <a:lstStyle/>
                    <a:p>
                      <a:pPr marL="6350">
                        <a:lnSpc>
                          <a:spcPct val="100000"/>
                        </a:lnSpc>
                        <a:spcBef>
                          <a:spcPts val="195"/>
                        </a:spcBef>
                      </a:pPr>
                      <a:r>
                        <a:rPr sz="1050" spc="-10" dirty="0">
                          <a:solidFill>
                            <a:srgbClr val="004A86"/>
                          </a:solidFill>
                          <a:latin typeface="Arial"/>
                          <a:cs typeface="Arial"/>
                        </a:rPr>
                        <a:t>BLV</a:t>
                      </a:r>
                      <a:r>
                        <a:rPr sz="1050" spc="-45" dirty="0">
                          <a:solidFill>
                            <a:srgbClr val="004A86"/>
                          </a:solidFill>
                          <a:latin typeface="Arial"/>
                          <a:cs typeface="Arial"/>
                        </a:rPr>
                        <a:t> </a:t>
                      </a:r>
                      <a:r>
                        <a:rPr sz="1050" dirty="0">
                          <a:solidFill>
                            <a:srgbClr val="004A86"/>
                          </a:solidFill>
                          <a:latin typeface="Arial"/>
                          <a:cs typeface="Arial"/>
                        </a:rPr>
                        <a:t>2</a:t>
                      </a:r>
                      <a:r>
                        <a:rPr sz="1050" spc="-25" dirty="0">
                          <a:solidFill>
                            <a:srgbClr val="004A86"/>
                          </a:solidFill>
                          <a:latin typeface="Arial"/>
                          <a:cs typeface="Arial"/>
                        </a:rPr>
                        <a:t> mg</a:t>
                      </a:r>
                      <a:endParaRPr sz="1050">
                        <a:latin typeface="Arial"/>
                        <a:cs typeface="Arial"/>
                      </a:endParaRPr>
                    </a:p>
                  </a:txBody>
                  <a:tcPr marL="0" marR="0" marT="247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tc>
                  <a:txBody>
                    <a:bodyPr/>
                    <a:lstStyle/>
                    <a:p>
                      <a:pPr algn="ctr">
                        <a:lnSpc>
                          <a:spcPct val="100000"/>
                        </a:lnSpc>
                        <a:spcBef>
                          <a:spcPts val="195"/>
                        </a:spcBef>
                      </a:pPr>
                      <a:r>
                        <a:rPr sz="1050" spc="-10" dirty="0">
                          <a:solidFill>
                            <a:srgbClr val="004A86"/>
                          </a:solidFill>
                          <a:latin typeface="Arial"/>
                          <a:cs typeface="Arial"/>
                        </a:rPr>
                        <a:t>29%</a:t>
                      </a:r>
                      <a:endParaRPr sz="1050" dirty="0">
                        <a:latin typeface="Arial"/>
                        <a:cs typeface="Arial"/>
                      </a:endParaRPr>
                    </a:p>
                  </a:txBody>
                  <a:tcPr marL="0" marR="0" marT="24765" marB="0">
                    <a:lnL w="6350" cap="flat" cmpd="sng" algn="ctr">
                      <a:solidFill>
                        <a:srgbClr val="FFC000"/>
                      </a:solidFill>
                      <a:prstDash val="solid"/>
                      <a:round/>
                      <a:headEnd type="none" w="med" len="med"/>
                      <a:tailEnd type="none" w="med" len="med"/>
                    </a:lnL>
                    <a:lnR w="6350">
                      <a:solidFill>
                        <a:srgbClr val="FFC000"/>
                      </a:solidFill>
                      <a:prstDash val="soli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EFEFE"/>
                    </a:solidFill>
                  </a:tcPr>
                </a:tc>
                <a:tc>
                  <a:txBody>
                    <a:bodyPr/>
                    <a:lstStyle/>
                    <a:p>
                      <a:pPr marL="337185">
                        <a:lnSpc>
                          <a:spcPct val="100000"/>
                        </a:lnSpc>
                        <a:spcBef>
                          <a:spcPts val="195"/>
                        </a:spcBef>
                      </a:pPr>
                      <a:r>
                        <a:rPr sz="1050" spc="-10" dirty="0">
                          <a:solidFill>
                            <a:srgbClr val="004A86"/>
                          </a:solidFill>
                          <a:latin typeface="Arial"/>
                          <a:cs typeface="Arial"/>
                        </a:rPr>
                        <a:t>20%</a:t>
                      </a:r>
                      <a:endParaRPr sz="1050" dirty="0">
                        <a:latin typeface="Arial"/>
                        <a:cs typeface="Arial"/>
                      </a:endParaRPr>
                    </a:p>
                  </a:txBody>
                  <a:tcPr marL="0" marR="0" marT="247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extLst>
                  <a:ext uri="{0D108BD9-81ED-4DB2-BD59-A6C34878D82A}">
                    <a16:rowId xmlns:a16="http://schemas.microsoft.com/office/drawing/2014/main" val="1255899210"/>
                  </a:ext>
                </a:extLst>
              </a:tr>
              <a:tr h="215265">
                <a:tc>
                  <a:txBody>
                    <a:bodyPr/>
                    <a:lstStyle/>
                    <a:p>
                      <a:pPr marL="6350">
                        <a:lnSpc>
                          <a:spcPct val="100000"/>
                        </a:lnSpc>
                        <a:spcBef>
                          <a:spcPts val="95"/>
                        </a:spcBef>
                      </a:pPr>
                      <a:r>
                        <a:rPr sz="1050" spc="-10" dirty="0">
                          <a:solidFill>
                            <a:srgbClr val="004A86"/>
                          </a:solidFill>
                          <a:latin typeface="Arial"/>
                          <a:cs typeface="Arial"/>
                        </a:rPr>
                        <a:t>BLV</a:t>
                      </a:r>
                      <a:r>
                        <a:rPr sz="1050" spc="-45" dirty="0">
                          <a:solidFill>
                            <a:srgbClr val="004A86"/>
                          </a:solidFill>
                          <a:latin typeface="Arial"/>
                          <a:cs typeface="Arial"/>
                        </a:rPr>
                        <a:t> </a:t>
                      </a:r>
                      <a:r>
                        <a:rPr sz="1050" dirty="0">
                          <a:solidFill>
                            <a:srgbClr val="004A86"/>
                          </a:solidFill>
                          <a:latin typeface="Arial"/>
                          <a:cs typeface="Arial"/>
                        </a:rPr>
                        <a:t>10</a:t>
                      </a:r>
                      <a:r>
                        <a:rPr sz="1050" spc="-35" dirty="0">
                          <a:solidFill>
                            <a:srgbClr val="004A86"/>
                          </a:solidFill>
                          <a:latin typeface="Arial"/>
                          <a:cs typeface="Arial"/>
                        </a:rPr>
                        <a:t> </a:t>
                      </a:r>
                      <a:r>
                        <a:rPr sz="1050" spc="-25" dirty="0">
                          <a:solidFill>
                            <a:srgbClr val="004A86"/>
                          </a:solidFill>
                          <a:latin typeface="Arial"/>
                          <a:cs typeface="Arial"/>
                        </a:rPr>
                        <a:t>mg</a:t>
                      </a:r>
                      <a:endParaRPr sz="1050">
                        <a:latin typeface="Arial"/>
                        <a:cs typeface="Arial"/>
                      </a:endParaRPr>
                    </a:p>
                  </a:txBody>
                  <a:tcPr marL="0" marR="0" marT="120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algn="ctr">
                        <a:lnSpc>
                          <a:spcPct val="100000"/>
                        </a:lnSpc>
                        <a:spcBef>
                          <a:spcPts val="95"/>
                        </a:spcBef>
                      </a:pPr>
                      <a:r>
                        <a:rPr sz="1050" spc="-10" dirty="0">
                          <a:solidFill>
                            <a:srgbClr val="004A86"/>
                          </a:solidFill>
                          <a:latin typeface="Arial"/>
                          <a:cs typeface="Arial"/>
                        </a:rPr>
                        <a:t>50%</a:t>
                      </a:r>
                      <a:endParaRPr sz="1050" dirty="0">
                        <a:latin typeface="Arial"/>
                        <a:cs typeface="Arial"/>
                      </a:endParaRPr>
                    </a:p>
                  </a:txBody>
                  <a:tcPr marL="0" marR="0" marT="12065" marB="0">
                    <a:lnL w="6350" cap="flat" cmpd="sng" algn="ctr">
                      <a:solidFill>
                        <a:srgbClr val="FFC000"/>
                      </a:solidFill>
                      <a:prstDash val="solid"/>
                      <a:round/>
                      <a:headEnd type="none" w="med" len="med"/>
                      <a:tailEnd type="none" w="med" len="med"/>
                    </a:lnL>
                    <a:lnR w="6350">
                      <a:solidFill>
                        <a:srgbClr val="FFC000"/>
                      </a:solidFill>
                      <a:prstDash val="soli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FFFFF"/>
                    </a:solidFill>
                  </a:tcPr>
                </a:tc>
                <a:tc>
                  <a:txBody>
                    <a:bodyPr/>
                    <a:lstStyle/>
                    <a:p>
                      <a:pPr marL="337185">
                        <a:lnSpc>
                          <a:spcPct val="100000"/>
                        </a:lnSpc>
                        <a:spcBef>
                          <a:spcPts val="95"/>
                        </a:spcBef>
                      </a:pPr>
                      <a:r>
                        <a:rPr sz="1050" spc="-10" dirty="0">
                          <a:solidFill>
                            <a:srgbClr val="004A86"/>
                          </a:solidFill>
                          <a:latin typeface="Arial"/>
                          <a:cs typeface="Arial"/>
                        </a:rPr>
                        <a:t>22%</a:t>
                      </a:r>
                      <a:endParaRPr sz="1050" dirty="0">
                        <a:latin typeface="Arial"/>
                        <a:cs typeface="Arial"/>
                      </a:endParaRPr>
                    </a:p>
                  </a:txBody>
                  <a:tcPr marL="0" marR="0" marT="1206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3784711358"/>
                  </a:ext>
                </a:extLst>
              </a:tr>
              <a:tr h="188595">
                <a:tc>
                  <a:txBody>
                    <a:bodyPr/>
                    <a:lstStyle/>
                    <a:p>
                      <a:pPr marL="6350">
                        <a:lnSpc>
                          <a:spcPts val="1390"/>
                        </a:lnSpc>
                      </a:pPr>
                      <a:r>
                        <a:rPr sz="1050" dirty="0">
                          <a:solidFill>
                            <a:srgbClr val="004A86"/>
                          </a:solidFill>
                          <a:latin typeface="Arial"/>
                          <a:cs typeface="Arial"/>
                        </a:rPr>
                        <a:t>DT</a:t>
                      </a:r>
                      <a:r>
                        <a:rPr sz="1050" spc="-40" dirty="0">
                          <a:solidFill>
                            <a:srgbClr val="004A86"/>
                          </a:solidFill>
                          <a:latin typeface="Arial"/>
                          <a:cs typeface="Arial"/>
                        </a:rPr>
                        <a:t> </a:t>
                      </a:r>
                      <a:r>
                        <a:rPr sz="1050" dirty="0">
                          <a:solidFill>
                            <a:srgbClr val="004A86"/>
                          </a:solidFill>
                          <a:latin typeface="Arial"/>
                          <a:cs typeface="Arial"/>
                        </a:rPr>
                        <a:t>to</a:t>
                      </a:r>
                      <a:r>
                        <a:rPr sz="1050" spc="-25" dirty="0">
                          <a:solidFill>
                            <a:srgbClr val="004A86"/>
                          </a:solidFill>
                          <a:latin typeface="Arial"/>
                          <a:cs typeface="Arial"/>
                        </a:rPr>
                        <a:t> </a:t>
                      </a:r>
                      <a:r>
                        <a:rPr sz="1050" spc="-10" dirty="0">
                          <a:solidFill>
                            <a:srgbClr val="004A86"/>
                          </a:solidFill>
                          <a:latin typeface="Arial"/>
                          <a:cs typeface="Arial"/>
                        </a:rPr>
                        <a:t>BLV</a:t>
                      </a:r>
                      <a:r>
                        <a:rPr sz="1050" spc="-35" dirty="0">
                          <a:solidFill>
                            <a:srgbClr val="004A86"/>
                          </a:solidFill>
                          <a:latin typeface="Arial"/>
                          <a:cs typeface="Arial"/>
                        </a:rPr>
                        <a:t> </a:t>
                      </a:r>
                      <a:r>
                        <a:rPr sz="1050" dirty="0">
                          <a:solidFill>
                            <a:srgbClr val="004A86"/>
                          </a:solidFill>
                          <a:latin typeface="Arial"/>
                          <a:cs typeface="Arial"/>
                        </a:rPr>
                        <a:t>10</a:t>
                      </a:r>
                      <a:r>
                        <a:rPr sz="1050" spc="-30" dirty="0">
                          <a:solidFill>
                            <a:srgbClr val="004A86"/>
                          </a:solidFill>
                          <a:latin typeface="Arial"/>
                          <a:cs typeface="Arial"/>
                        </a:rPr>
                        <a:t> </a:t>
                      </a:r>
                      <a:r>
                        <a:rPr sz="1050" spc="-25" dirty="0">
                          <a:solidFill>
                            <a:srgbClr val="004A86"/>
                          </a:solidFill>
                          <a:latin typeface="Arial"/>
                          <a:cs typeface="Arial"/>
                        </a:rPr>
                        <a:t>mg</a:t>
                      </a:r>
                      <a:endParaRPr sz="105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algn="ctr">
                        <a:lnSpc>
                          <a:spcPts val="1390"/>
                        </a:lnSpc>
                      </a:pPr>
                      <a:r>
                        <a:rPr sz="1050" spc="-10" dirty="0">
                          <a:solidFill>
                            <a:srgbClr val="004A86"/>
                          </a:solidFill>
                          <a:latin typeface="Arial"/>
                          <a:cs typeface="Arial"/>
                        </a:rPr>
                        <a:t>52%</a:t>
                      </a:r>
                      <a:endParaRPr sz="1050" dirty="0">
                        <a:latin typeface="Arial"/>
                        <a:cs typeface="Arial"/>
                      </a:endParaRPr>
                    </a:p>
                  </a:txBody>
                  <a:tcPr marL="0" marR="0" marT="0" marB="0">
                    <a:lnL w="6350" cap="flat" cmpd="sng" algn="ctr">
                      <a:solidFill>
                        <a:srgbClr val="FFC000"/>
                      </a:solidFill>
                      <a:prstDash val="solid"/>
                      <a:round/>
                      <a:headEnd type="none" w="med" len="med"/>
                      <a:tailEnd type="none" w="med" len="med"/>
                    </a:lnL>
                    <a:lnR w="6350">
                      <a:solidFill>
                        <a:srgbClr val="FFC000"/>
                      </a:solidFill>
                      <a:prstDash val="solid"/>
                    </a:lnR>
                    <a:lnT w="6350" cap="flat" cmpd="sng" algn="ctr">
                      <a:solidFill>
                        <a:srgbClr val="FFC000"/>
                      </a:solidFill>
                      <a:prstDash val="solid"/>
                      <a:round/>
                      <a:headEnd type="none" w="med" len="med"/>
                      <a:tailEnd type="none" w="med" len="med"/>
                    </a:lnT>
                    <a:lnB w="6350">
                      <a:solidFill>
                        <a:srgbClr val="FFC000"/>
                      </a:solidFill>
                      <a:prstDash val="solid"/>
                    </a:lnB>
                    <a:solidFill>
                      <a:srgbClr val="FFFFFF"/>
                    </a:solidFill>
                  </a:tcPr>
                </a:tc>
                <a:tc>
                  <a:txBody>
                    <a:bodyPr/>
                    <a:lstStyle/>
                    <a:p>
                      <a:pPr marL="337185">
                        <a:lnSpc>
                          <a:spcPts val="1390"/>
                        </a:lnSpc>
                      </a:pPr>
                      <a:r>
                        <a:rPr sz="1050" spc="-10" dirty="0">
                          <a:solidFill>
                            <a:srgbClr val="004A86"/>
                          </a:solidFill>
                          <a:latin typeface="Arial"/>
                          <a:cs typeface="Arial"/>
                        </a:rPr>
                        <a:t>20%</a:t>
                      </a:r>
                      <a:endParaRPr sz="1050" dirty="0">
                        <a:latin typeface="Arial"/>
                        <a:cs typeface="Arial"/>
                      </a:endParaRP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3990343652"/>
                  </a:ext>
                </a:extLst>
              </a:tr>
            </a:tbl>
          </a:graphicData>
        </a:graphic>
      </p:graphicFrame>
      <p:sp>
        <p:nvSpPr>
          <p:cNvPr id="9" name="object 22">
            <a:extLst>
              <a:ext uri="{FF2B5EF4-FFF2-40B4-BE49-F238E27FC236}">
                <a16:creationId xmlns:a16="http://schemas.microsoft.com/office/drawing/2014/main" id="{4EADB8DF-093C-F704-492E-2B50840D9B39}"/>
              </a:ext>
            </a:extLst>
          </p:cNvPr>
          <p:cNvSpPr txBox="1"/>
          <p:nvPr/>
        </p:nvSpPr>
        <p:spPr>
          <a:xfrm>
            <a:off x="647336" y="2662627"/>
            <a:ext cx="3134928" cy="671979"/>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004A86"/>
                </a:solidFill>
                <a:latin typeface="Arial"/>
                <a:cs typeface="Arial"/>
              </a:rPr>
              <a:t>36%</a:t>
            </a:r>
            <a:r>
              <a:rPr sz="1050" spc="-45" dirty="0">
                <a:solidFill>
                  <a:srgbClr val="004A86"/>
                </a:solidFill>
                <a:latin typeface="Arial"/>
                <a:cs typeface="Arial"/>
              </a:rPr>
              <a:t> </a:t>
            </a:r>
            <a:r>
              <a:rPr sz="1050" dirty="0">
                <a:solidFill>
                  <a:srgbClr val="004A86"/>
                </a:solidFill>
                <a:latin typeface="Arial"/>
                <a:cs typeface="Arial"/>
              </a:rPr>
              <a:t>(23/64)</a:t>
            </a:r>
            <a:r>
              <a:rPr sz="1050" spc="-40" dirty="0">
                <a:solidFill>
                  <a:srgbClr val="004A86"/>
                </a:solidFill>
                <a:latin typeface="Arial"/>
                <a:cs typeface="Arial"/>
              </a:rPr>
              <a:t> </a:t>
            </a:r>
            <a:r>
              <a:rPr sz="1050" dirty="0">
                <a:solidFill>
                  <a:srgbClr val="004A86"/>
                </a:solidFill>
                <a:latin typeface="Arial"/>
                <a:cs typeface="Arial"/>
              </a:rPr>
              <a:t>maintained</a:t>
            </a:r>
            <a:r>
              <a:rPr sz="1050" spc="-60" dirty="0">
                <a:solidFill>
                  <a:srgbClr val="004A86"/>
                </a:solidFill>
                <a:latin typeface="Arial"/>
                <a:cs typeface="Arial"/>
              </a:rPr>
              <a:t> </a:t>
            </a:r>
            <a:r>
              <a:rPr lang="en-US" sz="1050" dirty="0">
                <a:solidFill>
                  <a:srgbClr val="004A86"/>
                </a:solidFill>
                <a:latin typeface="Arial"/>
                <a:cs typeface="Arial"/>
              </a:rPr>
              <a:t>sustained undetectability with no relapses during follow-up.</a:t>
            </a:r>
          </a:p>
          <a:p>
            <a:pPr marL="12700">
              <a:lnSpc>
                <a:spcPct val="100000"/>
              </a:lnSpc>
              <a:spcBef>
                <a:spcPts val="100"/>
              </a:spcBef>
            </a:pPr>
            <a:r>
              <a:rPr lang="en-US" sz="1050" b="1" dirty="0">
                <a:solidFill>
                  <a:srgbClr val="004A86"/>
                </a:solidFill>
                <a:latin typeface="Arial"/>
                <a:cs typeface="Arial"/>
              </a:rPr>
              <a:t>Longer duration of on-treatment undetectability at EOT = better durability.</a:t>
            </a:r>
            <a:endParaRPr sz="1050" b="1" dirty="0">
              <a:latin typeface="Arial"/>
              <a:cs typeface="Arial"/>
            </a:endParaRPr>
          </a:p>
        </p:txBody>
      </p:sp>
      <p:grpSp>
        <p:nvGrpSpPr>
          <p:cNvPr id="40" name="Group 39">
            <a:extLst>
              <a:ext uri="{FF2B5EF4-FFF2-40B4-BE49-F238E27FC236}">
                <a16:creationId xmlns:a16="http://schemas.microsoft.com/office/drawing/2014/main" id="{2F503C5A-E609-1274-3306-9C83EE49BA5B}"/>
              </a:ext>
            </a:extLst>
          </p:cNvPr>
          <p:cNvGrpSpPr/>
          <p:nvPr/>
        </p:nvGrpSpPr>
        <p:grpSpPr>
          <a:xfrm>
            <a:off x="609266" y="3515600"/>
            <a:ext cx="3181603" cy="533859"/>
            <a:chOff x="607833" y="3487744"/>
            <a:chExt cx="3181603" cy="533859"/>
          </a:xfrm>
        </p:grpSpPr>
        <p:grpSp>
          <p:nvGrpSpPr>
            <p:cNvPr id="39" name="Group 38">
              <a:extLst>
                <a:ext uri="{FF2B5EF4-FFF2-40B4-BE49-F238E27FC236}">
                  <a16:creationId xmlns:a16="http://schemas.microsoft.com/office/drawing/2014/main" id="{8D17DEB9-DD59-4A4D-6BC4-7D27FE657E86}"/>
                </a:ext>
              </a:extLst>
            </p:cNvPr>
            <p:cNvGrpSpPr/>
            <p:nvPr/>
          </p:nvGrpSpPr>
          <p:grpSpPr>
            <a:xfrm>
              <a:off x="607833" y="3710453"/>
              <a:ext cx="3181603" cy="311150"/>
              <a:chOff x="635890" y="3566031"/>
              <a:chExt cx="3181603" cy="311150"/>
            </a:xfrm>
          </p:grpSpPr>
          <p:grpSp>
            <p:nvGrpSpPr>
              <p:cNvPr id="37" name="Group 36">
                <a:extLst>
                  <a:ext uri="{FF2B5EF4-FFF2-40B4-BE49-F238E27FC236}">
                    <a16:creationId xmlns:a16="http://schemas.microsoft.com/office/drawing/2014/main" id="{403B76E2-7411-4C18-58BB-990022268056}"/>
                  </a:ext>
                </a:extLst>
              </p:cNvPr>
              <p:cNvGrpSpPr/>
              <p:nvPr/>
            </p:nvGrpSpPr>
            <p:grpSpPr>
              <a:xfrm>
                <a:off x="635890" y="3585081"/>
                <a:ext cx="806195" cy="292100"/>
                <a:chOff x="635890" y="3585081"/>
                <a:chExt cx="806195" cy="292100"/>
              </a:xfrm>
            </p:grpSpPr>
            <p:sp>
              <p:nvSpPr>
                <p:cNvPr id="22" name="object 24">
                  <a:extLst>
                    <a:ext uri="{FF2B5EF4-FFF2-40B4-BE49-F238E27FC236}">
                      <a16:creationId xmlns:a16="http://schemas.microsoft.com/office/drawing/2014/main" id="{04FE9113-74B2-5378-464F-AD0DC6F69FA9}"/>
                    </a:ext>
                  </a:extLst>
                </p:cNvPr>
                <p:cNvSpPr/>
                <p:nvPr/>
              </p:nvSpPr>
              <p:spPr>
                <a:xfrm>
                  <a:off x="635890" y="3585081"/>
                  <a:ext cx="725170" cy="292100"/>
                </a:xfrm>
                <a:custGeom>
                  <a:avLst/>
                  <a:gdLst/>
                  <a:ahLst/>
                  <a:cxnLst/>
                  <a:rect l="l" t="t" r="r" b="b"/>
                  <a:pathLst>
                    <a:path w="725169" h="292100">
                      <a:moveTo>
                        <a:pt x="71920" y="0"/>
                      </a:moveTo>
                      <a:lnTo>
                        <a:pt x="0" y="0"/>
                      </a:lnTo>
                      <a:lnTo>
                        <a:pt x="0" y="291553"/>
                      </a:lnTo>
                      <a:lnTo>
                        <a:pt x="71920" y="291553"/>
                      </a:lnTo>
                      <a:lnTo>
                        <a:pt x="71920" y="0"/>
                      </a:lnTo>
                      <a:close/>
                    </a:path>
                    <a:path w="725169" h="292100">
                      <a:moveTo>
                        <a:pt x="153136" y="0"/>
                      </a:moveTo>
                      <a:lnTo>
                        <a:pt x="81229" y="0"/>
                      </a:lnTo>
                      <a:lnTo>
                        <a:pt x="81229" y="291553"/>
                      </a:lnTo>
                      <a:lnTo>
                        <a:pt x="153136" y="291553"/>
                      </a:lnTo>
                      <a:lnTo>
                        <a:pt x="153136" y="0"/>
                      </a:lnTo>
                      <a:close/>
                    </a:path>
                    <a:path w="725169" h="292100">
                      <a:moveTo>
                        <a:pt x="234365" y="0"/>
                      </a:moveTo>
                      <a:lnTo>
                        <a:pt x="162458" y="0"/>
                      </a:lnTo>
                      <a:lnTo>
                        <a:pt x="162458" y="291553"/>
                      </a:lnTo>
                      <a:lnTo>
                        <a:pt x="234365" y="291553"/>
                      </a:lnTo>
                      <a:lnTo>
                        <a:pt x="234365" y="0"/>
                      </a:lnTo>
                      <a:close/>
                    </a:path>
                    <a:path w="725169" h="292100">
                      <a:moveTo>
                        <a:pt x="315620" y="0"/>
                      </a:moveTo>
                      <a:lnTo>
                        <a:pt x="243700" y="0"/>
                      </a:lnTo>
                      <a:lnTo>
                        <a:pt x="243700" y="291553"/>
                      </a:lnTo>
                      <a:lnTo>
                        <a:pt x="315620" y="291553"/>
                      </a:lnTo>
                      <a:lnTo>
                        <a:pt x="315620" y="0"/>
                      </a:lnTo>
                      <a:close/>
                    </a:path>
                    <a:path w="725169" h="292100">
                      <a:moveTo>
                        <a:pt x="396798" y="0"/>
                      </a:moveTo>
                      <a:lnTo>
                        <a:pt x="324878" y="0"/>
                      </a:lnTo>
                      <a:lnTo>
                        <a:pt x="324878" y="291553"/>
                      </a:lnTo>
                      <a:lnTo>
                        <a:pt x="396798" y="291553"/>
                      </a:lnTo>
                      <a:lnTo>
                        <a:pt x="396798" y="0"/>
                      </a:lnTo>
                      <a:close/>
                    </a:path>
                    <a:path w="725169" h="292100">
                      <a:moveTo>
                        <a:pt x="477989" y="0"/>
                      </a:moveTo>
                      <a:lnTo>
                        <a:pt x="406069" y="0"/>
                      </a:lnTo>
                      <a:lnTo>
                        <a:pt x="406069" y="291553"/>
                      </a:lnTo>
                      <a:lnTo>
                        <a:pt x="477989" y="291553"/>
                      </a:lnTo>
                      <a:lnTo>
                        <a:pt x="477989" y="0"/>
                      </a:lnTo>
                      <a:close/>
                    </a:path>
                    <a:path w="725169" h="292100">
                      <a:moveTo>
                        <a:pt x="562140" y="0"/>
                      </a:moveTo>
                      <a:lnTo>
                        <a:pt x="490220" y="0"/>
                      </a:lnTo>
                      <a:lnTo>
                        <a:pt x="490220" y="291553"/>
                      </a:lnTo>
                      <a:lnTo>
                        <a:pt x="562140" y="291553"/>
                      </a:lnTo>
                      <a:lnTo>
                        <a:pt x="562140" y="0"/>
                      </a:lnTo>
                      <a:close/>
                    </a:path>
                    <a:path w="725169" h="292100">
                      <a:moveTo>
                        <a:pt x="643293" y="0"/>
                      </a:moveTo>
                      <a:lnTo>
                        <a:pt x="571373" y="0"/>
                      </a:lnTo>
                      <a:lnTo>
                        <a:pt x="571373" y="291553"/>
                      </a:lnTo>
                      <a:lnTo>
                        <a:pt x="643293" y="291553"/>
                      </a:lnTo>
                      <a:lnTo>
                        <a:pt x="643293" y="0"/>
                      </a:lnTo>
                      <a:close/>
                    </a:path>
                    <a:path w="725169" h="292100">
                      <a:moveTo>
                        <a:pt x="724560" y="0"/>
                      </a:moveTo>
                      <a:lnTo>
                        <a:pt x="652653" y="0"/>
                      </a:lnTo>
                      <a:lnTo>
                        <a:pt x="652653" y="291553"/>
                      </a:lnTo>
                      <a:lnTo>
                        <a:pt x="724560" y="291553"/>
                      </a:lnTo>
                      <a:lnTo>
                        <a:pt x="724560" y="0"/>
                      </a:lnTo>
                      <a:close/>
                    </a:path>
                  </a:pathLst>
                </a:custGeom>
                <a:solidFill>
                  <a:srgbClr val="FFBD3C"/>
                </a:solidFill>
              </p:spPr>
              <p:txBody>
                <a:bodyPr wrap="square" lIns="0" tIns="0" rIns="0" bIns="0" rtlCol="0"/>
                <a:lstStyle/>
                <a:p>
                  <a:endParaRPr/>
                </a:p>
              </p:txBody>
            </p:sp>
            <p:sp>
              <p:nvSpPr>
                <p:cNvPr id="23" name="object 25">
                  <a:extLst>
                    <a:ext uri="{FF2B5EF4-FFF2-40B4-BE49-F238E27FC236}">
                      <a16:creationId xmlns:a16="http://schemas.microsoft.com/office/drawing/2014/main" id="{57568A4A-BF42-3FAA-5797-95B28BBCC42B}"/>
                    </a:ext>
                  </a:extLst>
                </p:cNvPr>
                <p:cNvSpPr/>
                <p:nvPr/>
              </p:nvSpPr>
              <p:spPr>
                <a:xfrm>
                  <a:off x="1369695" y="3585081"/>
                  <a:ext cx="72390" cy="292100"/>
                </a:xfrm>
                <a:custGeom>
                  <a:avLst/>
                  <a:gdLst/>
                  <a:ahLst/>
                  <a:cxnLst/>
                  <a:rect l="l" t="t" r="r" b="b"/>
                  <a:pathLst>
                    <a:path w="72390" h="292100">
                      <a:moveTo>
                        <a:pt x="71920" y="0"/>
                      </a:moveTo>
                      <a:lnTo>
                        <a:pt x="0" y="0"/>
                      </a:lnTo>
                      <a:lnTo>
                        <a:pt x="0" y="291553"/>
                      </a:lnTo>
                      <a:lnTo>
                        <a:pt x="71920" y="291553"/>
                      </a:lnTo>
                      <a:lnTo>
                        <a:pt x="71920" y="0"/>
                      </a:lnTo>
                      <a:close/>
                    </a:path>
                  </a:pathLst>
                </a:custGeom>
                <a:solidFill>
                  <a:srgbClr val="FCEBC7"/>
                </a:solidFill>
              </p:spPr>
              <p:txBody>
                <a:bodyPr wrap="square" lIns="0" tIns="0" rIns="0" bIns="0" rtlCol="0"/>
                <a:lstStyle/>
                <a:p>
                  <a:endParaRPr/>
                </a:p>
              </p:txBody>
            </p:sp>
          </p:grpSp>
          <p:grpSp>
            <p:nvGrpSpPr>
              <p:cNvPr id="36" name="Group 35">
                <a:extLst>
                  <a:ext uri="{FF2B5EF4-FFF2-40B4-BE49-F238E27FC236}">
                    <a16:creationId xmlns:a16="http://schemas.microsoft.com/office/drawing/2014/main" id="{DD86A596-812F-0C48-57C3-CD177CDE34EB}"/>
                  </a:ext>
                </a:extLst>
              </p:cNvPr>
              <p:cNvGrpSpPr/>
              <p:nvPr/>
            </p:nvGrpSpPr>
            <p:grpSpPr>
              <a:xfrm>
                <a:off x="1835405" y="3566031"/>
                <a:ext cx="806069" cy="292100"/>
                <a:chOff x="1835405" y="3566031"/>
                <a:chExt cx="806069" cy="292100"/>
              </a:xfrm>
            </p:grpSpPr>
            <p:sp>
              <p:nvSpPr>
                <p:cNvPr id="26" name="object 28">
                  <a:extLst>
                    <a:ext uri="{FF2B5EF4-FFF2-40B4-BE49-F238E27FC236}">
                      <a16:creationId xmlns:a16="http://schemas.microsoft.com/office/drawing/2014/main" id="{5ED79544-A155-6FC3-3163-63E4FD3B570F}"/>
                    </a:ext>
                  </a:extLst>
                </p:cNvPr>
                <p:cNvSpPr/>
                <p:nvPr/>
              </p:nvSpPr>
              <p:spPr>
                <a:xfrm>
                  <a:off x="1835405" y="3566031"/>
                  <a:ext cx="396875" cy="292100"/>
                </a:xfrm>
                <a:custGeom>
                  <a:avLst/>
                  <a:gdLst/>
                  <a:ahLst/>
                  <a:cxnLst/>
                  <a:rect l="l" t="t" r="r" b="b"/>
                  <a:pathLst>
                    <a:path w="396875" h="292100">
                      <a:moveTo>
                        <a:pt x="71920" y="0"/>
                      </a:moveTo>
                      <a:lnTo>
                        <a:pt x="0" y="0"/>
                      </a:lnTo>
                      <a:lnTo>
                        <a:pt x="0" y="291553"/>
                      </a:lnTo>
                      <a:lnTo>
                        <a:pt x="71920" y="291553"/>
                      </a:lnTo>
                      <a:lnTo>
                        <a:pt x="71920" y="0"/>
                      </a:lnTo>
                      <a:close/>
                    </a:path>
                    <a:path w="396875" h="292100">
                      <a:moveTo>
                        <a:pt x="153200" y="0"/>
                      </a:moveTo>
                      <a:lnTo>
                        <a:pt x="81280" y="0"/>
                      </a:lnTo>
                      <a:lnTo>
                        <a:pt x="81280" y="291553"/>
                      </a:lnTo>
                      <a:lnTo>
                        <a:pt x="153200" y="291553"/>
                      </a:lnTo>
                      <a:lnTo>
                        <a:pt x="153200" y="0"/>
                      </a:lnTo>
                      <a:close/>
                    </a:path>
                    <a:path w="396875" h="292100">
                      <a:moveTo>
                        <a:pt x="234353" y="0"/>
                      </a:moveTo>
                      <a:lnTo>
                        <a:pt x="162433" y="0"/>
                      </a:lnTo>
                      <a:lnTo>
                        <a:pt x="162433" y="291553"/>
                      </a:lnTo>
                      <a:lnTo>
                        <a:pt x="234353" y="291553"/>
                      </a:lnTo>
                      <a:lnTo>
                        <a:pt x="234353" y="0"/>
                      </a:lnTo>
                      <a:close/>
                    </a:path>
                    <a:path w="396875" h="292100">
                      <a:moveTo>
                        <a:pt x="315633" y="0"/>
                      </a:moveTo>
                      <a:lnTo>
                        <a:pt x="243713" y="0"/>
                      </a:lnTo>
                      <a:lnTo>
                        <a:pt x="243713" y="291553"/>
                      </a:lnTo>
                      <a:lnTo>
                        <a:pt x="315633" y="291553"/>
                      </a:lnTo>
                      <a:lnTo>
                        <a:pt x="315633" y="0"/>
                      </a:lnTo>
                      <a:close/>
                    </a:path>
                    <a:path w="396875" h="292100">
                      <a:moveTo>
                        <a:pt x="396786" y="0"/>
                      </a:moveTo>
                      <a:lnTo>
                        <a:pt x="324866" y="0"/>
                      </a:lnTo>
                      <a:lnTo>
                        <a:pt x="324866" y="291553"/>
                      </a:lnTo>
                      <a:lnTo>
                        <a:pt x="396786" y="291553"/>
                      </a:lnTo>
                      <a:lnTo>
                        <a:pt x="396786" y="0"/>
                      </a:lnTo>
                      <a:close/>
                    </a:path>
                  </a:pathLst>
                </a:custGeom>
                <a:solidFill>
                  <a:srgbClr val="FFBD3C"/>
                </a:solidFill>
              </p:spPr>
              <p:txBody>
                <a:bodyPr wrap="square" lIns="0" tIns="0" rIns="0" bIns="0" rtlCol="0"/>
                <a:lstStyle/>
                <a:p>
                  <a:endParaRPr/>
                </a:p>
              </p:txBody>
            </p:sp>
            <p:sp>
              <p:nvSpPr>
                <p:cNvPr id="27" name="object 29">
                  <a:extLst>
                    <a:ext uri="{FF2B5EF4-FFF2-40B4-BE49-F238E27FC236}">
                      <a16:creationId xmlns:a16="http://schemas.microsoft.com/office/drawing/2014/main" id="{BCBB6D34-B887-3959-3953-39DB689B4DEB}"/>
                    </a:ext>
                  </a:extLst>
                </p:cNvPr>
                <p:cNvSpPr/>
                <p:nvPr/>
              </p:nvSpPr>
              <p:spPr>
                <a:xfrm>
                  <a:off x="2241424" y="3566031"/>
                  <a:ext cx="400050" cy="292100"/>
                </a:xfrm>
                <a:custGeom>
                  <a:avLst/>
                  <a:gdLst/>
                  <a:ahLst/>
                  <a:cxnLst/>
                  <a:rect l="l" t="t" r="r" b="b"/>
                  <a:pathLst>
                    <a:path w="400050" h="292100">
                      <a:moveTo>
                        <a:pt x="71920" y="0"/>
                      </a:moveTo>
                      <a:lnTo>
                        <a:pt x="0" y="0"/>
                      </a:lnTo>
                      <a:lnTo>
                        <a:pt x="0" y="291553"/>
                      </a:lnTo>
                      <a:lnTo>
                        <a:pt x="71920" y="291553"/>
                      </a:lnTo>
                      <a:lnTo>
                        <a:pt x="71920" y="0"/>
                      </a:lnTo>
                      <a:close/>
                    </a:path>
                    <a:path w="400050" h="292100">
                      <a:moveTo>
                        <a:pt x="156121" y="0"/>
                      </a:moveTo>
                      <a:lnTo>
                        <a:pt x="84201" y="0"/>
                      </a:lnTo>
                      <a:lnTo>
                        <a:pt x="84201" y="291553"/>
                      </a:lnTo>
                      <a:lnTo>
                        <a:pt x="156121" y="291553"/>
                      </a:lnTo>
                      <a:lnTo>
                        <a:pt x="156121" y="0"/>
                      </a:lnTo>
                      <a:close/>
                    </a:path>
                    <a:path w="400050" h="292100">
                      <a:moveTo>
                        <a:pt x="237274" y="0"/>
                      </a:moveTo>
                      <a:lnTo>
                        <a:pt x="165354" y="0"/>
                      </a:lnTo>
                      <a:lnTo>
                        <a:pt x="165354" y="291553"/>
                      </a:lnTo>
                      <a:lnTo>
                        <a:pt x="237274" y="291553"/>
                      </a:lnTo>
                      <a:lnTo>
                        <a:pt x="237274" y="0"/>
                      </a:lnTo>
                      <a:close/>
                    </a:path>
                    <a:path w="400050" h="292100">
                      <a:moveTo>
                        <a:pt x="318554" y="0"/>
                      </a:moveTo>
                      <a:lnTo>
                        <a:pt x="246634" y="0"/>
                      </a:lnTo>
                      <a:lnTo>
                        <a:pt x="246634" y="291553"/>
                      </a:lnTo>
                      <a:lnTo>
                        <a:pt x="318554" y="291553"/>
                      </a:lnTo>
                      <a:lnTo>
                        <a:pt x="318554" y="0"/>
                      </a:lnTo>
                      <a:close/>
                    </a:path>
                    <a:path w="400050" h="292100">
                      <a:moveTo>
                        <a:pt x="399707" y="0"/>
                      </a:moveTo>
                      <a:lnTo>
                        <a:pt x="327787" y="0"/>
                      </a:lnTo>
                      <a:lnTo>
                        <a:pt x="327787" y="291553"/>
                      </a:lnTo>
                      <a:lnTo>
                        <a:pt x="399707" y="291553"/>
                      </a:lnTo>
                      <a:lnTo>
                        <a:pt x="399707" y="0"/>
                      </a:lnTo>
                      <a:close/>
                    </a:path>
                  </a:pathLst>
                </a:custGeom>
                <a:solidFill>
                  <a:srgbClr val="FCEBC7"/>
                </a:solidFill>
              </p:spPr>
              <p:txBody>
                <a:bodyPr wrap="square" lIns="0" tIns="0" rIns="0" bIns="0" rtlCol="0"/>
                <a:lstStyle/>
                <a:p>
                  <a:endParaRPr/>
                </a:p>
              </p:txBody>
            </p:sp>
          </p:grpSp>
          <p:grpSp>
            <p:nvGrpSpPr>
              <p:cNvPr id="35" name="Group 34">
                <a:extLst>
                  <a:ext uri="{FF2B5EF4-FFF2-40B4-BE49-F238E27FC236}">
                    <a16:creationId xmlns:a16="http://schemas.microsoft.com/office/drawing/2014/main" id="{EAD51416-C2B1-1729-1954-5369A93BD47E}"/>
                  </a:ext>
                </a:extLst>
              </p:cNvPr>
              <p:cNvGrpSpPr/>
              <p:nvPr/>
            </p:nvGrpSpPr>
            <p:grpSpPr>
              <a:xfrm>
                <a:off x="3011170" y="3566031"/>
                <a:ext cx="806323" cy="292100"/>
                <a:chOff x="3011170" y="3566031"/>
                <a:chExt cx="806323" cy="292100"/>
              </a:xfrm>
            </p:grpSpPr>
            <p:sp>
              <p:nvSpPr>
                <p:cNvPr id="28" name="object 30">
                  <a:extLst>
                    <a:ext uri="{FF2B5EF4-FFF2-40B4-BE49-F238E27FC236}">
                      <a16:creationId xmlns:a16="http://schemas.microsoft.com/office/drawing/2014/main" id="{B006E8C8-3045-5E36-142F-66EFCD642B13}"/>
                    </a:ext>
                  </a:extLst>
                </p:cNvPr>
                <p:cNvSpPr/>
                <p:nvPr/>
              </p:nvSpPr>
              <p:spPr>
                <a:xfrm>
                  <a:off x="3011170" y="3566031"/>
                  <a:ext cx="72390" cy="292100"/>
                </a:xfrm>
                <a:custGeom>
                  <a:avLst/>
                  <a:gdLst/>
                  <a:ahLst/>
                  <a:cxnLst/>
                  <a:rect l="l" t="t" r="r" b="b"/>
                  <a:pathLst>
                    <a:path w="72389" h="292100">
                      <a:moveTo>
                        <a:pt x="71920" y="0"/>
                      </a:moveTo>
                      <a:lnTo>
                        <a:pt x="0" y="0"/>
                      </a:lnTo>
                      <a:lnTo>
                        <a:pt x="0" y="291553"/>
                      </a:lnTo>
                      <a:lnTo>
                        <a:pt x="71920" y="291553"/>
                      </a:lnTo>
                      <a:lnTo>
                        <a:pt x="71920" y="0"/>
                      </a:lnTo>
                      <a:close/>
                    </a:path>
                  </a:pathLst>
                </a:custGeom>
                <a:solidFill>
                  <a:srgbClr val="FFBD3C"/>
                </a:solidFill>
              </p:spPr>
              <p:txBody>
                <a:bodyPr wrap="square" lIns="0" tIns="0" rIns="0" bIns="0" rtlCol="0"/>
                <a:lstStyle/>
                <a:p>
                  <a:endParaRPr/>
                </a:p>
              </p:txBody>
            </p:sp>
            <p:sp>
              <p:nvSpPr>
                <p:cNvPr id="29" name="object 31">
                  <a:extLst>
                    <a:ext uri="{FF2B5EF4-FFF2-40B4-BE49-F238E27FC236}">
                      <a16:creationId xmlns:a16="http://schemas.microsoft.com/office/drawing/2014/main" id="{429589DB-8673-674E-C23E-2068810D9B1C}"/>
                    </a:ext>
                  </a:extLst>
                </p:cNvPr>
                <p:cNvSpPr/>
                <p:nvPr/>
              </p:nvSpPr>
              <p:spPr>
                <a:xfrm>
                  <a:off x="3092323" y="3566031"/>
                  <a:ext cx="725170" cy="292100"/>
                </a:xfrm>
                <a:custGeom>
                  <a:avLst/>
                  <a:gdLst/>
                  <a:ahLst/>
                  <a:cxnLst/>
                  <a:rect l="l" t="t" r="r" b="b"/>
                  <a:pathLst>
                    <a:path w="725170" h="292100">
                      <a:moveTo>
                        <a:pt x="71920" y="0"/>
                      </a:moveTo>
                      <a:lnTo>
                        <a:pt x="0" y="0"/>
                      </a:lnTo>
                      <a:lnTo>
                        <a:pt x="0" y="291553"/>
                      </a:lnTo>
                      <a:lnTo>
                        <a:pt x="71920" y="291553"/>
                      </a:lnTo>
                      <a:lnTo>
                        <a:pt x="71920" y="0"/>
                      </a:lnTo>
                      <a:close/>
                    </a:path>
                    <a:path w="725170" h="292100">
                      <a:moveTo>
                        <a:pt x="153200" y="0"/>
                      </a:moveTo>
                      <a:lnTo>
                        <a:pt x="81280" y="0"/>
                      </a:lnTo>
                      <a:lnTo>
                        <a:pt x="81280" y="291553"/>
                      </a:lnTo>
                      <a:lnTo>
                        <a:pt x="153200" y="291553"/>
                      </a:lnTo>
                      <a:lnTo>
                        <a:pt x="153200" y="0"/>
                      </a:lnTo>
                      <a:close/>
                    </a:path>
                    <a:path w="725170" h="292100">
                      <a:moveTo>
                        <a:pt x="234480" y="0"/>
                      </a:moveTo>
                      <a:lnTo>
                        <a:pt x="162560" y="0"/>
                      </a:lnTo>
                      <a:lnTo>
                        <a:pt x="162560" y="291553"/>
                      </a:lnTo>
                      <a:lnTo>
                        <a:pt x="234480" y="291553"/>
                      </a:lnTo>
                      <a:lnTo>
                        <a:pt x="234480" y="0"/>
                      </a:lnTo>
                      <a:close/>
                    </a:path>
                    <a:path w="725170" h="292100">
                      <a:moveTo>
                        <a:pt x="315633" y="0"/>
                      </a:moveTo>
                      <a:lnTo>
                        <a:pt x="243713" y="0"/>
                      </a:lnTo>
                      <a:lnTo>
                        <a:pt x="243713" y="291553"/>
                      </a:lnTo>
                      <a:lnTo>
                        <a:pt x="315633" y="291553"/>
                      </a:lnTo>
                      <a:lnTo>
                        <a:pt x="315633" y="0"/>
                      </a:lnTo>
                      <a:close/>
                    </a:path>
                    <a:path w="725170" h="292100">
                      <a:moveTo>
                        <a:pt x="396786" y="0"/>
                      </a:moveTo>
                      <a:lnTo>
                        <a:pt x="324866" y="0"/>
                      </a:lnTo>
                      <a:lnTo>
                        <a:pt x="324866" y="291553"/>
                      </a:lnTo>
                      <a:lnTo>
                        <a:pt x="396786" y="291553"/>
                      </a:lnTo>
                      <a:lnTo>
                        <a:pt x="396786" y="0"/>
                      </a:lnTo>
                      <a:close/>
                    </a:path>
                    <a:path w="725170" h="292100">
                      <a:moveTo>
                        <a:pt x="480860" y="0"/>
                      </a:moveTo>
                      <a:lnTo>
                        <a:pt x="408940" y="0"/>
                      </a:lnTo>
                      <a:lnTo>
                        <a:pt x="408940" y="291553"/>
                      </a:lnTo>
                      <a:lnTo>
                        <a:pt x="480860" y="291553"/>
                      </a:lnTo>
                      <a:lnTo>
                        <a:pt x="480860" y="0"/>
                      </a:lnTo>
                      <a:close/>
                    </a:path>
                    <a:path w="725170" h="292100">
                      <a:moveTo>
                        <a:pt x="562140" y="0"/>
                      </a:moveTo>
                      <a:lnTo>
                        <a:pt x="490220" y="0"/>
                      </a:lnTo>
                      <a:lnTo>
                        <a:pt x="490220" y="291553"/>
                      </a:lnTo>
                      <a:lnTo>
                        <a:pt x="562140" y="291553"/>
                      </a:lnTo>
                      <a:lnTo>
                        <a:pt x="562140" y="0"/>
                      </a:lnTo>
                      <a:close/>
                    </a:path>
                    <a:path w="725170" h="292100">
                      <a:moveTo>
                        <a:pt x="643420" y="0"/>
                      </a:moveTo>
                      <a:lnTo>
                        <a:pt x="571500" y="0"/>
                      </a:lnTo>
                      <a:lnTo>
                        <a:pt x="571500" y="291553"/>
                      </a:lnTo>
                      <a:lnTo>
                        <a:pt x="643420" y="291553"/>
                      </a:lnTo>
                      <a:lnTo>
                        <a:pt x="643420" y="0"/>
                      </a:lnTo>
                      <a:close/>
                    </a:path>
                    <a:path w="725170" h="292100">
                      <a:moveTo>
                        <a:pt x="724573" y="0"/>
                      </a:moveTo>
                      <a:lnTo>
                        <a:pt x="652653" y="0"/>
                      </a:lnTo>
                      <a:lnTo>
                        <a:pt x="652653" y="291553"/>
                      </a:lnTo>
                      <a:lnTo>
                        <a:pt x="724573" y="291553"/>
                      </a:lnTo>
                      <a:lnTo>
                        <a:pt x="724573" y="0"/>
                      </a:lnTo>
                      <a:close/>
                    </a:path>
                  </a:pathLst>
                </a:custGeom>
                <a:solidFill>
                  <a:srgbClr val="FCEBC7"/>
                </a:solidFill>
              </p:spPr>
              <p:txBody>
                <a:bodyPr wrap="square" lIns="0" tIns="0" rIns="0" bIns="0" rtlCol="0"/>
                <a:lstStyle/>
                <a:p>
                  <a:endParaRPr/>
                </a:p>
              </p:txBody>
            </p:sp>
          </p:grpSp>
        </p:grpSp>
        <p:grpSp>
          <p:nvGrpSpPr>
            <p:cNvPr id="38" name="Group 37">
              <a:extLst>
                <a:ext uri="{FF2B5EF4-FFF2-40B4-BE49-F238E27FC236}">
                  <a16:creationId xmlns:a16="http://schemas.microsoft.com/office/drawing/2014/main" id="{AF376CFA-6DAD-D2ED-4C48-665ACECEEA55}"/>
                </a:ext>
              </a:extLst>
            </p:cNvPr>
            <p:cNvGrpSpPr/>
            <p:nvPr/>
          </p:nvGrpSpPr>
          <p:grpSpPr>
            <a:xfrm>
              <a:off x="662595" y="3487744"/>
              <a:ext cx="3083255" cy="205232"/>
              <a:chOff x="679120" y="4045671"/>
              <a:chExt cx="3083255" cy="205232"/>
            </a:xfrm>
          </p:grpSpPr>
          <p:sp>
            <p:nvSpPr>
              <p:cNvPr id="24" name="object 26">
                <a:extLst>
                  <a:ext uri="{FF2B5EF4-FFF2-40B4-BE49-F238E27FC236}">
                    <a16:creationId xmlns:a16="http://schemas.microsoft.com/office/drawing/2014/main" id="{F96279AD-52C9-E7D4-E465-5A5243B1170C}"/>
                  </a:ext>
                </a:extLst>
              </p:cNvPr>
              <p:cNvSpPr txBox="1"/>
              <p:nvPr/>
            </p:nvSpPr>
            <p:spPr>
              <a:xfrm>
                <a:off x="679120" y="4057228"/>
                <a:ext cx="746125"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4A86"/>
                    </a:solidFill>
                    <a:latin typeface="Arial"/>
                    <a:cs typeface="Arial"/>
                  </a:rPr>
                  <a:t>≥96W:</a:t>
                </a:r>
                <a:r>
                  <a:rPr sz="1100" spc="-25" dirty="0">
                    <a:solidFill>
                      <a:srgbClr val="004A86"/>
                    </a:solidFill>
                    <a:latin typeface="Arial"/>
                    <a:cs typeface="Arial"/>
                  </a:rPr>
                  <a:t> 90%</a:t>
                </a:r>
                <a:endParaRPr sz="1100">
                  <a:latin typeface="Arial"/>
                  <a:cs typeface="Arial"/>
                </a:endParaRPr>
              </a:p>
            </p:txBody>
          </p:sp>
          <p:sp>
            <p:nvSpPr>
              <p:cNvPr id="30" name="object 32">
                <a:extLst>
                  <a:ext uri="{FF2B5EF4-FFF2-40B4-BE49-F238E27FC236}">
                    <a16:creationId xmlns:a16="http://schemas.microsoft.com/office/drawing/2014/main" id="{B4110CC5-C8E7-DDEB-4DD7-A1792FC917F4}"/>
                  </a:ext>
                </a:extLst>
              </p:cNvPr>
              <p:cNvSpPr txBox="1"/>
              <p:nvPr/>
            </p:nvSpPr>
            <p:spPr>
              <a:xfrm>
                <a:off x="1778508" y="4045671"/>
                <a:ext cx="902969"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4A86"/>
                    </a:solidFill>
                    <a:latin typeface="Arial"/>
                    <a:cs typeface="Arial"/>
                  </a:rPr>
                  <a:t>48–96W:</a:t>
                </a:r>
                <a:r>
                  <a:rPr sz="1100" spc="-30" dirty="0">
                    <a:solidFill>
                      <a:srgbClr val="004A86"/>
                    </a:solidFill>
                    <a:latin typeface="Arial"/>
                    <a:cs typeface="Arial"/>
                  </a:rPr>
                  <a:t> </a:t>
                </a:r>
                <a:r>
                  <a:rPr sz="1100" spc="-25" dirty="0">
                    <a:solidFill>
                      <a:srgbClr val="004A86"/>
                    </a:solidFill>
                    <a:latin typeface="Arial"/>
                    <a:cs typeface="Arial"/>
                  </a:rPr>
                  <a:t>50%</a:t>
                </a:r>
                <a:endParaRPr sz="1100" dirty="0">
                  <a:latin typeface="Arial"/>
                  <a:cs typeface="Arial"/>
                </a:endParaRPr>
              </a:p>
            </p:txBody>
          </p:sp>
          <p:sp>
            <p:nvSpPr>
              <p:cNvPr id="31" name="object 33">
                <a:extLst>
                  <a:ext uri="{FF2B5EF4-FFF2-40B4-BE49-F238E27FC236}">
                    <a16:creationId xmlns:a16="http://schemas.microsoft.com/office/drawing/2014/main" id="{920540A1-BD6D-C67D-44AB-BFAC7964E40A}"/>
                  </a:ext>
                </a:extLst>
              </p:cNvPr>
              <p:cNvSpPr txBox="1"/>
              <p:nvPr/>
            </p:nvSpPr>
            <p:spPr>
              <a:xfrm>
                <a:off x="3089275" y="4045671"/>
                <a:ext cx="673100" cy="193675"/>
              </a:xfrm>
              <a:prstGeom prst="rect">
                <a:avLst/>
              </a:prstGeom>
            </p:spPr>
            <p:txBody>
              <a:bodyPr vert="horz" wrap="square" lIns="0" tIns="13335" rIns="0" bIns="0" rtlCol="0">
                <a:spAutoFit/>
              </a:bodyPr>
              <a:lstStyle/>
              <a:p>
                <a:pPr marL="12700">
                  <a:lnSpc>
                    <a:spcPct val="100000"/>
                  </a:lnSpc>
                  <a:spcBef>
                    <a:spcPts val="105"/>
                  </a:spcBef>
                </a:pPr>
                <a:r>
                  <a:rPr sz="1100" dirty="0">
                    <a:solidFill>
                      <a:srgbClr val="004A86"/>
                    </a:solidFill>
                    <a:latin typeface="Arial"/>
                    <a:cs typeface="Arial"/>
                  </a:rPr>
                  <a:t>&lt;48W:</a:t>
                </a:r>
                <a:r>
                  <a:rPr sz="1100" spc="-25" dirty="0">
                    <a:solidFill>
                      <a:srgbClr val="004A86"/>
                    </a:solidFill>
                    <a:latin typeface="Arial"/>
                    <a:cs typeface="Arial"/>
                  </a:rPr>
                  <a:t> 9%</a:t>
                </a:r>
                <a:endParaRPr sz="1100" dirty="0">
                  <a:latin typeface="Arial"/>
                  <a:cs typeface="Arial"/>
                </a:endParaRPr>
              </a:p>
            </p:txBody>
          </p:sp>
        </p:grpSp>
      </p:grpSp>
      <p:cxnSp>
        <p:nvCxnSpPr>
          <p:cNvPr id="33" name="Straight Connector 32">
            <a:extLst>
              <a:ext uri="{FF2B5EF4-FFF2-40B4-BE49-F238E27FC236}">
                <a16:creationId xmlns:a16="http://schemas.microsoft.com/office/drawing/2014/main" id="{6A92EFEE-5B79-DF9B-4522-478350413BDB}"/>
              </a:ext>
            </a:extLst>
          </p:cNvPr>
          <p:cNvCxnSpPr>
            <a:cxnSpLocks/>
          </p:cNvCxnSpPr>
          <p:nvPr/>
        </p:nvCxnSpPr>
        <p:spPr>
          <a:xfrm>
            <a:off x="655941" y="4162005"/>
            <a:ext cx="3069767" cy="0"/>
          </a:xfrm>
          <a:prstGeom prst="line">
            <a:avLst/>
          </a:prstGeom>
          <a:ln w="19050">
            <a:solidFill>
              <a:srgbClr val="CF9D3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 name="object 33">
            <a:extLst>
              <a:ext uri="{FF2B5EF4-FFF2-40B4-BE49-F238E27FC236}">
                <a16:creationId xmlns:a16="http://schemas.microsoft.com/office/drawing/2014/main" id="{58895D19-317B-1D5B-64C1-05D1A656E069}"/>
              </a:ext>
            </a:extLst>
          </p:cNvPr>
          <p:cNvSpPr txBox="1"/>
          <p:nvPr/>
        </p:nvSpPr>
        <p:spPr>
          <a:xfrm>
            <a:off x="488365" y="4203936"/>
            <a:ext cx="3404185" cy="290464"/>
          </a:xfrm>
          <a:prstGeom prst="rect">
            <a:avLst/>
          </a:prstGeom>
        </p:spPr>
        <p:txBody>
          <a:bodyPr vert="horz" wrap="square" lIns="0" tIns="13335" rIns="0" bIns="0" rtlCol="0">
            <a:spAutoFit/>
          </a:bodyPr>
          <a:lstStyle/>
          <a:p>
            <a:pPr marL="12700" algn="ctr">
              <a:lnSpc>
                <a:spcPct val="100000"/>
              </a:lnSpc>
              <a:spcBef>
                <a:spcPts val="105"/>
              </a:spcBef>
            </a:pPr>
            <a:r>
              <a:rPr lang="fr-CH" sz="900" b="1" dirty="0">
                <a:solidFill>
                  <a:srgbClr val="CF9D39"/>
                </a:solidFill>
                <a:latin typeface="Arial"/>
                <a:cs typeface="Arial"/>
              </a:rPr>
              <a:t>Duration of </a:t>
            </a:r>
            <a:r>
              <a:rPr lang="fr-CH" sz="900" b="1" dirty="0" err="1">
                <a:solidFill>
                  <a:srgbClr val="CF9D39"/>
                </a:solidFill>
                <a:latin typeface="Arial"/>
                <a:cs typeface="Arial"/>
              </a:rPr>
              <a:t>undetectable</a:t>
            </a:r>
            <a:r>
              <a:rPr lang="fr-CH" sz="900" b="1" dirty="0">
                <a:solidFill>
                  <a:srgbClr val="CF9D39"/>
                </a:solidFill>
                <a:latin typeface="Arial"/>
                <a:cs typeface="Arial"/>
              </a:rPr>
              <a:t> HDV RNA at EOT: Proportion </a:t>
            </a:r>
            <a:r>
              <a:rPr lang="fr-CH" sz="900" b="1" dirty="0" err="1">
                <a:solidFill>
                  <a:srgbClr val="CF9D39"/>
                </a:solidFill>
                <a:latin typeface="Arial"/>
                <a:cs typeface="Arial"/>
              </a:rPr>
              <a:t>with</a:t>
            </a:r>
            <a:r>
              <a:rPr lang="fr-CH" sz="900" b="1" dirty="0">
                <a:solidFill>
                  <a:srgbClr val="CF9D39"/>
                </a:solidFill>
                <a:latin typeface="Arial"/>
                <a:cs typeface="Arial"/>
              </a:rPr>
              <a:t> </a:t>
            </a:r>
            <a:r>
              <a:rPr lang="fr-CH" sz="900" b="1" dirty="0" err="1">
                <a:solidFill>
                  <a:srgbClr val="CF9D39"/>
                </a:solidFill>
                <a:latin typeface="Arial"/>
                <a:cs typeface="Arial"/>
              </a:rPr>
              <a:t>sustained</a:t>
            </a:r>
            <a:r>
              <a:rPr lang="fr-CH" sz="900" b="1" dirty="0">
                <a:solidFill>
                  <a:srgbClr val="CF9D39"/>
                </a:solidFill>
                <a:latin typeface="Arial"/>
                <a:cs typeface="Arial"/>
              </a:rPr>
              <a:t> </a:t>
            </a:r>
            <a:r>
              <a:rPr lang="fr-CH" sz="900" b="1" dirty="0" err="1">
                <a:solidFill>
                  <a:srgbClr val="CF9D39"/>
                </a:solidFill>
                <a:latin typeface="Arial"/>
                <a:cs typeface="Arial"/>
              </a:rPr>
              <a:t>undetectability</a:t>
            </a:r>
            <a:r>
              <a:rPr lang="fr-CH" sz="900" b="1" dirty="0">
                <a:solidFill>
                  <a:srgbClr val="CF9D39"/>
                </a:solidFill>
                <a:latin typeface="Arial"/>
                <a:cs typeface="Arial"/>
              </a:rPr>
              <a:t> </a:t>
            </a:r>
            <a:r>
              <a:rPr lang="fr-CH" sz="900" b="1" dirty="0" err="1">
                <a:solidFill>
                  <a:srgbClr val="CF9D39"/>
                </a:solidFill>
                <a:latin typeface="Arial"/>
                <a:cs typeface="Arial"/>
              </a:rPr>
              <a:t>throughout</a:t>
            </a:r>
            <a:r>
              <a:rPr lang="fr-CH" sz="900" b="1" dirty="0">
                <a:solidFill>
                  <a:srgbClr val="CF9D39"/>
                </a:solidFill>
                <a:latin typeface="Arial"/>
                <a:cs typeface="Arial"/>
              </a:rPr>
              <a:t> follow-up</a:t>
            </a:r>
            <a:endParaRPr sz="900" b="1" dirty="0">
              <a:solidFill>
                <a:srgbClr val="CF9D39"/>
              </a:solidFill>
              <a:latin typeface="Arial"/>
              <a:cs typeface="Arial"/>
            </a:endParaRPr>
          </a:p>
        </p:txBody>
      </p:sp>
      <p:sp>
        <p:nvSpPr>
          <p:cNvPr id="44" name="Rectangle: Rounded Corners 43">
            <a:extLst>
              <a:ext uri="{FF2B5EF4-FFF2-40B4-BE49-F238E27FC236}">
                <a16:creationId xmlns:a16="http://schemas.microsoft.com/office/drawing/2014/main" id="{E5CE9D68-11F8-9C50-1012-1677F322DFBA}"/>
              </a:ext>
            </a:extLst>
          </p:cNvPr>
          <p:cNvSpPr/>
          <p:nvPr/>
        </p:nvSpPr>
        <p:spPr>
          <a:xfrm>
            <a:off x="4113505" y="1466363"/>
            <a:ext cx="3404186" cy="1690391"/>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43" name="object 7">
            <a:extLst>
              <a:ext uri="{FF2B5EF4-FFF2-40B4-BE49-F238E27FC236}">
                <a16:creationId xmlns:a16="http://schemas.microsoft.com/office/drawing/2014/main" id="{2425CE16-25DC-923C-E730-C281F70F3B6F}"/>
              </a:ext>
            </a:extLst>
          </p:cNvPr>
          <p:cNvSpPr txBox="1"/>
          <p:nvPr/>
        </p:nvSpPr>
        <p:spPr>
          <a:xfrm>
            <a:off x="916939" y="36702"/>
            <a:ext cx="9940925" cy="488315"/>
          </a:xfrm>
          <a:prstGeom prst="rect">
            <a:avLst/>
          </a:prstGeom>
        </p:spPr>
        <p:txBody>
          <a:bodyPr vert="horz" wrap="square" lIns="0" tIns="12065" rIns="0" bIns="0" rtlCol="0">
            <a:spAutoFit/>
          </a:bodyPr>
          <a:lstStyle/>
          <a:p>
            <a:pPr marL="12700" marR="0" lvl="0" indent="0" defTabSz="914400" eaLnBrk="1" fontAlgn="auto" latinLnBrk="0" hangingPunct="1">
              <a:lnSpc>
                <a:spcPts val="1825"/>
              </a:lnSpc>
              <a:spcBef>
                <a:spcPts val="95"/>
              </a:spcBef>
              <a:spcAft>
                <a:spcPts val="0"/>
              </a:spcAft>
              <a:buClrTx/>
              <a:buSzTx/>
              <a:buFontTx/>
              <a:buNone/>
              <a:tabLst/>
              <a:defRPr/>
            </a:pPr>
            <a:r>
              <a:rPr kumimoji="0" sz="1600" b="1" i="0" u="none" strike="noStrike" kern="0" cap="none" spc="0" normalizeH="0" baseline="0" noProof="0" dirty="0">
                <a:ln>
                  <a:noFill/>
                </a:ln>
                <a:effectLst/>
                <a:uLnTx/>
                <a:uFillTx/>
                <a:latin typeface="Arial"/>
                <a:cs typeface="Arial"/>
              </a:rPr>
              <a:t>LB25221</a:t>
            </a:r>
            <a:r>
              <a:rPr kumimoji="0" sz="1600" b="1"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Final</a:t>
            </a:r>
            <a:r>
              <a:rPr kumimoji="0" sz="1600" b="0" i="0" u="none" strike="noStrike" kern="0" cap="none" spc="-4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results</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MYR301:</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a</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randomised</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phase</a:t>
            </a:r>
            <a:r>
              <a:rPr kumimoji="0" sz="1600" b="0" i="0" u="none" strike="noStrike" kern="0" cap="none" spc="-4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3</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study</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evaluating</a:t>
            </a:r>
            <a:r>
              <a:rPr kumimoji="0" sz="1600" b="0" i="0" u="none" strike="noStrike" kern="0" cap="none" spc="-5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the</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efficacy</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and</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safety</a:t>
            </a:r>
            <a:r>
              <a:rPr kumimoji="0" sz="1600" b="0" i="0" u="none" strike="noStrike" kern="0" cap="none" spc="-2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up</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to</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25" normalizeH="0" baseline="0" noProof="0" dirty="0">
                <a:ln>
                  <a:noFill/>
                </a:ln>
                <a:effectLst/>
                <a:uLnTx/>
                <a:uFillTx/>
                <a:latin typeface="Arial"/>
                <a:cs typeface="Arial"/>
              </a:rPr>
              <a:t>144</a:t>
            </a:r>
            <a:endParaRPr kumimoji="0" sz="1600" b="0" i="0" u="none" strike="noStrike" kern="0" cap="none" spc="0" normalizeH="0" baseline="0" noProof="0" dirty="0">
              <a:ln>
                <a:noFill/>
              </a:ln>
              <a:effectLst/>
              <a:uLnTx/>
              <a:uFillTx/>
              <a:latin typeface="Arial"/>
              <a:cs typeface="Arial"/>
            </a:endParaRPr>
          </a:p>
          <a:p>
            <a:pPr marL="12700" marR="0" lvl="0" indent="0" defTabSz="914400" eaLnBrk="1" fontAlgn="auto" latinLnBrk="0" hangingPunct="1">
              <a:lnSpc>
                <a:spcPts val="1825"/>
              </a:lnSpc>
              <a:spcBef>
                <a:spcPts val="0"/>
              </a:spcBef>
              <a:spcAft>
                <a:spcPts val="0"/>
              </a:spcAft>
              <a:buClrTx/>
              <a:buSzTx/>
              <a:buFontTx/>
              <a:buNone/>
              <a:tabLst/>
              <a:defRPr/>
            </a:pPr>
            <a:r>
              <a:rPr kumimoji="0" sz="1600" b="0" i="0" u="none" strike="noStrike" kern="0" cap="none" spc="0" normalizeH="0" baseline="0" noProof="0" dirty="0">
                <a:ln>
                  <a:noFill/>
                </a:ln>
                <a:effectLst/>
                <a:uLnTx/>
                <a:uFillTx/>
                <a:latin typeface="Arial"/>
                <a:cs typeface="Arial"/>
              </a:rPr>
              <a:t>weeks</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1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bulevirtide</a:t>
            </a:r>
            <a:r>
              <a:rPr kumimoji="0" sz="1600" b="0" i="0" u="none" strike="noStrike" kern="0" cap="none" spc="-5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monotherapy</a:t>
            </a:r>
            <a:r>
              <a:rPr kumimoji="0" sz="1600" b="0" i="0" u="none" strike="noStrike" kern="0" cap="none" spc="-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for</a:t>
            </a:r>
            <a:r>
              <a:rPr kumimoji="0" sz="1600" b="0" i="0" u="none" strike="noStrike" kern="0" cap="none" spc="-1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chronic</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hepatitis</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delta</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and</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96</a:t>
            </a:r>
            <a:r>
              <a:rPr kumimoji="0" sz="1600" b="0" i="0" u="none" strike="noStrike" kern="0" cap="none" spc="-2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weeks</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2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posttreatment </a:t>
            </a:r>
            <a:r>
              <a:rPr kumimoji="0" sz="1600" b="0" i="0" u="none" strike="noStrike" kern="0" cap="none" spc="-10" normalizeH="0" baseline="0" noProof="0" dirty="0">
                <a:ln>
                  <a:noFill/>
                </a:ln>
                <a:effectLst/>
                <a:uLnTx/>
                <a:uFillTx/>
                <a:latin typeface="Arial"/>
                <a:cs typeface="Arial"/>
              </a:rPr>
              <a:t>follow-</a:t>
            </a:r>
            <a:r>
              <a:rPr kumimoji="0" sz="1600" b="0" i="0" u="none" strike="noStrike" kern="0" cap="none" spc="-25" normalizeH="0" baseline="0" noProof="0" dirty="0">
                <a:ln>
                  <a:noFill/>
                </a:ln>
                <a:effectLst/>
                <a:uLnTx/>
                <a:uFillTx/>
                <a:latin typeface="Arial"/>
                <a:cs typeface="Arial"/>
              </a:rPr>
              <a:t>up</a:t>
            </a:r>
            <a:endParaRPr kumimoji="0" sz="1600" b="0" i="0" u="none" strike="noStrike" kern="0" cap="none" spc="0" normalizeH="0" baseline="0" noProof="0" dirty="0">
              <a:ln>
                <a:noFill/>
              </a:ln>
              <a:effectLst/>
              <a:uLnTx/>
              <a:uFillTx/>
              <a:latin typeface="Arial"/>
              <a:cs typeface="Arial"/>
            </a:endParaRPr>
          </a:p>
        </p:txBody>
      </p:sp>
      <p:graphicFrame>
        <p:nvGraphicFramePr>
          <p:cNvPr id="48" name="object 11">
            <a:extLst>
              <a:ext uri="{FF2B5EF4-FFF2-40B4-BE49-F238E27FC236}">
                <a16:creationId xmlns:a16="http://schemas.microsoft.com/office/drawing/2014/main" id="{AC7C7C45-636C-FD54-6728-AF75C2CBA8D4}"/>
              </a:ext>
            </a:extLst>
          </p:cNvPr>
          <p:cNvGraphicFramePr>
            <a:graphicFrameLocks noGrp="1"/>
          </p:cNvGraphicFramePr>
          <p:nvPr/>
        </p:nvGraphicFramePr>
        <p:xfrm>
          <a:off x="4513572" y="1776499"/>
          <a:ext cx="2604051" cy="941000"/>
        </p:xfrm>
        <a:graphic>
          <a:graphicData uri="http://schemas.openxmlformats.org/drawingml/2006/table">
            <a:tbl>
              <a:tblPr firstRow="1" bandRow="1">
                <a:tableStyleId>{2D5ABB26-0587-4C30-8999-92F81FD0307C}</a:tableStyleId>
              </a:tblPr>
              <a:tblGrid>
                <a:gridCol w="1255817">
                  <a:extLst>
                    <a:ext uri="{9D8B030D-6E8A-4147-A177-3AD203B41FA5}">
                      <a16:colId xmlns:a16="http://schemas.microsoft.com/office/drawing/2014/main" val="20000"/>
                    </a:ext>
                  </a:extLst>
                </a:gridCol>
                <a:gridCol w="583960">
                  <a:extLst>
                    <a:ext uri="{9D8B030D-6E8A-4147-A177-3AD203B41FA5}">
                      <a16:colId xmlns:a16="http://schemas.microsoft.com/office/drawing/2014/main" val="20001"/>
                    </a:ext>
                  </a:extLst>
                </a:gridCol>
                <a:gridCol w="764274">
                  <a:extLst>
                    <a:ext uri="{9D8B030D-6E8A-4147-A177-3AD203B41FA5}">
                      <a16:colId xmlns:a16="http://schemas.microsoft.com/office/drawing/2014/main" val="20002"/>
                    </a:ext>
                  </a:extLst>
                </a:gridCol>
              </a:tblGrid>
              <a:tr h="255643">
                <a:tc>
                  <a:txBody>
                    <a:bodyPr/>
                    <a:lstStyle/>
                    <a:p>
                      <a:pPr marL="0">
                        <a:lnSpc>
                          <a:spcPct val="100000"/>
                        </a:lnSpc>
                      </a:pPr>
                      <a:endParaRPr sz="1100" b="1" dirty="0">
                        <a:solidFill>
                          <a:srgbClr val="004B87"/>
                        </a:solidFill>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6350">
                      <a:noFill/>
                      <a:prstDash val="solid"/>
                    </a:lnR>
                    <a:lnT w="12700" cap="flat" cmpd="sng" algn="ctr">
                      <a:noFill/>
                      <a:prstDash val="solid"/>
                      <a:round/>
                      <a:headEnd type="none" w="med" len="med"/>
                      <a:tailEnd type="none" w="med" len="med"/>
                    </a:lnT>
                    <a:lnB w="6350">
                      <a:noFill/>
                      <a:prstDash val="solid"/>
                    </a:lnB>
                    <a:lnTlToBr w="12700" cmpd="sng">
                      <a:noFill/>
                      <a:prstDash val="solid"/>
                    </a:lnTlToBr>
                    <a:lnBlToTr w="12700" cmpd="sng">
                      <a:noFill/>
                      <a:prstDash val="solid"/>
                    </a:lnBlToTr>
                  </a:tcPr>
                </a:tc>
                <a:tc>
                  <a:txBody>
                    <a:bodyPr/>
                    <a:lstStyle/>
                    <a:p>
                      <a:pPr marL="0" algn="ctr">
                        <a:lnSpc>
                          <a:spcPct val="100000"/>
                        </a:lnSpc>
                      </a:pPr>
                      <a:r>
                        <a:rPr sz="1100" b="1" dirty="0">
                          <a:solidFill>
                            <a:srgbClr val="004B87"/>
                          </a:solidFill>
                          <a:latin typeface="Arial" panose="020B0604020202020204" pitchFamily="34" charset="0"/>
                          <a:ea typeface="+mn-ea"/>
                          <a:cs typeface="Arial" panose="020B0604020202020204" pitchFamily="34" charset="0"/>
                        </a:rPr>
                        <a:t>EOT</a:t>
                      </a:r>
                      <a:endParaRPr sz="1100" b="1">
                        <a:solidFill>
                          <a:srgbClr val="004B87"/>
                        </a:solidFill>
                        <a:latin typeface="Arial" panose="020B0604020202020204" pitchFamily="34" charset="0"/>
                        <a:ea typeface="+mn-ea"/>
                        <a:cs typeface="Arial" panose="020B0604020202020204" pitchFamily="34" charset="0"/>
                      </a:endParaRPr>
                    </a:p>
                  </a:txBody>
                  <a:tcPr marL="0" marR="0" marT="0" marB="0" anchor="ctr">
                    <a:lnL w="6350">
                      <a:no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C000"/>
                    </a:solidFill>
                  </a:tcPr>
                </a:tc>
                <a:tc>
                  <a:txBody>
                    <a:bodyPr/>
                    <a:lstStyle/>
                    <a:p>
                      <a:pPr marL="0" algn="ctr">
                        <a:lnSpc>
                          <a:spcPct val="100000"/>
                        </a:lnSpc>
                      </a:pPr>
                      <a:r>
                        <a:rPr sz="1100" b="1" dirty="0">
                          <a:solidFill>
                            <a:srgbClr val="004B87"/>
                          </a:solidFill>
                          <a:latin typeface="Arial" panose="020B0604020202020204" pitchFamily="34" charset="0"/>
                          <a:ea typeface="+mn-ea"/>
                          <a:cs typeface="Arial" panose="020B0604020202020204" pitchFamily="34" charset="0"/>
                        </a:rPr>
                        <a:t>FU96</a:t>
                      </a:r>
                    </a:p>
                  </a:txBody>
                  <a:tcPr marL="0" marR="0" marT="0" marB="0" anchor="ctr">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C000"/>
                    </a:solidFill>
                  </a:tcPr>
                </a:tc>
                <a:extLst>
                  <a:ext uri="{0D108BD9-81ED-4DB2-BD59-A6C34878D82A}">
                    <a16:rowId xmlns:a16="http://schemas.microsoft.com/office/drawing/2014/main" val="10000"/>
                  </a:ext>
                </a:extLst>
              </a:tr>
              <a:tr h="225117">
                <a:tc>
                  <a:txBody>
                    <a:bodyPr/>
                    <a:lstStyle/>
                    <a:p>
                      <a:pPr marL="0">
                        <a:lnSpc>
                          <a:spcPct val="100000"/>
                        </a:lnSpc>
                      </a:pPr>
                      <a:r>
                        <a:rPr sz="1100" dirty="0">
                          <a:solidFill>
                            <a:srgbClr val="004B87"/>
                          </a:solidFill>
                          <a:latin typeface="Arial" panose="020B0604020202020204" pitchFamily="34" charset="0"/>
                          <a:ea typeface="+mn-ea"/>
                          <a:cs typeface="Arial" panose="020B0604020202020204" pitchFamily="34" charset="0"/>
                        </a:rPr>
                        <a:t>BLV 2 mg</a:t>
                      </a:r>
                    </a:p>
                  </a:txBody>
                  <a:tcPr marL="0" marR="0" marT="0" marB="0">
                    <a:lnL w="6350">
                      <a:solidFill>
                        <a:srgbClr val="FFC000"/>
                      </a:solidFill>
                      <a:prstDash val="solid"/>
                    </a:lnL>
                    <a:lnR w="6350">
                      <a:solidFill>
                        <a:srgbClr val="FFC000"/>
                      </a:solidFill>
                      <a:prstDash val="solid"/>
                    </a:lnR>
                    <a:lnT w="6350">
                      <a:noFill/>
                      <a:prstDash val="solid"/>
                    </a:lnT>
                    <a:lnB w="6350">
                      <a:solidFill>
                        <a:srgbClr val="FFC000"/>
                      </a:solidFill>
                      <a:prstDash val="solid"/>
                    </a:lnB>
                    <a:solidFill>
                      <a:srgbClr val="FEFEFE"/>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57%</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24%</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EFEFE"/>
                    </a:solidFill>
                  </a:tcPr>
                </a:tc>
                <a:extLst>
                  <a:ext uri="{0D108BD9-81ED-4DB2-BD59-A6C34878D82A}">
                    <a16:rowId xmlns:a16="http://schemas.microsoft.com/office/drawing/2014/main" val="10001"/>
                  </a:ext>
                </a:extLst>
              </a:tr>
              <a:tr h="153242">
                <a:tc>
                  <a:txBody>
                    <a:bodyPr/>
                    <a:lstStyle/>
                    <a:p>
                      <a:pPr marL="0">
                        <a:lnSpc>
                          <a:spcPct val="100000"/>
                        </a:lnSpc>
                      </a:pPr>
                      <a:r>
                        <a:rPr sz="1100" dirty="0">
                          <a:solidFill>
                            <a:srgbClr val="004B87"/>
                          </a:solidFill>
                          <a:latin typeface="Arial" panose="020B0604020202020204" pitchFamily="34" charset="0"/>
                          <a:ea typeface="+mn-ea"/>
                          <a:cs typeface="Arial" panose="020B0604020202020204" pitchFamily="34" charset="0"/>
                        </a:rPr>
                        <a:t>BLV 10 mg</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54%</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pPr>
                      <a:r>
                        <a:rPr sz="1100" dirty="0">
                          <a:solidFill>
                            <a:srgbClr val="004B87"/>
                          </a:solidFill>
                          <a:latin typeface="Arial" panose="020B0604020202020204" pitchFamily="34" charset="0"/>
                          <a:ea typeface="+mn-ea"/>
                          <a:cs typeface="Arial" panose="020B0604020202020204" pitchFamily="34" charset="0"/>
                        </a:rPr>
                        <a:t>24%</a:t>
                      </a:r>
                    </a:p>
                  </a:txBody>
                  <a:tcPr marL="0" marR="0" marT="0"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10002"/>
                  </a:ext>
                </a:extLst>
              </a:tr>
              <a:tr h="292600">
                <a:tc>
                  <a:txBody>
                    <a:bodyPr/>
                    <a:lstStyle/>
                    <a:p>
                      <a:pPr marL="0">
                        <a:lnSpc>
                          <a:spcPct val="100000"/>
                        </a:lnSpc>
                        <a:spcBef>
                          <a:spcPts val="325"/>
                        </a:spcBef>
                      </a:pPr>
                      <a:r>
                        <a:rPr sz="1100" dirty="0">
                          <a:solidFill>
                            <a:srgbClr val="004B87"/>
                          </a:solidFill>
                          <a:latin typeface="Arial" panose="020B0604020202020204" pitchFamily="34" charset="0"/>
                          <a:ea typeface="+mn-ea"/>
                          <a:cs typeface="Arial" panose="020B0604020202020204" pitchFamily="34" charset="0"/>
                        </a:rPr>
                        <a:t>DT to BLV 10 mg</a:t>
                      </a:r>
                    </a:p>
                  </a:txBody>
                  <a:tcPr marL="0" marR="0" marT="412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spcBef>
                          <a:spcPts val="325"/>
                        </a:spcBef>
                      </a:pPr>
                      <a:r>
                        <a:rPr sz="1100" dirty="0">
                          <a:solidFill>
                            <a:srgbClr val="004B87"/>
                          </a:solidFill>
                          <a:latin typeface="Arial" panose="020B0604020202020204" pitchFamily="34" charset="0"/>
                          <a:ea typeface="+mn-ea"/>
                          <a:cs typeface="Arial" panose="020B0604020202020204" pitchFamily="34" charset="0"/>
                        </a:rPr>
                        <a:t>56%</a:t>
                      </a:r>
                    </a:p>
                  </a:txBody>
                  <a:tcPr marL="0" marR="0" marT="412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tc>
                  <a:txBody>
                    <a:bodyPr/>
                    <a:lstStyle/>
                    <a:p>
                      <a:pPr marL="0" algn="ctr">
                        <a:lnSpc>
                          <a:spcPct val="100000"/>
                        </a:lnSpc>
                        <a:spcBef>
                          <a:spcPts val="325"/>
                        </a:spcBef>
                      </a:pPr>
                      <a:r>
                        <a:rPr sz="1100" dirty="0">
                          <a:solidFill>
                            <a:srgbClr val="004B87"/>
                          </a:solidFill>
                          <a:latin typeface="Arial" panose="020B0604020202020204" pitchFamily="34" charset="0"/>
                          <a:ea typeface="+mn-ea"/>
                          <a:cs typeface="Arial" panose="020B0604020202020204" pitchFamily="34" charset="0"/>
                        </a:rPr>
                        <a:t>24%</a:t>
                      </a:r>
                    </a:p>
                  </a:txBody>
                  <a:tcPr marL="0" marR="0" marT="41275" marB="0">
                    <a:lnL w="6350">
                      <a:solidFill>
                        <a:srgbClr val="FFC000"/>
                      </a:solidFill>
                      <a:prstDash val="solid"/>
                    </a:lnL>
                    <a:lnR w="6350">
                      <a:solidFill>
                        <a:srgbClr val="FFC000"/>
                      </a:solidFill>
                      <a:prstDash val="solid"/>
                    </a:lnR>
                    <a:lnT w="6350">
                      <a:solidFill>
                        <a:srgbClr val="FFC000"/>
                      </a:solidFill>
                      <a:prstDash val="solid"/>
                    </a:lnT>
                    <a:lnB w="6350">
                      <a:solidFill>
                        <a:srgbClr val="FFC000"/>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49" name="TextBox 48">
            <a:extLst>
              <a:ext uri="{FF2B5EF4-FFF2-40B4-BE49-F238E27FC236}">
                <a16:creationId xmlns:a16="http://schemas.microsoft.com/office/drawing/2014/main" id="{5E477FEE-4CE8-513B-CB87-ECDFBE50E7D5}"/>
              </a:ext>
            </a:extLst>
          </p:cNvPr>
          <p:cNvSpPr txBox="1"/>
          <p:nvPr/>
        </p:nvSpPr>
        <p:spPr>
          <a:xfrm>
            <a:off x="4153954" y="1410249"/>
            <a:ext cx="2193826"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Combined response (CR)</a:t>
            </a:r>
          </a:p>
        </p:txBody>
      </p:sp>
      <p:sp>
        <p:nvSpPr>
          <p:cNvPr id="50" name="object 7">
            <a:extLst>
              <a:ext uri="{FF2B5EF4-FFF2-40B4-BE49-F238E27FC236}">
                <a16:creationId xmlns:a16="http://schemas.microsoft.com/office/drawing/2014/main" id="{AA986FB0-7C62-53A3-8F2E-E4F83F5D5176}"/>
              </a:ext>
            </a:extLst>
          </p:cNvPr>
          <p:cNvSpPr txBox="1"/>
          <p:nvPr/>
        </p:nvSpPr>
        <p:spPr>
          <a:xfrm>
            <a:off x="4380515" y="2773613"/>
            <a:ext cx="3130550" cy="198131"/>
          </a:xfrm>
          <a:prstGeom prst="rect">
            <a:avLst/>
          </a:prstGeom>
        </p:spPr>
        <p:txBody>
          <a:bodyPr vert="horz" wrap="square" lIns="0" tIns="13335" rIns="0" bIns="0" rtlCol="0">
            <a:spAutoFit/>
          </a:bodyPr>
          <a:lstStyle/>
          <a:p>
            <a:pPr marL="12700" algn="ctr">
              <a:lnSpc>
                <a:spcPct val="100000"/>
              </a:lnSpc>
              <a:spcBef>
                <a:spcPts val="105"/>
              </a:spcBef>
            </a:pPr>
            <a:r>
              <a:rPr sz="1200" b="1" dirty="0">
                <a:solidFill>
                  <a:srgbClr val="004A86"/>
                </a:solidFill>
                <a:latin typeface="Arial"/>
                <a:cs typeface="Arial"/>
              </a:rPr>
              <a:t>CR</a:t>
            </a:r>
            <a:r>
              <a:rPr sz="1200" b="1" spc="-5" dirty="0">
                <a:solidFill>
                  <a:srgbClr val="004A86"/>
                </a:solidFill>
                <a:latin typeface="Arial"/>
                <a:cs typeface="Arial"/>
              </a:rPr>
              <a:t> </a:t>
            </a:r>
            <a:r>
              <a:rPr lang="fr-CH" sz="1200" b="1" spc="-5" dirty="0">
                <a:solidFill>
                  <a:srgbClr val="004A86"/>
                </a:solidFill>
                <a:latin typeface="Arial"/>
                <a:cs typeface="Arial"/>
              </a:rPr>
              <a:t>r</a:t>
            </a:r>
            <a:r>
              <a:rPr sz="1200" b="1" dirty="0" err="1">
                <a:solidFill>
                  <a:srgbClr val="004A86"/>
                </a:solidFill>
                <a:latin typeface="Arial"/>
                <a:cs typeface="Arial"/>
              </a:rPr>
              <a:t>ates</a:t>
            </a:r>
            <a:r>
              <a:rPr sz="1200" b="1" spc="-20" dirty="0">
                <a:solidFill>
                  <a:srgbClr val="004A86"/>
                </a:solidFill>
                <a:latin typeface="Arial"/>
                <a:cs typeface="Arial"/>
              </a:rPr>
              <a:t> </a:t>
            </a:r>
            <a:r>
              <a:rPr sz="1200" b="1" dirty="0">
                <a:solidFill>
                  <a:srgbClr val="004A86"/>
                </a:solidFill>
                <a:latin typeface="Arial"/>
                <a:cs typeface="Arial"/>
              </a:rPr>
              <a:t>dropped</a:t>
            </a:r>
            <a:r>
              <a:rPr sz="1200" b="1" spc="-30" dirty="0">
                <a:solidFill>
                  <a:srgbClr val="004A86"/>
                </a:solidFill>
                <a:latin typeface="Arial"/>
                <a:cs typeface="Arial"/>
              </a:rPr>
              <a:t> </a:t>
            </a:r>
            <a:r>
              <a:rPr sz="1200" b="1" dirty="0">
                <a:solidFill>
                  <a:srgbClr val="004A86"/>
                </a:solidFill>
                <a:latin typeface="Arial"/>
                <a:cs typeface="Arial"/>
              </a:rPr>
              <a:t>from</a:t>
            </a:r>
            <a:r>
              <a:rPr sz="1200" b="1" spc="-10" dirty="0">
                <a:solidFill>
                  <a:srgbClr val="004A86"/>
                </a:solidFill>
                <a:latin typeface="Arial"/>
                <a:cs typeface="Arial"/>
              </a:rPr>
              <a:t> </a:t>
            </a:r>
            <a:r>
              <a:rPr sz="1200" b="1" dirty="0">
                <a:solidFill>
                  <a:srgbClr val="004A86"/>
                </a:solidFill>
                <a:latin typeface="Arial"/>
                <a:cs typeface="Arial"/>
              </a:rPr>
              <a:t>EOT</a:t>
            </a:r>
            <a:r>
              <a:rPr sz="1200" b="1" spc="-25" dirty="0">
                <a:solidFill>
                  <a:srgbClr val="004A86"/>
                </a:solidFill>
                <a:latin typeface="Arial"/>
                <a:cs typeface="Arial"/>
              </a:rPr>
              <a:t> </a:t>
            </a:r>
            <a:r>
              <a:rPr sz="1200" b="1" dirty="0">
                <a:solidFill>
                  <a:srgbClr val="004A86"/>
                </a:solidFill>
                <a:latin typeface="Arial"/>
                <a:cs typeface="Arial"/>
              </a:rPr>
              <a:t>to</a:t>
            </a:r>
            <a:r>
              <a:rPr sz="1200" b="1" spc="-15" dirty="0">
                <a:solidFill>
                  <a:srgbClr val="004A86"/>
                </a:solidFill>
                <a:latin typeface="Arial"/>
                <a:cs typeface="Arial"/>
              </a:rPr>
              <a:t> </a:t>
            </a:r>
            <a:r>
              <a:rPr sz="1200" b="1" spc="-20" dirty="0">
                <a:solidFill>
                  <a:srgbClr val="004A86"/>
                </a:solidFill>
                <a:latin typeface="Arial"/>
                <a:cs typeface="Arial"/>
              </a:rPr>
              <a:t>FU96</a:t>
            </a:r>
            <a:endParaRPr sz="1200" dirty="0">
              <a:latin typeface="Arial"/>
              <a:cs typeface="Arial"/>
            </a:endParaRPr>
          </a:p>
        </p:txBody>
      </p:sp>
      <p:sp>
        <p:nvSpPr>
          <p:cNvPr id="51" name="Rectangle: Rounded Corners 50">
            <a:extLst>
              <a:ext uri="{FF2B5EF4-FFF2-40B4-BE49-F238E27FC236}">
                <a16:creationId xmlns:a16="http://schemas.microsoft.com/office/drawing/2014/main" id="{F53FBC7D-5169-2F53-AC9D-7E4EC2855837}"/>
              </a:ext>
            </a:extLst>
          </p:cNvPr>
          <p:cNvSpPr/>
          <p:nvPr/>
        </p:nvSpPr>
        <p:spPr>
          <a:xfrm>
            <a:off x="4140660" y="3292350"/>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2" name="Rectangle: Rounded Corners 51">
            <a:extLst>
              <a:ext uri="{FF2B5EF4-FFF2-40B4-BE49-F238E27FC236}">
                <a16:creationId xmlns:a16="http://schemas.microsoft.com/office/drawing/2014/main" id="{825D6A68-B7A4-08C1-B1DA-F6D93C48196C}"/>
              </a:ext>
            </a:extLst>
          </p:cNvPr>
          <p:cNvSpPr/>
          <p:nvPr/>
        </p:nvSpPr>
        <p:spPr>
          <a:xfrm>
            <a:off x="4151960" y="3386562"/>
            <a:ext cx="3404186" cy="1690391"/>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3" name="TextBox 52">
            <a:extLst>
              <a:ext uri="{FF2B5EF4-FFF2-40B4-BE49-F238E27FC236}">
                <a16:creationId xmlns:a16="http://schemas.microsoft.com/office/drawing/2014/main" id="{48BB3263-D5E8-A764-F7D8-C6B3FCEEC920}"/>
              </a:ext>
            </a:extLst>
          </p:cNvPr>
          <p:cNvSpPr txBox="1"/>
          <p:nvPr/>
        </p:nvSpPr>
        <p:spPr>
          <a:xfrm>
            <a:off x="4192409" y="3330448"/>
            <a:ext cx="2193826"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ALT and hepatic safety</a:t>
            </a:r>
          </a:p>
        </p:txBody>
      </p:sp>
      <p:sp>
        <p:nvSpPr>
          <p:cNvPr id="54" name="object 14">
            <a:extLst>
              <a:ext uri="{FF2B5EF4-FFF2-40B4-BE49-F238E27FC236}">
                <a16:creationId xmlns:a16="http://schemas.microsoft.com/office/drawing/2014/main" id="{1863A1E2-7B7C-62DC-0D24-82A0BE37DDD6}"/>
              </a:ext>
            </a:extLst>
          </p:cNvPr>
          <p:cNvSpPr txBox="1"/>
          <p:nvPr/>
        </p:nvSpPr>
        <p:spPr>
          <a:xfrm>
            <a:off x="4338059" y="3661903"/>
            <a:ext cx="3031987" cy="1305486"/>
          </a:xfrm>
          <a:prstGeom prst="rect">
            <a:avLst/>
          </a:prstGeom>
        </p:spPr>
        <p:txBody>
          <a:bodyPr vert="horz" wrap="square" lIns="0" tIns="12700" rIns="0" bIns="0" rtlCol="0">
            <a:spAutoFit/>
          </a:bodyPr>
          <a:lstStyle/>
          <a:p>
            <a:pPr marL="185420" indent="-172720">
              <a:lnSpc>
                <a:spcPct val="100000"/>
              </a:lnSpc>
              <a:spcBef>
                <a:spcPts val="100"/>
              </a:spcBef>
              <a:buChar char="•"/>
              <a:tabLst>
                <a:tab pos="185420" algn="l"/>
              </a:tabLst>
            </a:pPr>
            <a:r>
              <a:rPr sz="1050" dirty="0">
                <a:solidFill>
                  <a:srgbClr val="004B87"/>
                </a:solidFill>
                <a:latin typeface="Arial"/>
                <a:cs typeface="Arial"/>
              </a:rPr>
              <a:t>10%</a:t>
            </a:r>
            <a:r>
              <a:rPr lang="fr-CH" sz="1050" dirty="0">
                <a:solidFill>
                  <a:srgbClr val="004B87"/>
                </a:solidFill>
                <a:latin typeface="Arial"/>
                <a:cs typeface="Arial"/>
              </a:rPr>
              <a:t> (14/142)</a:t>
            </a:r>
            <a:r>
              <a:rPr sz="1050" spc="-40" dirty="0">
                <a:solidFill>
                  <a:srgbClr val="004B87"/>
                </a:solidFill>
                <a:latin typeface="Arial"/>
                <a:cs typeface="Arial"/>
              </a:rPr>
              <a:t> </a:t>
            </a:r>
            <a:r>
              <a:rPr sz="1050" dirty="0">
                <a:solidFill>
                  <a:srgbClr val="004B87"/>
                </a:solidFill>
                <a:latin typeface="Arial"/>
                <a:cs typeface="Arial"/>
              </a:rPr>
              <a:t>had</a:t>
            </a:r>
            <a:r>
              <a:rPr sz="1050" spc="-95" dirty="0">
                <a:solidFill>
                  <a:srgbClr val="004B87"/>
                </a:solidFill>
                <a:latin typeface="Arial"/>
                <a:cs typeface="Arial"/>
              </a:rPr>
              <a:t> </a:t>
            </a:r>
            <a:r>
              <a:rPr sz="1050" spc="-20" dirty="0">
                <a:solidFill>
                  <a:srgbClr val="004B87"/>
                </a:solidFill>
                <a:latin typeface="Arial"/>
                <a:cs typeface="Arial"/>
              </a:rPr>
              <a:t>ALT</a:t>
            </a:r>
            <a:r>
              <a:rPr sz="1050" spc="-30" dirty="0">
                <a:solidFill>
                  <a:srgbClr val="004B87"/>
                </a:solidFill>
                <a:latin typeface="Arial"/>
                <a:cs typeface="Arial"/>
              </a:rPr>
              <a:t> </a:t>
            </a:r>
            <a:r>
              <a:rPr sz="1050" dirty="0">
                <a:solidFill>
                  <a:srgbClr val="004B87"/>
                </a:solidFill>
                <a:latin typeface="Arial"/>
                <a:cs typeface="Arial"/>
              </a:rPr>
              <a:t>&gt;10</a:t>
            </a:r>
            <a:r>
              <a:rPr lang="fr-CH" sz="1050" dirty="0">
                <a:solidFill>
                  <a:srgbClr val="004B87"/>
                </a:solidFill>
                <a:latin typeface="Arial"/>
                <a:cs typeface="Arial"/>
              </a:rPr>
              <a:t> </a:t>
            </a:r>
            <a:r>
              <a:rPr sz="1050" dirty="0">
                <a:solidFill>
                  <a:srgbClr val="004B87"/>
                </a:solidFill>
                <a:latin typeface="Arial"/>
                <a:cs typeface="Arial"/>
              </a:rPr>
              <a:t>×</a:t>
            </a:r>
            <a:r>
              <a:rPr sz="1050" spc="-25" dirty="0">
                <a:solidFill>
                  <a:srgbClr val="004B87"/>
                </a:solidFill>
                <a:latin typeface="Arial"/>
                <a:cs typeface="Arial"/>
              </a:rPr>
              <a:t> </a:t>
            </a:r>
            <a:r>
              <a:rPr sz="1050" dirty="0">
                <a:solidFill>
                  <a:srgbClr val="004B87"/>
                </a:solidFill>
                <a:latin typeface="Arial"/>
                <a:cs typeface="Arial"/>
              </a:rPr>
              <a:t>ULN</a:t>
            </a:r>
            <a:r>
              <a:rPr sz="1050" spc="-15" dirty="0">
                <a:solidFill>
                  <a:srgbClr val="004B87"/>
                </a:solidFill>
                <a:latin typeface="Arial"/>
                <a:cs typeface="Arial"/>
              </a:rPr>
              <a:t> </a:t>
            </a:r>
            <a:r>
              <a:rPr sz="1050" dirty="0">
                <a:solidFill>
                  <a:srgbClr val="004B87"/>
                </a:solidFill>
                <a:latin typeface="Arial"/>
                <a:cs typeface="Arial"/>
              </a:rPr>
              <a:t>(</a:t>
            </a:r>
            <a:r>
              <a:rPr lang="en-US" sz="1050" dirty="0">
                <a:solidFill>
                  <a:srgbClr val="004B87"/>
                </a:solidFill>
                <a:latin typeface="Arial"/>
                <a:cs typeface="Arial"/>
              </a:rPr>
              <a:t>most occurred by FU24</a:t>
            </a:r>
            <a:r>
              <a:rPr sz="1050" spc="-20" dirty="0">
                <a:solidFill>
                  <a:srgbClr val="004B87"/>
                </a:solidFill>
                <a:latin typeface="Arial"/>
                <a:cs typeface="Arial"/>
              </a:rPr>
              <a:t>)</a:t>
            </a:r>
            <a:endParaRPr sz="1050" dirty="0">
              <a:solidFill>
                <a:srgbClr val="004B87"/>
              </a:solidFill>
              <a:latin typeface="Arial"/>
              <a:cs typeface="Arial"/>
            </a:endParaRPr>
          </a:p>
          <a:p>
            <a:pPr marL="186055" indent="-173355">
              <a:lnSpc>
                <a:spcPct val="100000"/>
              </a:lnSpc>
              <a:spcBef>
                <a:spcPts val="5"/>
              </a:spcBef>
              <a:buChar char="•"/>
              <a:tabLst>
                <a:tab pos="186055" algn="l"/>
              </a:tabLst>
            </a:pPr>
            <a:r>
              <a:rPr sz="1050" dirty="0">
                <a:solidFill>
                  <a:srgbClr val="004B87"/>
                </a:solidFill>
                <a:latin typeface="Arial"/>
                <a:cs typeface="Arial"/>
              </a:rPr>
              <a:t>14%</a:t>
            </a:r>
            <a:r>
              <a:rPr lang="fr-CH" sz="1050" dirty="0">
                <a:solidFill>
                  <a:srgbClr val="004B87"/>
                </a:solidFill>
                <a:latin typeface="Arial"/>
                <a:cs typeface="Arial"/>
              </a:rPr>
              <a:t> (20/142)</a:t>
            </a:r>
            <a:r>
              <a:rPr sz="1050" spc="-25" dirty="0">
                <a:solidFill>
                  <a:srgbClr val="004B87"/>
                </a:solidFill>
                <a:latin typeface="Arial"/>
                <a:cs typeface="Arial"/>
              </a:rPr>
              <a:t> </a:t>
            </a:r>
            <a:r>
              <a:rPr sz="1050" dirty="0">
                <a:solidFill>
                  <a:srgbClr val="004B87"/>
                </a:solidFill>
                <a:latin typeface="Arial"/>
                <a:cs typeface="Arial"/>
              </a:rPr>
              <a:t>had</a:t>
            </a:r>
            <a:r>
              <a:rPr sz="1050" spc="-20" dirty="0">
                <a:solidFill>
                  <a:srgbClr val="004B87"/>
                </a:solidFill>
                <a:latin typeface="Arial"/>
                <a:cs typeface="Arial"/>
              </a:rPr>
              <a:t> </a:t>
            </a:r>
            <a:r>
              <a:rPr sz="1050" dirty="0">
                <a:solidFill>
                  <a:srgbClr val="004B87"/>
                </a:solidFill>
                <a:latin typeface="Arial"/>
                <a:cs typeface="Arial"/>
              </a:rPr>
              <a:t>hepatic</a:t>
            </a:r>
            <a:r>
              <a:rPr sz="1050" spc="-25" dirty="0">
                <a:solidFill>
                  <a:srgbClr val="004B87"/>
                </a:solidFill>
                <a:latin typeface="Arial"/>
                <a:cs typeface="Arial"/>
              </a:rPr>
              <a:t> </a:t>
            </a:r>
            <a:r>
              <a:rPr sz="1050" spc="-20" dirty="0">
                <a:solidFill>
                  <a:srgbClr val="004B87"/>
                </a:solidFill>
                <a:latin typeface="Arial"/>
                <a:cs typeface="Arial"/>
              </a:rPr>
              <a:t>SAEs</a:t>
            </a:r>
            <a:endParaRPr sz="1050" dirty="0">
              <a:solidFill>
                <a:srgbClr val="004B87"/>
              </a:solidFill>
              <a:latin typeface="Arial"/>
              <a:cs typeface="Arial"/>
            </a:endParaRPr>
          </a:p>
          <a:p>
            <a:pPr marL="642620" lvl="1" indent="-172720">
              <a:lnSpc>
                <a:spcPct val="100000"/>
              </a:lnSpc>
              <a:buFont typeface="Courier New"/>
              <a:buChar char="o"/>
              <a:tabLst>
                <a:tab pos="642620" algn="l"/>
              </a:tabLst>
            </a:pPr>
            <a:r>
              <a:rPr sz="1050" dirty="0">
                <a:solidFill>
                  <a:srgbClr val="004B87"/>
                </a:solidFill>
                <a:latin typeface="Arial"/>
                <a:cs typeface="Arial"/>
              </a:rPr>
              <a:t>7</a:t>
            </a:r>
            <a:r>
              <a:rPr sz="1050" spc="-20" dirty="0">
                <a:solidFill>
                  <a:srgbClr val="004B87"/>
                </a:solidFill>
                <a:latin typeface="Arial"/>
                <a:cs typeface="Arial"/>
              </a:rPr>
              <a:t> </a:t>
            </a:r>
            <a:r>
              <a:rPr sz="1050" dirty="0">
                <a:solidFill>
                  <a:srgbClr val="004B87"/>
                </a:solidFill>
                <a:latin typeface="Arial"/>
                <a:cs typeface="Arial"/>
              </a:rPr>
              <a:t>with</a:t>
            </a:r>
            <a:r>
              <a:rPr sz="1050" spc="-65" dirty="0">
                <a:solidFill>
                  <a:srgbClr val="004B87"/>
                </a:solidFill>
                <a:latin typeface="Arial"/>
                <a:cs typeface="Arial"/>
              </a:rPr>
              <a:t> </a:t>
            </a:r>
            <a:r>
              <a:rPr sz="1050" spc="-20" dirty="0">
                <a:solidFill>
                  <a:srgbClr val="004B87"/>
                </a:solidFill>
                <a:latin typeface="Arial"/>
                <a:cs typeface="Arial"/>
              </a:rPr>
              <a:t>ALT</a:t>
            </a:r>
            <a:r>
              <a:rPr sz="1050" spc="-50" dirty="0">
                <a:solidFill>
                  <a:srgbClr val="004B87"/>
                </a:solidFill>
                <a:latin typeface="Arial"/>
                <a:cs typeface="Arial"/>
              </a:rPr>
              <a:t> </a:t>
            </a:r>
            <a:r>
              <a:rPr sz="1050" dirty="0">
                <a:solidFill>
                  <a:srgbClr val="004B87"/>
                </a:solidFill>
                <a:latin typeface="Arial"/>
                <a:cs typeface="Arial"/>
              </a:rPr>
              <a:t>&gt;10</a:t>
            </a:r>
            <a:r>
              <a:rPr lang="fr-CH" sz="1050" dirty="0">
                <a:solidFill>
                  <a:srgbClr val="004B87"/>
                </a:solidFill>
                <a:latin typeface="Arial"/>
                <a:cs typeface="Arial"/>
              </a:rPr>
              <a:t> </a:t>
            </a:r>
            <a:r>
              <a:rPr sz="1050" dirty="0">
                <a:solidFill>
                  <a:srgbClr val="004B87"/>
                </a:solidFill>
                <a:latin typeface="Arial"/>
                <a:cs typeface="Arial"/>
              </a:rPr>
              <a:t>×</a:t>
            </a:r>
            <a:r>
              <a:rPr sz="1050" spc="-25" dirty="0">
                <a:solidFill>
                  <a:srgbClr val="004B87"/>
                </a:solidFill>
                <a:latin typeface="Arial"/>
                <a:cs typeface="Arial"/>
              </a:rPr>
              <a:t> ULN</a:t>
            </a:r>
            <a:endParaRPr sz="1050" dirty="0">
              <a:solidFill>
                <a:srgbClr val="004B87"/>
              </a:solidFill>
              <a:latin typeface="Arial"/>
              <a:cs typeface="Arial"/>
            </a:endParaRPr>
          </a:p>
          <a:p>
            <a:pPr marL="642620" lvl="1" indent="-172720">
              <a:lnSpc>
                <a:spcPct val="100000"/>
              </a:lnSpc>
              <a:buFont typeface="Courier New"/>
              <a:buChar char="o"/>
              <a:tabLst>
                <a:tab pos="642620" algn="l"/>
              </a:tabLst>
            </a:pPr>
            <a:r>
              <a:rPr sz="1050" dirty="0">
                <a:solidFill>
                  <a:srgbClr val="004B87"/>
                </a:solidFill>
                <a:latin typeface="Arial"/>
                <a:cs typeface="Arial"/>
              </a:rPr>
              <a:t>15</a:t>
            </a:r>
            <a:r>
              <a:rPr sz="1050" spc="-25" dirty="0">
                <a:solidFill>
                  <a:srgbClr val="004B87"/>
                </a:solidFill>
                <a:latin typeface="Arial"/>
                <a:cs typeface="Arial"/>
              </a:rPr>
              <a:t> </a:t>
            </a:r>
            <a:r>
              <a:rPr sz="1050" dirty="0">
                <a:solidFill>
                  <a:srgbClr val="004B87"/>
                </a:solidFill>
                <a:latin typeface="Arial"/>
                <a:cs typeface="Arial"/>
              </a:rPr>
              <a:t>with</a:t>
            </a:r>
            <a:r>
              <a:rPr sz="1050" spc="-10" dirty="0">
                <a:solidFill>
                  <a:srgbClr val="004B87"/>
                </a:solidFill>
                <a:latin typeface="Arial"/>
                <a:cs typeface="Arial"/>
              </a:rPr>
              <a:t> </a:t>
            </a:r>
            <a:r>
              <a:rPr sz="1050" dirty="0">
                <a:solidFill>
                  <a:srgbClr val="004B87"/>
                </a:solidFill>
                <a:latin typeface="Arial"/>
                <a:cs typeface="Arial"/>
              </a:rPr>
              <a:t>HDV</a:t>
            </a:r>
            <a:r>
              <a:rPr sz="1050" spc="-10" dirty="0">
                <a:solidFill>
                  <a:srgbClr val="004B87"/>
                </a:solidFill>
                <a:latin typeface="Arial"/>
                <a:cs typeface="Arial"/>
              </a:rPr>
              <a:t> rebound</a:t>
            </a:r>
            <a:endParaRPr sz="1050" dirty="0">
              <a:solidFill>
                <a:srgbClr val="004B87"/>
              </a:solidFill>
              <a:latin typeface="Arial"/>
              <a:cs typeface="Arial"/>
            </a:endParaRPr>
          </a:p>
          <a:p>
            <a:pPr marL="642620" lvl="1" indent="-172720">
              <a:lnSpc>
                <a:spcPct val="100000"/>
              </a:lnSpc>
              <a:buFont typeface="Courier New"/>
              <a:buChar char="o"/>
              <a:tabLst>
                <a:tab pos="642620" algn="l"/>
              </a:tabLst>
            </a:pPr>
            <a:r>
              <a:rPr sz="1050" dirty="0">
                <a:solidFill>
                  <a:srgbClr val="004B87"/>
                </a:solidFill>
                <a:latin typeface="Arial"/>
                <a:cs typeface="Arial"/>
              </a:rPr>
              <a:t>4</a:t>
            </a:r>
            <a:r>
              <a:rPr sz="1050" spc="-5" dirty="0">
                <a:solidFill>
                  <a:srgbClr val="004B87"/>
                </a:solidFill>
                <a:latin typeface="Arial"/>
                <a:cs typeface="Arial"/>
              </a:rPr>
              <a:t> </a:t>
            </a:r>
            <a:r>
              <a:rPr lang="fr-CH" sz="1050" spc="-5" dirty="0" err="1">
                <a:solidFill>
                  <a:srgbClr val="004B87"/>
                </a:solidFill>
                <a:latin typeface="Arial"/>
                <a:cs typeface="Arial"/>
              </a:rPr>
              <a:t>had</a:t>
            </a:r>
            <a:r>
              <a:rPr lang="fr-CH" sz="1050" spc="-5" dirty="0">
                <a:solidFill>
                  <a:srgbClr val="004B87"/>
                </a:solidFill>
                <a:latin typeface="Arial"/>
                <a:cs typeface="Arial"/>
              </a:rPr>
              <a:t> </a:t>
            </a:r>
            <a:r>
              <a:rPr lang="fr-CH" sz="1050" spc="-5" dirty="0" err="1">
                <a:solidFill>
                  <a:srgbClr val="004B87"/>
                </a:solidFill>
                <a:latin typeface="Arial"/>
                <a:cs typeface="Arial"/>
              </a:rPr>
              <a:t>liver-related</a:t>
            </a:r>
            <a:r>
              <a:rPr lang="fr-CH" sz="1050" spc="-5" dirty="0">
                <a:solidFill>
                  <a:srgbClr val="004B87"/>
                </a:solidFill>
                <a:latin typeface="Arial"/>
                <a:cs typeface="Arial"/>
              </a:rPr>
              <a:t> </a:t>
            </a:r>
            <a:r>
              <a:rPr sz="1050" spc="-10" dirty="0" err="1">
                <a:solidFill>
                  <a:srgbClr val="004B87"/>
                </a:solidFill>
                <a:latin typeface="Arial"/>
                <a:cs typeface="Arial"/>
              </a:rPr>
              <a:t>hospitalisations</a:t>
            </a:r>
            <a:endParaRPr lang="fr-CH" sz="1050" spc="-10" dirty="0">
              <a:solidFill>
                <a:srgbClr val="004B87"/>
              </a:solidFill>
              <a:latin typeface="Arial"/>
              <a:cs typeface="Arial"/>
            </a:endParaRPr>
          </a:p>
          <a:p>
            <a:pPr marL="642620" lvl="1" indent="-172720">
              <a:lnSpc>
                <a:spcPct val="100000"/>
              </a:lnSpc>
              <a:buFont typeface="Courier New"/>
              <a:buChar char="o"/>
              <a:tabLst>
                <a:tab pos="642620" algn="l"/>
              </a:tabLst>
            </a:pPr>
            <a:r>
              <a:rPr lang="en-US" sz="1050" dirty="0">
                <a:solidFill>
                  <a:srgbClr val="004B87"/>
                </a:solidFill>
                <a:latin typeface="Arial"/>
                <a:cs typeface="Arial"/>
              </a:rPr>
              <a:t>Hepatic SAEs resolved in 85% (17/20) of patients, of whom ≥16 restarted BLV</a:t>
            </a:r>
            <a:endParaRPr sz="1050" dirty="0">
              <a:solidFill>
                <a:srgbClr val="004B87"/>
              </a:solidFill>
              <a:latin typeface="Arial"/>
              <a:cs typeface="Arial"/>
            </a:endParaRPr>
          </a:p>
        </p:txBody>
      </p:sp>
      <p:sp>
        <p:nvSpPr>
          <p:cNvPr id="55" name="object 8">
            <a:extLst>
              <a:ext uri="{FF2B5EF4-FFF2-40B4-BE49-F238E27FC236}">
                <a16:creationId xmlns:a16="http://schemas.microsoft.com/office/drawing/2014/main" id="{48B3793C-880C-B075-232C-599C3AE0B969}"/>
              </a:ext>
            </a:extLst>
          </p:cNvPr>
          <p:cNvSpPr txBox="1"/>
          <p:nvPr/>
        </p:nvSpPr>
        <p:spPr>
          <a:xfrm>
            <a:off x="664028" y="5271728"/>
            <a:ext cx="6777140" cy="752129"/>
          </a:xfrm>
          <a:prstGeom prst="rect">
            <a:avLst/>
          </a:prstGeom>
        </p:spPr>
        <p:txBody>
          <a:bodyPr vert="horz" wrap="square" lIns="0" tIns="13335" rIns="0" bIns="0" rtlCol="0">
            <a:spAutoFit/>
          </a:bodyPr>
          <a:lstStyle/>
          <a:p>
            <a:pPr marL="299085" marR="128905" indent="-287020">
              <a:lnSpc>
                <a:spcPct val="100000"/>
              </a:lnSpc>
              <a:spcBef>
                <a:spcPts val="105"/>
              </a:spcBef>
              <a:buChar char="•"/>
              <a:tabLst>
                <a:tab pos="299085" algn="l"/>
              </a:tabLst>
            </a:pPr>
            <a:r>
              <a:rPr sz="1200" dirty="0">
                <a:solidFill>
                  <a:srgbClr val="004A86"/>
                </a:solidFill>
                <a:latin typeface="Arial"/>
                <a:cs typeface="Arial"/>
              </a:rPr>
              <a:t>92%</a:t>
            </a:r>
            <a:r>
              <a:rPr sz="1200" spc="-45" dirty="0">
                <a:solidFill>
                  <a:srgbClr val="004A86"/>
                </a:solidFill>
                <a:latin typeface="Arial"/>
                <a:cs typeface="Arial"/>
              </a:rPr>
              <a:t> </a:t>
            </a:r>
            <a:r>
              <a:rPr sz="1200" dirty="0">
                <a:solidFill>
                  <a:srgbClr val="004A86"/>
                </a:solidFill>
                <a:latin typeface="Arial"/>
                <a:cs typeface="Arial"/>
              </a:rPr>
              <a:t>of</a:t>
            </a:r>
            <a:r>
              <a:rPr sz="1200" spc="-40" dirty="0">
                <a:solidFill>
                  <a:srgbClr val="004A86"/>
                </a:solidFill>
                <a:latin typeface="Arial"/>
                <a:cs typeface="Arial"/>
              </a:rPr>
              <a:t> </a:t>
            </a:r>
            <a:r>
              <a:rPr sz="1200" dirty="0">
                <a:solidFill>
                  <a:srgbClr val="004A86"/>
                </a:solidFill>
                <a:latin typeface="Arial"/>
                <a:cs typeface="Arial"/>
              </a:rPr>
              <a:t>patients</a:t>
            </a:r>
            <a:r>
              <a:rPr sz="1200" spc="-70" dirty="0">
                <a:solidFill>
                  <a:srgbClr val="004A86"/>
                </a:solidFill>
                <a:latin typeface="Arial"/>
                <a:cs typeface="Arial"/>
              </a:rPr>
              <a:t> </a:t>
            </a:r>
            <a:r>
              <a:rPr sz="1200" dirty="0">
                <a:solidFill>
                  <a:srgbClr val="004A86"/>
                </a:solidFill>
                <a:latin typeface="Arial"/>
                <a:cs typeface="Arial"/>
              </a:rPr>
              <a:t>remained</a:t>
            </a:r>
            <a:r>
              <a:rPr sz="1200" spc="-60" dirty="0">
                <a:solidFill>
                  <a:srgbClr val="004A86"/>
                </a:solidFill>
                <a:latin typeface="Arial"/>
                <a:cs typeface="Arial"/>
              </a:rPr>
              <a:t> </a:t>
            </a:r>
            <a:r>
              <a:rPr sz="1200" dirty="0">
                <a:solidFill>
                  <a:srgbClr val="004A86"/>
                </a:solidFill>
                <a:latin typeface="Arial"/>
                <a:cs typeface="Arial"/>
              </a:rPr>
              <a:t>in</a:t>
            </a:r>
            <a:r>
              <a:rPr sz="1200" spc="-35" dirty="0">
                <a:solidFill>
                  <a:srgbClr val="004A86"/>
                </a:solidFill>
                <a:latin typeface="Arial"/>
                <a:cs typeface="Arial"/>
              </a:rPr>
              <a:t> </a:t>
            </a:r>
            <a:r>
              <a:rPr sz="1200" dirty="0">
                <a:solidFill>
                  <a:srgbClr val="004A86"/>
                </a:solidFill>
                <a:latin typeface="Arial"/>
                <a:cs typeface="Arial"/>
              </a:rPr>
              <a:t>study</a:t>
            </a:r>
            <a:r>
              <a:rPr sz="1200" spc="-60" dirty="0">
                <a:solidFill>
                  <a:srgbClr val="004A86"/>
                </a:solidFill>
                <a:latin typeface="Arial"/>
                <a:cs typeface="Arial"/>
              </a:rPr>
              <a:t> </a:t>
            </a:r>
            <a:r>
              <a:rPr sz="1200" dirty="0">
                <a:solidFill>
                  <a:srgbClr val="004A86"/>
                </a:solidFill>
                <a:latin typeface="Arial"/>
                <a:cs typeface="Arial"/>
              </a:rPr>
              <a:t>at</a:t>
            </a:r>
            <a:r>
              <a:rPr sz="1200" spc="-25" dirty="0">
                <a:solidFill>
                  <a:srgbClr val="004A86"/>
                </a:solidFill>
                <a:latin typeface="Arial"/>
                <a:cs typeface="Arial"/>
              </a:rPr>
              <a:t> </a:t>
            </a:r>
            <a:r>
              <a:rPr sz="1200" dirty="0">
                <a:solidFill>
                  <a:srgbClr val="004A86"/>
                </a:solidFill>
                <a:latin typeface="Arial"/>
                <a:cs typeface="Arial"/>
              </a:rPr>
              <a:t>EOT,</a:t>
            </a:r>
            <a:r>
              <a:rPr sz="1200" spc="330" dirty="0">
                <a:solidFill>
                  <a:srgbClr val="004A86"/>
                </a:solidFill>
                <a:latin typeface="Arial"/>
                <a:cs typeface="Arial"/>
              </a:rPr>
              <a:t> </a:t>
            </a:r>
            <a:r>
              <a:rPr sz="1200" dirty="0">
                <a:solidFill>
                  <a:srgbClr val="004A86"/>
                </a:solidFill>
                <a:latin typeface="Arial"/>
                <a:cs typeface="Arial"/>
              </a:rPr>
              <a:t>72%</a:t>
            </a:r>
            <a:r>
              <a:rPr sz="1200" spc="-45" dirty="0">
                <a:solidFill>
                  <a:srgbClr val="004A86"/>
                </a:solidFill>
                <a:latin typeface="Arial"/>
                <a:cs typeface="Arial"/>
              </a:rPr>
              <a:t> </a:t>
            </a:r>
            <a:r>
              <a:rPr sz="1200" dirty="0">
                <a:solidFill>
                  <a:srgbClr val="004A86"/>
                </a:solidFill>
                <a:latin typeface="Arial"/>
                <a:cs typeface="Arial"/>
              </a:rPr>
              <a:t>completed</a:t>
            </a:r>
            <a:r>
              <a:rPr sz="1200" spc="-80" dirty="0">
                <a:solidFill>
                  <a:srgbClr val="004A86"/>
                </a:solidFill>
                <a:latin typeface="Arial"/>
                <a:cs typeface="Arial"/>
              </a:rPr>
              <a:t> </a:t>
            </a:r>
            <a:r>
              <a:rPr sz="1200" dirty="0">
                <a:solidFill>
                  <a:srgbClr val="004A86"/>
                </a:solidFill>
                <a:latin typeface="Arial"/>
                <a:cs typeface="Arial"/>
              </a:rPr>
              <a:t>FU48</a:t>
            </a:r>
            <a:r>
              <a:rPr lang="fr-CH" sz="1200" dirty="0">
                <a:solidFill>
                  <a:srgbClr val="004A86"/>
                </a:solidFill>
                <a:latin typeface="Arial"/>
                <a:cs typeface="Arial"/>
              </a:rPr>
              <a:t>, and</a:t>
            </a:r>
            <a:r>
              <a:rPr sz="1200" spc="-35" dirty="0">
                <a:solidFill>
                  <a:srgbClr val="004A86"/>
                </a:solidFill>
                <a:latin typeface="Arial"/>
                <a:cs typeface="Arial"/>
              </a:rPr>
              <a:t> </a:t>
            </a:r>
            <a:r>
              <a:rPr sz="1200" spc="-25" dirty="0">
                <a:solidFill>
                  <a:srgbClr val="004A86"/>
                </a:solidFill>
                <a:latin typeface="Arial"/>
                <a:cs typeface="Arial"/>
              </a:rPr>
              <a:t>57% </a:t>
            </a:r>
            <a:r>
              <a:rPr sz="1200" dirty="0">
                <a:solidFill>
                  <a:srgbClr val="004A86"/>
                </a:solidFill>
                <a:latin typeface="Arial"/>
                <a:cs typeface="Arial"/>
              </a:rPr>
              <a:t>completed</a:t>
            </a:r>
            <a:r>
              <a:rPr sz="1200" spc="-65" dirty="0">
                <a:solidFill>
                  <a:srgbClr val="004A86"/>
                </a:solidFill>
                <a:latin typeface="Arial"/>
                <a:cs typeface="Arial"/>
              </a:rPr>
              <a:t> </a:t>
            </a:r>
            <a:r>
              <a:rPr sz="1200" spc="-20" dirty="0">
                <a:solidFill>
                  <a:srgbClr val="004A86"/>
                </a:solidFill>
                <a:latin typeface="Arial"/>
                <a:cs typeface="Arial"/>
              </a:rPr>
              <a:t>FU96.</a:t>
            </a:r>
            <a:endParaRPr sz="1200" dirty="0">
              <a:latin typeface="Arial"/>
              <a:cs typeface="Arial"/>
            </a:endParaRPr>
          </a:p>
          <a:p>
            <a:pPr marL="299085" indent="-286385">
              <a:lnSpc>
                <a:spcPct val="100000"/>
              </a:lnSpc>
              <a:buChar char="•"/>
              <a:tabLst>
                <a:tab pos="299085" algn="l"/>
              </a:tabLst>
            </a:pPr>
            <a:r>
              <a:rPr lang="en-US" sz="1200" dirty="0">
                <a:solidFill>
                  <a:srgbClr val="004A86"/>
                </a:solidFill>
                <a:latin typeface="Arial"/>
                <a:cs typeface="Arial"/>
              </a:rPr>
              <a:t>Of the 64 patients across all groups with undetectable HDV RNA at EOT, 41 (64%) had posttreatment viral relapse.</a:t>
            </a:r>
          </a:p>
          <a:p>
            <a:pPr marL="756285" lvl="3" indent="-286385">
              <a:buFont typeface="Courier New" panose="02070309020205020404" pitchFamily="49" charset="0"/>
              <a:buChar char="o"/>
              <a:tabLst>
                <a:tab pos="299085" algn="l"/>
              </a:tabLst>
            </a:pPr>
            <a:r>
              <a:rPr lang="en-US" sz="1200" dirty="0">
                <a:solidFill>
                  <a:srgbClr val="004A86"/>
                </a:solidFill>
                <a:latin typeface="Arial"/>
                <a:cs typeface="Arial"/>
              </a:rPr>
              <a:t>Relapse occurred in 38 (93%) by FU24, and none after FU48</a:t>
            </a:r>
          </a:p>
        </p:txBody>
      </p:sp>
      <p:sp>
        <p:nvSpPr>
          <p:cNvPr id="56" name="Rectangle: Rounded Corners 55">
            <a:extLst>
              <a:ext uri="{FF2B5EF4-FFF2-40B4-BE49-F238E27FC236}">
                <a16:creationId xmlns:a16="http://schemas.microsoft.com/office/drawing/2014/main" id="{A8095295-95AE-2669-EBF2-6B3729DF16F4}"/>
              </a:ext>
            </a:extLst>
          </p:cNvPr>
          <p:cNvSpPr/>
          <p:nvPr/>
        </p:nvSpPr>
        <p:spPr>
          <a:xfrm>
            <a:off x="7885245" y="809810"/>
            <a:ext cx="3985726" cy="5517802"/>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57" name="Rectangle: Rounded Corners 56">
            <a:extLst>
              <a:ext uri="{FF2B5EF4-FFF2-40B4-BE49-F238E27FC236}">
                <a16:creationId xmlns:a16="http://schemas.microsoft.com/office/drawing/2014/main" id="{1883B838-CD22-281C-B261-1A7A0CBEEB81}"/>
              </a:ext>
            </a:extLst>
          </p:cNvPr>
          <p:cNvSpPr/>
          <p:nvPr/>
        </p:nvSpPr>
        <p:spPr>
          <a:xfrm>
            <a:off x="8093458"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59" name="TextBox 58">
            <a:extLst>
              <a:ext uri="{FF2B5EF4-FFF2-40B4-BE49-F238E27FC236}">
                <a16:creationId xmlns:a16="http://schemas.microsoft.com/office/drawing/2014/main" id="{B62C2AA5-35A7-1E05-1F90-E382E1CAA131}"/>
              </a:ext>
            </a:extLst>
          </p:cNvPr>
          <p:cNvSpPr txBox="1"/>
          <p:nvPr/>
        </p:nvSpPr>
        <p:spPr>
          <a:xfrm>
            <a:off x="7966156" y="1466363"/>
            <a:ext cx="3904815" cy="3108543"/>
          </a:xfrm>
          <a:prstGeom prst="rect">
            <a:avLst/>
          </a:prstGeom>
          <a:noFill/>
        </p:spPr>
        <p:txBody>
          <a:bodyPr wrap="square">
            <a:spAutoFit/>
          </a:bodyPr>
          <a:lstStyle/>
          <a:p>
            <a:pPr marL="285750" indent="-285750">
              <a:buFont typeface="Arial" panose="020B0604020202020204" pitchFamily="34" charset="0"/>
              <a:buChar char="•"/>
            </a:pPr>
            <a:r>
              <a:rPr lang="en-US" sz="1400" dirty="0">
                <a:solidFill>
                  <a:srgbClr val="004B87"/>
                </a:solidFill>
                <a:latin typeface="Arial" panose="020B0604020202020204" pitchFamily="34" charset="0"/>
                <a:cs typeface="Arial" panose="020B0604020202020204" pitchFamily="34" charset="0"/>
              </a:rPr>
              <a:t>In patients with CHD treated with BLV monotherapy for 96 or 144 weeks, response rates declined after EOT; viral rebound in the posttreatment period may be associated with ALT flares.</a:t>
            </a:r>
          </a:p>
          <a:p>
            <a:pPr marL="285750" indent="-285750">
              <a:buFont typeface="Arial" panose="020B0604020202020204" pitchFamily="34" charset="0"/>
              <a:buChar char="•"/>
            </a:pPr>
            <a:r>
              <a:rPr lang="en-US" sz="1400" dirty="0">
                <a:solidFill>
                  <a:srgbClr val="004B87"/>
                </a:solidFill>
                <a:latin typeface="Arial" panose="020B0604020202020204" pitchFamily="34" charset="0"/>
                <a:cs typeface="Arial" panose="020B0604020202020204" pitchFamily="34" charset="0"/>
              </a:rPr>
              <a:t>Among patients who achieved undetectable HDV RNA at the EOT, a subset sustained undetectable HDV RNA for 2 years posttreatment.</a:t>
            </a:r>
          </a:p>
          <a:p>
            <a:pPr marL="285750" indent="-285750">
              <a:buFont typeface="Arial" panose="020B0604020202020204" pitchFamily="34" charset="0"/>
              <a:buChar char="•"/>
            </a:pPr>
            <a:r>
              <a:rPr lang="en-US" sz="1400" dirty="0">
                <a:solidFill>
                  <a:srgbClr val="004B87"/>
                </a:solidFill>
                <a:latin typeface="Arial" panose="020B0604020202020204" pitchFamily="34" charset="0"/>
                <a:cs typeface="Arial" panose="020B0604020202020204" pitchFamily="34" charset="0"/>
              </a:rPr>
              <a:t>No relapses occurred in the second year of follow-up and patients with on-treatment undetectability of at least 2 years prior to stopping BLV were highly unlikely to relapse.</a:t>
            </a:r>
          </a:p>
        </p:txBody>
      </p:sp>
      <p:pic>
        <p:nvPicPr>
          <p:cNvPr id="7" name="Graphic 6" descr="Home with solid fill">
            <a:hlinkClick r:id="rId3" action="ppaction://hlinksldjump"/>
            <a:extLst>
              <a:ext uri="{FF2B5EF4-FFF2-40B4-BE49-F238E27FC236}">
                <a16:creationId xmlns:a16="http://schemas.microsoft.com/office/drawing/2014/main" id="{FC87F6A5-4232-8945-218E-8F036D0D9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1912640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8DE6-A249-815B-A776-620631963AA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1FE990A-EA2D-2829-C077-F04709687D9F}"/>
              </a:ext>
            </a:extLst>
          </p:cNvPr>
          <p:cNvSpPr/>
          <p:nvPr/>
        </p:nvSpPr>
        <p:spPr>
          <a:xfrm>
            <a:off x="539164" y="1430496"/>
            <a:ext cx="5220217" cy="307482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7" name="Rectangle: Rounded Corners 6">
            <a:extLst>
              <a:ext uri="{FF2B5EF4-FFF2-40B4-BE49-F238E27FC236}">
                <a16:creationId xmlns:a16="http://schemas.microsoft.com/office/drawing/2014/main" id="{6567A8D4-70C9-1D89-CC8D-779FBC2A9D30}"/>
              </a:ext>
            </a:extLst>
          </p:cNvPr>
          <p:cNvSpPr/>
          <p:nvPr/>
        </p:nvSpPr>
        <p:spPr>
          <a:xfrm>
            <a:off x="349958" y="809809"/>
            <a:ext cx="11527717" cy="3878305"/>
          </a:xfrm>
          <a:prstGeom prst="roundRect">
            <a:avLst>
              <a:gd name="adj" fmla="val 1169"/>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CD9BF197-43E5-451F-1783-7B6DB983EFF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0B8C193A-A8C9-8482-8E71-BC629FD2CAE2}"/>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OS-066 </a:t>
            </a:r>
            <a:r>
              <a:rPr lang="en-US" sz="1600" dirty="0">
                <a:latin typeface="Arial" panose="020B0604020202020204" pitchFamily="34" charset="0"/>
                <a:ea typeface="Times New Roman" panose="02020603050405020304" pitchFamily="18" charset="0"/>
              </a:rPr>
              <a:t>Predictors of undetectable hepatitis delta virus RNA at 48 weeks after end of treatment with </a:t>
            </a:r>
            <a:r>
              <a:rPr lang="en-US" sz="1600" dirty="0" err="1">
                <a:latin typeface="Arial" panose="020B0604020202020204" pitchFamily="34" charset="0"/>
                <a:ea typeface="Times New Roman" panose="02020603050405020304" pitchFamily="18" charset="0"/>
              </a:rPr>
              <a:t>bulevirtide</a:t>
            </a:r>
            <a:r>
              <a:rPr lang="en-US" sz="1600" dirty="0">
                <a:latin typeface="Arial" panose="020B0604020202020204" pitchFamily="34" charset="0"/>
                <a:ea typeface="Times New Roman" panose="02020603050405020304" pitchFamily="18" charset="0"/>
              </a:rPr>
              <a:t> monotherapy in the MYR 301 study </a:t>
            </a:r>
          </a:p>
        </p:txBody>
      </p:sp>
      <p:graphicFrame>
        <p:nvGraphicFramePr>
          <p:cNvPr id="11" name="Table 10">
            <a:extLst>
              <a:ext uri="{FF2B5EF4-FFF2-40B4-BE49-F238E27FC236}">
                <a16:creationId xmlns:a16="http://schemas.microsoft.com/office/drawing/2014/main" id="{C917E946-4E5F-0F5D-C904-65A7212CA0C7}"/>
              </a:ext>
            </a:extLst>
          </p:cNvPr>
          <p:cNvGraphicFramePr>
            <a:graphicFrameLocks noGrp="1"/>
          </p:cNvGraphicFramePr>
          <p:nvPr>
            <p:extLst>
              <p:ext uri="{D42A27DB-BD31-4B8C-83A1-F6EECF244321}">
                <p14:modId xmlns:p14="http://schemas.microsoft.com/office/powerpoint/2010/main" val="3273264873"/>
              </p:ext>
            </p:extLst>
          </p:nvPr>
        </p:nvGraphicFramePr>
        <p:xfrm>
          <a:off x="1728541" y="3490864"/>
          <a:ext cx="2291521" cy="751840"/>
        </p:xfrm>
        <a:graphic>
          <a:graphicData uri="http://schemas.openxmlformats.org/drawingml/2006/table">
            <a:tbl>
              <a:tblPr/>
              <a:tblGrid>
                <a:gridCol w="739200">
                  <a:extLst>
                    <a:ext uri="{9D8B030D-6E8A-4147-A177-3AD203B41FA5}">
                      <a16:colId xmlns:a16="http://schemas.microsoft.com/office/drawing/2014/main" val="3783713287"/>
                    </a:ext>
                  </a:extLst>
                </a:gridCol>
                <a:gridCol w="867330">
                  <a:extLst>
                    <a:ext uri="{9D8B030D-6E8A-4147-A177-3AD203B41FA5}">
                      <a16:colId xmlns:a16="http://schemas.microsoft.com/office/drawing/2014/main" val="1378895903"/>
                    </a:ext>
                  </a:extLst>
                </a:gridCol>
                <a:gridCol w="684991">
                  <a:extLst>
                    <a:ext uri="{9D8B030D-6E8A-4147-A177-3AD203B41FA5}">
                      <a16:colId xmlns:a16="http://schemas.microsoft.com/office/drawing/2014/main" val="656767847"/>
                    </a:ext>
                  </a:extLst>
                </a:gridCol>
              </a:tblGrid>
              <a:tr h="0">
                <a:tc>
                  <a:txBody>
                    <a:bodyPr/>
                    <a:lstStyle/>
                    <a:p>
                      <a:pPr marL="0" marR="0" algn="ctr" fontAlgn="t"/>
                      <a:r>
                        <a:rPr lang="fr-CH" sz="900" b="1" dirty="0">
                          <a:effectLst/>
                          <a:latin typeface="Arial" panose="020B0604020202020204" pitchFamily="34" charset="0"/>
                          <a:cs typeface="Arial" panose="020B0604020202020204" pitchFamily="34" charset="0"/>
                        </a:rPr>
                        <a:t>BLV 2mg</a:t>
                      </a:r>
                      <a:br>
                        <a:rPr lang="fr-CH" sz="900" b="1" dirty="0">
                          <a:effectLst/>
                          <a:latin typeface="Arial" panose="020B0604020202020204" pitchFamily="34" charset="0"/>
                          <a:cs typeface="Arial" panose="020B0604020202020204" pitchFamily="34" charset="0"/>
                        </a:rPr>
                      </a:br>
                      <a:r>
                        <a:rPr lang="fr-CH" sz="900" b="1" dirty="0">
                          <a:effectLst/>
                          <a:latin typeface="Arial" panose="020B0604020202020204" pitchFamily="34" charset="0"/>
                          <a:cs typeface="Arial" panose="020B0604020202020204" pitchFamily="34" charset="0"/>
                        </a:rPr>
                        <a:t>(n = 14)</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E3D"/>
                    </a:solidFill>
                  </a:tcPr>
                </a:tc>
                <a:tc>
                  <a:txBody>
                    <a:bodyPr/>
                    <a:lstStyle/>
                    <a:p>
                      <a:pPr marL="0" marR="0" algn="ctr" fontAlgn="t"/>
                      <a:r>
                        <a:rPr lang="fr-CH" sz="900" b="1" dirty="0">
                          <a:effectLst/>
                          <a:latin typeface="Arial" panose="020B0604020202020204" pitchFamily="34" charset="0"/>
                          <a:cs typeface="Arial" panose="020B0604020202020204" pitchFamily="34" charset="0"/>
                        </a:rPr>
                        <a:t>BLV 10mg</a:t>
                      </a:r>
                    </a:p>
                    <a:p>
                      <a:pPr marL="0" marR="0" algn="ctr" fontAlgn="t"/>
                      <a:r>
                        <a:rPr lang="fr-CH" sz="900" b="1" dirty="0">
                          <a:effectLst/>
                          <a:latin typeface="Arial" panose="020B0604020202020204" pitchFamily="34" charset="0"/>
                          <a:cs typeface="Arial" panose="020B0604020202020204" pitchFamily="34" charset="0"/>
                        </a:rPr>
                        <a:t>(n = 25)</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E3D"/>
                    </a:solidFill>
                  </a:tcPr>
                </a:tc>
                <a:tc>
                  <a:txBody>
                    <a:bodyPr/>
                    <a:lstStyle/>
                    <a:p>
                      <a:pPr marL="0" marR="0" algn="ctr" fontAlgn="t"/>
                      <a:r>
                        <a:rPr lang="fr-CH" sz="900" b="1" dirty="0" err="1">
                          <a:effectLst/>
                          <a:latin typeface="Arial" panose="020B0604020202020204" pitchFamily="34" charset="0"/>
                          <a:cs typeface="Arial" panose="020B0604020202020204" pitchFamily="34" charset="0"/>
                        </a:rPr>
                        <a:t>Delayed</a:t>
                      </a:r>
                      <a:r>
                        <a:rPr lang="fr-CH" sz="900" b="1" dirty="0">
                          <a:effectLst/>
                          <a:latin typeface="Arial" panose="020B0604020202020204" pitchFamily="34" charset="0"/>
                          <a:cs typeface="Arial" panose="020B0604020202020204" pitchFamily="34" charset="0"/>
                        </a:rPr>
                        <a:t> </a:t>
                      </a:r>
                      <a:r>
                        <a:rPr lang="fr-CH" sz="900" b="1" dirty="0" err="1">
                          <a:effectLst/>
                          <a:latin typeface="Arial" panose="020B0604020202020204" pitchFamily="34" charset="0"/>
                          <a:cs typeface="Arial" panose="020B0604020202020204" pitchFamily="34" charset="0"/>
                        </a:rPr>
                        <a:t>Treatment</a:t>
                      </a:r>
                      <a:br>
                        <a:rPr lang="fr-CH" sz="900" b="1" dirty="0">
                          <a:effectLst/>
                          <a:latin typeface="Arial" panose="020B0604020202020204" pitchFamily="34" charset="0"/>
                          <a:cs typeface="Arial" panose="020B0604020202020204" pitchFamily="34" charset="0"/>
                        </a:rPr>
                      </a:br>
                      <a:r>
                        <a:rPr lang="fr-CH" sz="900" b="1" dirty="0">
                          <a:effectLst/>
                          <a:latin typeface="Arial" panose="020B0604020202020204" pitchFamily="34" charset="0"/>
                          <a:cs typeface="Arial" panose="020B0604020202020204" pitchFamily="34" charset="0"/>
                        </a:rPr>
                        <a:t>(n = 26)</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BE3D"/>
                    </a:solidFill>
                  </a:tcPr>
                </a:tc>
                <a:extLst>
                  <a:ext uri="{0D108BD9-81ED-4DB2-BD59-A6C34878D82A}">
                    <a16:rowId xmlns:a16="http://schemas.microsoft.com/office/drawing/2014/main" val="3166376325"/>
                  </a:ext>
                </a:extLst>
              </a:tr>
              <a:tr h="0">
                <a:tc>
                  <a:txBody>
                    <a:bodyPr/>
                    <a:lstStyle/>
                    <a:p>
                      <a:pPr marL="0" marR="0" algn="ctr" fontAlgn="t"/>
                      <a:r>
                        <a:rPr lang="fr-CH" sz="900" dirty="0">
                          <a:effectLst/>
                          <a:latin typeface="Arial" panose="020B0604020202020204" pitchFamily="34" charset="0"/>
                          <a:cs typeface="Arial" panose="020B0604020202020204" pitchFamily="34" charset="0"/>
                        </a:rPr>
                        <a:t>50%</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marL="0" marR="0" algn="ctr" fontAlgn="t"/>
                      <a:r>
                        <a:rPr lang="fr-CH" sz="900" dirty="0">
                          <a:effectLst/>
                          <a:latin typeface="Arial" panose="020B0604020202020204" pitchFamily="34" charset="0"/>
                          <a:cs typeface="Arial" panose="020B0604020202020204" pitchFamily="34" charset="0"/>
                        </a:rPr>
                        <a:t>40%</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marL="0" marR="0" algn="ctr" fontAlgn="t"/>
                      <a:r>
                        <a:rPr lang="fr-CH" sz="900" dirty="0">
                          <a:effectLst/>
                          <a:latin typeface="Arial" panose="020B0604020202020204" pitchFamily="34" charset="0"/>
                          <a:cs typeface="Arial" panose="020B0604020202020204" pitchFamily="34" charset="0"/>
                        </a:rPr>
                        <a:t>23%</a:t>
                      </a:r>
                    </a:p>
                  </a:txBody>
                  <a:tcPr marL="50800" marR="50800" marT="50800" marB="508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extLst>
                  <a:ext uri="{0D108BD9-81ED-4DB2-BD59-A6C34878D82A}">
                    <a16:rowId xmlns:a16="http://schemas.microsoft.com/office/drawing/2014/main" val="3428053013"/>
                  </a:ext>
                </a:extLst>
              </a:tr>
            </a:tbl>
          </a:graphicData>
        </a:graphic>
      </p:graphicFrame>
      <p:sp>
        <p:nvSpPr>
          <p:cNvPr id="10" name="Content Placeholder 2">
            <a:extLst>
              <a:ext uri="{FF2B5EF4-FFF2-40B4-BE49-F238E27FC236}">
                <a16:creationId xmlns:a16="http://schemas.microsoft.com/office/drawing/2014/main" id="{EEFCF75F-1099-0CA0-246B-F4CCB2D6038F}"/>
              </a:ext>
            </a:extLst>
          </p:cNvPr>
          <p:cNvSpPr txBox="1">
            <a:spLocks/>
          </p:cNvSpPr>
          <p:nvPr/>
        </p:nvSpPr>
        <p:spPr>
          <a:xfrm>
            <a:off x="1943650" y="4255604"/>
            <a:ext cx="1861302" cy="2497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4B87"/>
              </a:buClr>
              <a:buNone/>
              <a:defRPr/>
            </a:pPr>
            <a:r>
              <a:rPr lang="en-US" sz="1000" b="1" dirty="0">
                <a:solidFill>
                  <a:srgbClr val="CF9D39"/>
                </a:solidFill>
                <a:latin typeface="Arial" panose="020B0604020202020204" pitchFamily="34" charset="0"/>
                <a:cs typeface="Arial" panose="020B0604020202020204" pitchFamily="34" charset="0"/>
              </a:rPr>
              <a:t>By treatment arm</a:t>
            </a:r>
          </a:p>
        </p:txBody>
      </p:sp>
      <p:sp>
        <p:nvSpPr>
          <p:cNvPr id="67" name="Rectangle: Rounded Corners 66">
            <a:extLst>
              <a:ext uri="{FF2B5EF4-FFF2-40B4-BE49-F238E27FC236}">
                <a16:creationId xmlns:a16="http://schemas.microsoft.com/office/drawing/2014/main" id="{1467ECAF-FE72-D15D-9DC0-C63D0691B797}"/>
              </a:ext>
            </a:extLst>
          </p:cNvPr>
          <p:cNvSpPr/>
          <p:nvPr/>
        </p:nvSpPr>
        <p:spPr>
          <a:xfrm>
            <a:off x="527865" y="1372151"/>
            <a:ext cx="2245575"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4" name="TextBox 23">
            <a:extLst>
              <a:ext uri="{FF2B5EF4-FFF2-40B4-BE49-F238E27FC236}">
                <a16:creationId xmlns:a16="http://schemas.microsoft.com/office/drawing/2014/main" id="{3A5E6E10-A22B-85C0-5870-DB87F1415D5A}"/>
              </a:ext>
            </a:extLst>
          </p:cNvPr>
          <p:cNvSpPr txBox="1"/>
          <p:nvPr/>
        </p:nvSpPr>
        <p:spPr>
          <a:xfrm>
            <a:off x="614630" y="2350599"/>
            <a:ext cx="4519345" cy="1061829"/>
          </a:xfrm>
          <a:prstGeom prst="rect">
            <a:avLst/>
          </a:prstGeom>
          <a:noFill/>
        </p:spPr>
        <p:txBody>
          <a:bodyPr wrap="square">
            <a:spAutoFit/>
          </a:bodyPr>
          <a:lstStyle/>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Undetectability rates at EOT were higher in patients on BLV 10 mg. </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Sustained undetectable HDV RNA through FU48 was more common in patients who received 3 years of treatment vs 2 years.</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The duration of on-treatment undetectable HDV RNA at EOT was the strongest predictor of achieving sustained posttreatment undetectable HDV RNA through 48 weeks after treatment</a:t>
            </a:r>
          </a:p>
        </p:txBody>
      </p:sp>
      <p:grpSp>
        <p:nvGrpSpPr>
          <p:cNvPr id="69" name="Group 68">
            <a:extLst>
              <a:ext uri="{FF2B5EF4-FFF2-40B4-BE49-F238E27FC236}">
                <a16:creationId xmlns:a16="http://schemas.microsoft.com/office/drawing/2014/main" id="{FE04E552-AF23-985A-2869-E8F2C2DDD69C}"/>
              </a:ext>
            </a:extLst>
          </p:cNvPr>
          <p:cNvGrpSpPr/>
          <p:nvPr/>
        </p:nvGrpSpPr>
        <p:grpSpPr>
          <a:xfrm>
            <a:off x="641418" y="1771611"/>
            <a:ext cx="5117963" cy="520244"/>
            <a:chOff x="798902" y="1877456"/>
            <a:chExt cx="5117963" cy="520244"/>
          </a:xfrm>
        </p:grpSpPr>
        <p:sp>
          <p:nvSpPr>
            <p:cNvPr id="65" name="Rectangle: Rounded Corners 64">
              <a:extLst>
                <a:ext uri="{FF2B5EF4-FFF2-40B4-BE49-F238E27FC236}">
                  <a16:creationId xmlns:a16="http://schemas.microsoft.com/office/drawing/2014/main" id="{C896220A-739C-482F-1177-7DC140F39C92}"/>
                </a:ext>
              </a:extLst>
            </p:cNvPr>
            <p:cNvSpPr/>
            <p:nvPr/>
          </p:nvSpPr>
          <p:spPr>
            <a:xfrm>
              <a:off x="824121" y="1877456"/>
              <a:ext cx="4950514" cy="485432"/>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68" name="Group 67">
              <a:extLst>
                <a:ext uri="{FF2B5EF4-FFF2-40B4-BE49-F238E27FC236}">
                  <a16:creationId xmlns:a16="http://schemas.microsoft.com/office/drawing/2014/main" id="{2492FE3D-0B05-4F54-5BC1-5D493D94F5E6}"/>
                </a:ext>
              </a:extLst>
            </p:cNvPr>
            <p:cNvGrpSpPr/>
            <p:nvPr/>
          </p:nvGrpSpPr>
          <p:grpSpPr>
            <a:xfrm>
              <a:off x="798902" y="1892577"/>
              <a:ext cx="5117963" cy="505123"/>
              <a:chOff x="798902" y="1892577"/>
              <a:chExt cx="5117963" cy="505123"/>
            </a:xfrm>
          </p:grpSpPr>
          <p:sp>
            <p:nvSpPr>
              <p:cNvPr id="21" name="Content Placeholder 2">
                <a:extLst>
                  <a:ext uri="{FF2B5EF4-FFF2-40B4-BE49-F238E27FC236}">
                    <a16:creationId xmlns:a16="http://schemas.microsoft.com/office/drawing/2014/main" id="{B936BED4-8927-ECBC-1843-CD519D1ACE32}"/>
                  </a:ext>
                </a:extLst>
              </p:cNvPr>
              <p:cNvSpPr txBox="1">
                <a:spLocks/>
              </p:cNvSpPr>
              <p:nvPr/>
            </p:nvSpPr>
            <p:spPr>
              <a:xfrm>
                <a:off x="798902" y="1892577"/>
                <a:ext cx="954748"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150 patients</a:t>
                </a:r>
                <a:endParaRPr lang="en-US" sz="1050" dirty="0">
                  <a:solidFill>
                    <a:srgbClr val="827966"/>
                  </a:solidFill>
                  <a:latin typeface="Arial" panose="020B0604020202020204" pitchFamily="34" charset="0"/>
                  <a:cs typeface="Arial" panose="020B0604020202020204" pitchFamily="34" charset="0"/>
                </a:endParaRPr>
              </a:p>
            </p:txBody>
          </p:sp>
          <p:sp>
            <p:nvSpPr>
              <p:cNvPr id="23" name="Content Placeholder 2">
                <a:extLst>
                  <a:ext uri="{FF2B5EF4-FFF2-40B4-BE49-F238E27FC236}">
                    <a16:creationId xmlns:a16="http://schemas.microsoft.com/office/drawing/2014/main" id="{A1878E2F-6DB8-2CAB-6A46-E8809069C32D}"/>
                  </a:ext>
                </a:extLst>
              </p:cNvPr>
              <p:cNvSpPr txBox="1">
                <a:spLocks/>
              </p:cNvSpPr>
              <p:nvPr/>
            </p:nvSpPr>
            <p:spPr>
              <a:xfrm>
                <a:off x="2175604" y="1912269"/>
                <a:ext cx="1757070"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65/150 (43%) undetectable at EOT</a:t>
                </a:r>
                <a:endParaRPr lang="en-US" sz="1050" dirty="0">
                  <a:solidFill>
                    <a:srgbClr val="827966"/>
                  </a:solidFill>
                  <a:latin typeface="Arial" panose="020B0604020202020204" pitchFamily="34" charset="0"/>
                  <a:cs typeface="Arial" panose="020B0604020202020204" pitchFamily="34" charset="0"/>
                </a:endParaRPr>
              </a:p>
            </p:txBody>
          </p:sp>
          <p:sp>
            <p:nvSpPr>
              <p:cNvPr id="25" name="Content Placeholder 2">
                <a:extLst>
                  <a:ext uri="{FF2B5EF4-FFF2-40B4-BE49-F238E27FC236}">
                    <a16:creationId xmlns:a16="http://schemas.microsoft.com/office/drawing/2014/main" id="{DDEAB86E-A15E-D5B7-BBD5-72EAAA3ECF81}"/>
                  </a:ext>
                </a:extLst>
              </p:cNvPr>
              <p:cNvSpPr txBox="1">
                <a:spLocks/>
              </p:cNvSpPr>
              <p:nvPr/>
            </p:nvSpPr>
            <p:spPr>
              <a:xfrm>
                <a:off x="4128195" y="1892577"/>
                <a:ext cx="1788670"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23/64 (36%) </a:t>
                </a:r>
              </a:p>
              <a:p>
                <a:pPr marL="0" indent="0" algn="ctr">
                  <a:spcBef>
                    <a:spcPts val="0"/>
                  </a:spcBef>
                  <a:buClr>
                    <a:srgbClr val="004B87"/>
                  </a:buClr>
                  <a:buFont typeface="Arial" panose="020B0604020202020204" pitchFamily="34" charset="0"/>
                  <a:buNone/>
                  <a:defRPr/>
                </a:pPr>
                <a:r>
                  <a:rPr lang="en-US" sz="1050" b="1" dirty="0">
                    <a:solidFill>
                      <a:srgbClr val="827966"/>
                    </a:solidFill>
                    <a:latin typeface="Arial" panose="020B0604020202020204" pitchFamily="34" charset="0"/>
                    <a:cs typeface="Arial" panose="020B0604020202020204" pitchFamily="34" charset="0"/>
                  </a:rPr>
                  <a:t>sustained at FU48</a:t>
                </a:r>
                <a:endParaRPr lang="en-US" sz="1050" dirty="0">
                  <a:solidFill>
                    <a:srgbClr val="827966"/>
                  </a:solidFill>
                  <a:latin typeface="Arial" panose="020B0604020202020204" pitchFamily="34" charset="0"/>
                  <a:cs typeface="Arial" panose="020B0604020202020204" pitchFamily="34" charset="0"/>
                </a:endParaRPr>
              </a:p>
            </p:txBody>
          </p:sp>
          <p:cxnSp>
            <p:nvCxnSpPr>
              <p:cNvPr id="27" name="Straight Arrow Connector 26">
                <a:extLst>
                  <a:ext uri="{FF2B5EF4-FFF2-40B4-BE49-F238E27FC236}">
                    <a16:creationId xmlns:a16="http://schemas.microsoft.com/office/drawing/2014/main" id="{1AAF603D-188D-C91C-4158-F40935656E90}"/>
                  </a:ext>
                </a:extLst>
              </p:cNvPr>
              <p:cNvCxnSpPr>
                <a:cxnSpLocks/>
              </p:cNvCxnSpPr>
              <p:nvPr/>
            </p:nvCxnSpPr>
            <p:spPr>
              <a:xfrm>
                <a:off x="1789195" y="2135291"/>
                <a:ext cx="492089" cy="1"/>
              </a:xfrm>
              <a:prstGeom prst="straightConnector1">
                <a:avLst/>
              </a:prstGeom>
              <a:ln w="38100">
                <a:solidFill>
                  <a:srgbClr val="CF9D39"/>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8B34AB9-802D-3E40-D367-EA12B0B97E59}"/>
                  </a:ext>
                </a:extLst>
              </p:cNvPr>
              <p:cNvCxnSpPr>
                <a:cxnSpLocks/>
              </p:cNvCxnSpPr>
              <p:nvPr/>
            </p:nvCxnSpPr>
            <p:spPr>
              <a:xfrm>
                <a:off x="3802956" y="2135291"/>
                <a:ext cx="492089" cy="1"/>
              </a:xfrm>
              <a:prstGeom prst="straightConnector1">
                <a:avLst/>
              </a:prstGeom>
              <a:ln w="38100">
                <a:solidFill>
                  <a:srgbClr val="CF9D39"/>
                </a:solidFill>
                <a:tailEnd type="triangle"/>
              </a:ln>
            </p:spPr>
            <p:style>
              <a:lnRef idx="2">
                <a:schemeClr val="accent1"/>
              </a:lnRef>
              <a:fillRef idx="0">
                <a:schemeClr val="accent1"/>
              </a:fillRef>
              <a:effectRef idx="1">
                <a:schemeClr val="accent1"/>
              </a:effectRef>
              <a:fontRef idx="minor">
                <a:schemeClr val="tx1"/>
              </a:fontRef>
            </p:style>
          </p:cxnSp>
        </p:grpSp>
      </p:grpSp>
      <p:sp>
        <p:nvSpPr>
          <p:cNvPr id="8" name="TextBox 7">
            <a:extLst>
              <a:ext uri="{FF2B5EF4-FFF2-40B4-BE49-F238E27FC236}">
                <a16:creationId xmlns:a16="http://schemas.microsoft.com/office/drawing/2014/main" id="{F3ABC3D1-5A6D-0856-C172-12A026ECDF61}"/>
              </a:ext>
            </a:extLst>
          </p:cNvPr>
          <p:cNvSpPr txBox="1"/>
          <p:nvPr/>
        </p:nvSpPr>
        <p:spPr>
          <a:xfrm>
            <a:off x="527865" y="1372151"/>
            <a:ext cx="2245575"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Sustained undetectability</a:t>
            </a:r>
          </a:p>
        </p:txBody>
      </p:sp>
      <p:grpSp>
        <p:nvGrpSpPr>
          <p:cNvPr id="13" name="Group 12">
            <a:extLst>
              <a:ext uri="{FF2B5EF4-FFF2-40B4-BE49-F238E27FC236}">
                <a16:creationId xmlns:a16="http://schemas.microsoft.com/office/drawing/2014/main" id="{C3F05700-0CF2-89A2-6BC1-CA6A5D14CB1C}"/>
              </a:ext>
            </a:extLst>
          </p:cNvPr>
          <p:cNvGrpSpPr/>
          <p:nvPr/>
        </p:nvGrpSpPr>
        <p:grpSpPr>
          <a:xfrm>
            <a:off x="5886854" y="1372151"/>
            <a:ext cx="5777281" cy="3066499"/>
            <a:chOff x="515507" y="3740038"/>
            <a:chExt cx="5777281" cy="2698863"/>
          </a:xfrm>
        </p:grpSpPr>
        <p:sp>
          <p:nvSpPr>
            <p:cNvPr id="12" name="Rectangle: Rounded Corners 11">
              <a:extLst>
                <a:ext uri="{FF2B5EF4-FFF2-40B4-BE49-F238E27FC236}">
                  <a16:creationId xmlns:a16="http://schemas.microsoft.com/office/drawing/2014/main" id="{34E04593-5373-7636-71B7-34BDC7E9EB1C}"/>
                </a:ext>
              </a:extLst>
            </p:cNvPr>
            <p:cNvSpPr>
              <a:spLocks/>
            </p:cNvSpPr>
            <p:nvPr/>
          </p:nvSpPr>
          <p:spPr>
            <a:xfrm>
              <a:off x="515507" y="3740038"/>
              <a:ext cx="3708986"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 name="Rectangle: Rounded Corners 2">
              <a:extLst>
                <a:ext uri="{FF2B5EF4-FFF2-40B4-BE49-F238E27FC236}">
                  <a16:creationId xmlns:a16="http://schemas.microsoft.com/office/drawing/2014/main" id="{C6D777FF-56D9-692B-25EB-B4A06BA26321}"/>
                </a:ext>
              </a:extLst>
            </p:cNvPr>
            <p:cNvSpPr/>
            <p:nvPr/>
          </p:nvSpPr>
          <p:spPr>
            <a:xfrm>
              <a:off x="539164" y="3859454"/>
              <a:ext cx="5753624" cy="2579447"/>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 name="TextBox 4">
              <a:extLst>
                <a:ext uri="{FF2B5EF4-FFF2-40B4-BE49-F238E27FC236}">
                  <a16:creationId xmlns:a16="http://schemas.microsoft.com/office/drawing/2014/main" id="{E8F7C958-7401-72E7-062F-7C2F73A6A913}"/>
                </a:ext>
              </a:extLst>
            </p:cNvPr>
            <p:cNvSpPr txBox="1"/>
            <p:nvPr/>
          </p:nvSpPr>
          <p:spPr>
            <a:xfrm>
              <a:off x="515507" y="3756606"/>
              <a:ext cx="3876947"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Predictors of sustained undetectability at FU48</a:t>
              </a:r>
            </a:p>
          </p:txBody>
        </p:sp>
      </p:grpSp>
      <p:pic>
        <p:nvPicPr>
          <p:cNvPr id="4" name="Picture 3">
            <a:extLst>
              <a:ext uri="{FF2B5EF4-FFF2-40B4-BE49-F238E27FC236}">
                <a16:creationId xmlns:a16="http://schemas.microsoft.com/office/drawing/2014/main" id="{D6F2AED1-AFB0-44D3-765B-F540F4F5B09B}"/>
              </a:ext>
            </a:extLst>
          </p:cNvPr>
          <p:cNvPicPr>
            <a:picLocks noChangeAspect="1"/>
          </p:cNvPicPr>
          <p:nvPr/>
        </p:nvPicPr>
        <p:blipFill>
          <a:blip r:embed="rId3"/>
          <a:stretch>
            <a:fillRect/>
          </a:stretch>
        </p:blipFill>
        <p:spPr>
          <a:xfrm>
            <a:off x="6039105" y="1971101"/>
            <a:ext cx="5584896" cy="1991299"/>
          </a:xfrm>
          <a:prstGeom prst="rect">
            <a:avLst/>
          </a:prstGeom>
        </p:spPr>
      </p:pic>
      <p:sp>
        <p:nvSpPr>
          <p:cNvPr id="14" name="Rectangle: Rounded Corners 13">
            <a:extLst>
              <a:ext uri="{FF2B5EF4-FFF2-40B4-BE49-F238E27FC236}">
                <a16:creationId xmlns:a16="http://schemas.microsoft.com/office/drawing/2014/main" id="{F8F42E67-51EE-898F-3E36-C085FA22DC36}"/>
              </a:ext>
            </a:extLst>
          </p:cNvPr>
          <p:cNvSpPr/>
          <p:nvPr/>
        </p:nvSpPr>
        <p:spPr>
          <a:xfrm>
            <a:off x="356007" y="4835244"/>
            <a:ext cx="11521667" cy="1492985"/>
          </a:xfrm>
          <a:prstGeom prst="roundRect">
            <a:avLst>
              <a:gd name="adj" fmla="val 2175"/>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70023CCC-496E-E4AE-5F54-39486EE89335}"/>
              </a:ext>
            </a:extLst>
          </p:cNvPr>
          <p:cNvSpPr/>
          <p:nvPr/>
        </p:nvSpPr>
        <p:spPr>
          <a:xfrm>
            <a:off x="515506" y="4967542"/>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6" name="TextBox 15">
            <a:extLst>
              <a:ext uri="{FF2B5EF4-FFF2-40B4-BE49-F238E27FC236}">
                <a16:creationId xmlns:a16="http://schemas.microsoft.com/office/drawing/2014/main" id="{E283DA30-F9DF-1986-1DF6-9506B83BEA66}"/>
              </a:ext>
            </a:extLst>
          </p:cNvPr>
          <p:cNvSpPr txBox="1"/>
          <p:nvPr/>
        </p:nvSpPr>
        <p:spPr>
          <a:xfrm>
            <a:off x="515506" y="5350166"/>
            <a:ext cx="11003842" cy="830997"/>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In patients with CHD treated with BLV monotherapy for 96W or 144W, achieving undetectable HDV RNA early during treatment and a longer duration of on-treatment HDV RNA undetectability were key predictors of sustained undetectability through 48 weeks of follow-up after treatment discontinuation.</a:t>
            </a:r>
          </a:p>
        </p:txBody>
      </p:sp>
      <p:pic>
        <p:nvPicPr>
          <p:cNvPr id="2" name="Graphic 1" descr="Home with solid fill">
            <a:hlinkClick r:id="rId4" action="ppaction://hlinksldjump"/>
            <a:extLst>
              <a:ext uri="{FF2B5EF4-FFF2-40B4-BE49-F238E27FC236}">
                <a16:creationId xmlns:a16="http://schemas.microsoft.com/office/drawing/2014/main" id="{2ADDE37C-64C7-E22D-FBD5-B15807448B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98986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6C424A-B227-5D87-83EB-710B593C50BC}"/>
              </a:ext>
            </a:extLst>
          </p:cNvPr>
          <p:cNvSpPr>
            <a:spLocks noGrp="1"/>
          </p:cNvSpPr>
          <p:nvPr>
            <p:ph type="title"/>
          </p:nvPr>
        </p:nvSpPr>
        <p:spPr>
          <a:xfrm>
            <a:off x="106017" y="-10307"/>
            <a:ext cx="12025160" cy="1143000"/>
          </a:xfrm>
        </p:spPr>
        <p:txBody>
          <a:bodyPr>
            <a:noAutofit/>
          </a:bodyPr>
          <a:lstStyle/>
          <a:p>
            <a:r>
              <a:rPr lang="en-US" sz="2400" b="1"/>
              <a:t>Preclinical Profiling of ABI-6250, a Novel Small-Molecule Orally Bioavailable Drug Candidate for the Treatment of Chronic Hepatitis D Virus Infections</a:t>
            </a:r>
          </a:p>
        </p:txBody>
      </p:sp>
      <p:sp>
        <p:nvSpPr>
          <p:cNvPr id="5" name="Slide Number Placeholder 4">
            <a:extLst>
              <a:ext uri="{FF2B5EF4-FFF2-40B4-BE49-F238E27FC236}">
                <a16:creationId xmlns:a16="http://schemas.microsoft.com/office/drawing/2014/main" id="{C84A196B-7D13-7C3C-FC43-781BED9F5803}"/>
              </a:ext>
            </a:extLst>
          </p:cNvPr>
          <p:cNvSpPr>
            <a:spLocks noGrp="1"/>
          </p:cNvSpPr>
          <p:nvPr>
            <p:ph type="sldNum" sz="quarter" idx="12"/>
          </p:nvPr>
        </p:nvSpPr>
        <p:spPr/>
        <p:txBody>
          <a:bodyPr/>
          <a:lstStyle/>
          <a:p>
            <a:pPr defTabSz="609585"/>
            <a:fld id="{112D9AA7-85A7-014A-8B53-283494C964FF}" type="slidenum">
              <a:rPr lang="en-US">
                <a:solidFill>
                  <a:srgbClr val="FFFFFF"/>
                </a:solidFill>
              </a:rPr>
              <a:pPr defTabSz="609585"/>
              <a:t>12</a:t>
            </a:fld>
            <a:endParaRPr lang="en-US">
              <a:solidFill>
                <a:srgbClr val="FFFFFF"/>
              </a:solidFill>
            </a:endParaRPr>
          </a:p>
        </p:txBody>
      </p:sp>
      <p:pic>
        <p:nvPicPr>
          <p:cNvPr id="96" name="Picture 95">
            <a:extLst>
              <a:ext uri="{FF2B5EF4-FFF2-40B4-BE49-F238E27FC236}">
                <a16:creationId xmlns:a16="http://schemas.microsoft.com/office/drawing/2014/main" id="{F2296752-5E39-5AEC-DA0B-06646F8D6122}"/>
              </a:ext>
            </a:extLst>
          </p:cNvPr>
          <p:cNvPicPr>
            <a:picLocks noChangeAspect="1"/>
          </p:cNvPicPr>
          <p:nvPr/>
        </p:nvPicPr>
        <p:blipFill>
          <a:blip r:embed="rId2"/>
          <a:stretch>
            <a:fillRect/>
          </a:stretch>
        </p:blipFill>
        <p:spPr>
          <a:xfrm>
            <a:off x="558801" y="1392842"/>
            <a:ext cx="3919881" cy="2291925"/>
          </a:xfrm>
          <a:prstGeom prst="rect">
            <a:avLst/>
          </a:prstGeom>
        </p:spPr>
      </p:pic>
      <p:sp>
        <p:nvSpPr>
          <p:cNvPr id="99" name="object 85">
            <a:extLst>
              <a:ext uri="{FF2B5EF4-FFF2-40B4-BE49-F238E27FC236}">
                <a16:creationId xmlns:a16="http://schemas.microsoft.com/office/drawing/2014/main" id="{7F80A3F8-E591-3323-711F-EA02991AE381}"/>
              </a:ext>
            </a:extLst>
          </p:cNvPr>
          <p:cNvSpPr txBox="1"/>
          <p:nvPr/>
        </p:nvSpPr>
        <p:spPr>
          <a:xfrm>
            <a:off x="106018" y="1143900"/>
            <a:ext cx="5056533" cy="235898"/>
          </a:xfrm>
          <a:prstGeom prst="rect">
            <a:avLst/>
          </a:prstGeom>
        </p:spPr>
        <p:txBody>
          <a:bodyPr vert="horz" wrap="square" lIns="0" tIns="0" rIns="0" bIns="0" rtlCol="0">
            <a:spAutoFit/>
          </a:bodyPr>
          <a:lstStyle/>
          <a:p>
            <a:pPr marR="315875" defTabSz="3942557">
              <a:spcBef>
                <a:spcPts val="1600"/>
              </a:spcBef>
              <a:spcAft>
                <a:spcPts val="1067"/>
              </a:spcAft>
              <a:buClr>
                <a:srgbClr val="AA7192"/>
              </a:buClr>
              <a:defRPr/>
            </a:pPr>
            <a:r>
              <a:rPr lang="en-US" sz="1533" b="1" kern="1600">
                <a:solidFill>
                  <a:srgbClr val="870064"/>
                </a:solidFill>
                <a:latin typeface="Arial" panose="020B0604020202020204" pitchFamily="34" charset="0"/>
                <a:ea typeface="Tahoma" panose="020B0604030504040204" pitchFamily="34" charset="0"/>
                <a:cs typeface="Arial" panose="020B0604020202020204" pitchFamily="34" charset="0"/>
              </a:rPr>
              <a:t>Figure 1. ABI-6250 is an HDV/HBV entry inhibitor</a:t>
            </a:r>
          </a:p>
        </p:txBody>
      </p:sp>
      <p:sp>
        <p:nvSpPr>
          <p:cNvPr id="102" name="object 85">
            <a:extLst>
              <a:ext uri="{FF2B5EF4-FFF2-40B4-BE49-F238E27FC236}">
                <a16:creationId xmlns:a16="http://schemas.microsoft.com/office/drawing/2014/main" id="{B6A46F71-92B7-6F75-E3B1-95F9548496A0}"/>
              </a:ext>
            </a:extLst>
          </p:cNvPr>
          <p:cNvSpPr txBox="1"/>
          <p:nvPr/>
        </p:nvSpPr>
        <p:spPr>
          <a:xfrm>
            <a:off x="4927658" y="1143900"/>
            <a:ext cx="7622273" cy="235898"/>
          </a:xfrm>
          <a:prstGeom prst="rect">
            <a:avLst/>
          </a:prstGeom>
        </p:spPr>
        <p:txBody>
          <a:bodyPr vert="horz" wrap="square" lIns="0" tIns="0" rIns="0" bIns="0" rtlCol="0">
            <a:spAutoFit/>
          </a:bodyPr>
          <a:lstStyle/>
          <a:p>
            <a:pPr marR="315875" defTabSz="3942557">
              <a:spcBef>
                <a:spcPts val="1600"/>
              </a:spcBef>
              <a:spcAft>
                <a:spcPts val="1067"/>
              </a:spcAft>
              <a:buClr>
                <a:srgbClr val="AA7192"/>
              </a:buClr>
              <a:defRPr/>
            </a:pPr>
            <a:r>
              <a:rPr lang="en-US" sz="1533" b="1" kern="1600">
                <a:solidFill>
                  <a:srgbClr val="870064"/>
                </a:solidFill>
                <a:latin typeface="Arial" panose="020B0604020202020204" pitchFamily="34" charset="0"/>
                <a:ea typeface="Tahoma" panose="020B0604030504040204" pitchFamily="34" charset="0"/>
                <a:cs typeface="Arial" panose="020B0604020202020204" pitchFamily="34" charset="0"/>
              </a:rPr>
              <a:t>Figure 2. ABI-6250 inhibits HDV/HBV entry &amp; NTCP-mediated bile acid uptake</a:t>
            </a:r>
          </a:p>
        </p:txBody>
      </p:sp>
      <p:pic>
        <p:nvPicPr>
          <p:cNvPr id="105" name="Picture 104">
            <a:extLst>
              <a:ext uri="{FF2B5EF4-FFF2-40B4-BE49-F238E27FC236}">
                <a16:creationId xmlns:a16="http://schemas.microsoft.com/office/drawing/2014/main" id="{8B067A4A-2BD0-32C1-3299-0FA66013BF45}"/>
              </a:ext>
            </a:extLst>
          </p:cNvPr>
          <p:cNvPicPr>
            <a:picLocks noChangeAspect="1"/>
          </p:cNvPicPr>
          <p:nvPr/>
        </p:nvPicPr>
        <p:blipFill>
          <a:blip r:embed="rId3"/>
          <a:stretch>
            <a:fillRect/>
          </a:stretch>
        </p:blipFill>
        <p:spPr>
          <a:xfrm>
            <a:off x="5141120" y="1396468"/>
            <a:ext cx="5876065" cy="2242267"/>
          </a:xfrm>
          <a:prstGeom prst="rect">
            <a:avLst/>
          </a:prstGeom>
        </p:spPr>
      </p:pic>
      <p:sp>
        <p:nvSpPr>
          <p:cNvPr id="110" name="object 85">
            <a:extLst>
              <a:ext uri="{FF2B5EF4-FFF2-40B4-BE49-F238E27FC236}">
                <a16:creationId xmlns:a16="http://schemas.microsoft.com/office/drawing/2014/main" id="{6964A7A7-003F-7E15-0B80-F89F3EF80861}"/>
              </a:ext>
            </a:extLst>
          </p:cNvPr>
          <p:cNvSpPr txBox="1"/>
          <p:nvPr/>
        </p:nvSpPr>
        <p:spPr>
          <a:xfrm>
            <a:off x="106018" y="3805634"/>
            <a:ext cx="6392655" cy="235898"/>
          </a:xfrm>
          <a:prstGeom prst="rect">
            <a:avLst/>
          </a:prstGeom>
        </p:spPr>
        <p:txBody>
          <a:bodyPr vert="horz" wrap="square" lIns="0" tIns="0" rIns="0" bIns="0" rtlCol="0">
            <a:spAutoFit/>
          </a:bodyPr>
          <a:lstStyle/>
          <a:p>
            <a:pPr marR="315875" defTabSz="3942557">
              <a:spcBef>
                <a:spcPts val="1600"/>
              </a:spcBef>
              <a:spcAft>
                <a:spcPts val="1067"/>
              </a:spcAft>
              <a:buClr>
                <a:srgbClr val="AA7192"/>
              </a:buClr>
              <a:defRPr/>
            </a:pPr>
            <a:r>
              <a:rPr lang="en-US" sz="1533" b="1" kern="1600">
                <a:solidFill>
                  <a:srgbClr val="870064"/>
                </a:solidFill>
                <a:latin typeface="Arial" panose="020B0604020202020204" pitchFamily="34" charset="0"/>
                <a:ea typeface="Tahoma" panose="020B0604030504040204" pitchFamily="34" charset="0"/>
                <a:cs typeface="Arial" panose="020B0604020202020204" pitchFamily="34" charset="0"/>
              </a:rPr>
              <a:t>Figure 3. ABI-6250 elevates bile acids in cynomolgus monkeys</a:t>
            </a:r>
          </a:p>
        </p:txBody>
      </p:sp>
      <p:sp>
        <p:nvSpPr>
          <p:cNvPr id="114" name="object 85">
            <a:extLst>
              <a:ext uri="{FF2B5EF4-FFF2-40B4-BE49-F238E27FC236}">
                <a16:creationId xmlns:a16="http://schemas.microsoft.com/office/drawing/2014/main" id="{B4443079-C95E-E86C-C14B-9A92B82DE09F}"/>
              </a:ext>
            </a:extLst>
          </p:cNvPr>
          <p:cNvSpPr txBox="1"/>
          <p:nvPr/>
        </p:nvSpPr>
        <p:spPr>
          <a:xfrm>
            <a:off x="6264254" y="3742427"/>
            <a:ext cx="1836945" cy="287323"/>
          </a:xfrm>
          <a:prstGeom prst="rect">
            <a:avLst/>
          </a:prstGeom>
        </p:spPr>
        <p:txBody>
          <a:bodyPr vert="horz" wrap="square" lIns="0" tIns="0" rIns="0" bIns="0" rtlCol="0">
            <a:spAutoFit/>
          </a:bodyPr>
          <a:lstStyle/>
          <a:p>
            <a:pPr marR="315875" defTabSz="3942557">
              <a:spcBef>
                <a:spcPts val="1600"/>
              </a:spcBef>
              <a:spcAft>
                <a:spcPts val="1067"/>
              </a:spcAft>
              <a:buClr>
                <a:srgbClr val="AA7192"/>
              </a:buClr>
              <a:defRPr/>
            </a:pPr>
            <a:r>
              <a:rPr lang="en-US" sz="1867" b="1" kern="1600" dirty="0">
                <a:solidFill>
                  <a:srgbClr val="870064"/>
                </a:solidFill>
                <a:latin typeface="Arial" panose="020B0604020202020204" pitchFamily="34" charset="0"/>
                <a:ea typeface="Tahoma" panose="020B0604030504040204" pitchFamily="34" charset="0"/>
                <a:cs typeface="Arial" panose="020B0604020202020204" pitchFamily="34" charset="0"/>
              </a:rPr>
              <a:t>Conclusion</a:t>
            </a:r>
          </a:p>
        </p:txBody>
      </p:sp>
      <p:sp>
        <p:nvSpPr>
          <p:cNvPr id="118" name="TextBox 117">
            <a:extLst>
              <a:ext uri="{FF2B5EF4-FFF2-40B4-BE49-F238E27FC236}">
                <a16:creationId xmlns:a16="http://schemas.microsoft.com/office/drawing/2014/main" id="{25E1245C-7C4D-31D1-E622-D4A8E09CF04B}"/>
              </a:ext>
            </a:extLst>
          </p:cNvPr>
          <p:cNvSpPr txBox="1"/>
          <p:nvPr/>
        </p:nvSpPr>
        <p:spPr>
          <a:xfrm>
            <a:off x="5936452" y="3988648"/>
            <a:ext cx="6200525" cy="2523191"/>
          </a:xfrm>
          <a:prstGeom prst="rect">
            <a:avLst/>
          </a:prstGeom>
          <a:noFill/>
        </p:spPr>
        <p:txBody>
          <a:bodyPr wrap="square">
            <a:spAutoFit/>
          </a:bodyPr>
          <a:lstStyle/>
          <a:p>
            <a:pPr marL="228594" indent="-228594" algn="just" defTabSz="3942557">
              <a:spcAft>
                <a:spcPts val="800"/>
              </a:spcAft>
              <a:buClr>
                <a:srgbClr val="ABB63C"/>
              </a:buClr>
              <a:buFont typeface="Arial" panose="020B0604020202020204" pitchFamily="34" charset="0"/>
              <a:buChar char="•"/>
              <a:defRPr/>
            </a:pPr>
            <a:r>
              <a:rPr lang="en-US" sz="1533" b="1" kern="0" dirty="0">
                <a:solidFill>
                  <a:srgbClr val="5B6670"/>
                </a:solidFill>
                <a:latin typeface="Arial" panose="020B0604020202020204"/>
                <a:cs typeface="Arial" panose="020B0604020202020204" pitchFamily="34" charset="0"/>
              </a:rPr>
              <a:t>ABI-6250 is a highly potent, specific, orally bioavailable HDV/HBV entry inhibitor</a:t>
            </a:r>
          </a:p>
          <a:p>
            <a:pPr marL="228594" indent="-228594" algn="just" defTabSz="3942557">
              <a:spcAft>
                <a:spcPts val="800"/>
              </a:spcAft>
              <a:buClr>
                <a:srgbClr val="ABB63C"/>
              </a:buClr>
              <a:buFont typeface="Arial" panose="020B0604020202020204" pitchFamily="34" charset="0"/>
              <a:buChar char="•"/>
              <a:defRPr/>
            </a:pPr>
            <a:r>
              <a:rPr lang="en-US" sz="1533" b="1" kern="0" dirty="0">
                <a:solidFill>
                  <a:srgbClr val="5B6670"/>
                </a:solidFill>
                <a:latin typeface="Arial" panose="020B0604020202020204"/>
                <a:cs typeface="Arial" panose="020B0604020202020204" pitchFamily="34" charset="0"/>
              </a:rPr>
              <a:t>At projected clinically relevant concentrations, ABI-6250 elevates total bile acid levels </a:t>
            </a:r>
            <a:r>
              <a:rPr lang="en-US" sz="1533" b="1" i="1" kern="0" dirty="0">
                <a:solidFill>
                  <a:srgbClr val="5B6670"/>
                </a:solidFill>
                <a:latin typeface="Arial" panose="020B0604020202020204"/>
                <a:cs typeface="Arial" panose="020B0604020202020204" pitchFamily="34" charset="0"/>
              </a:rPr>
              <a:t>in vivo</a:t>
            </a:r>
            <a:r>
              <a:rPr lang="en-US" sz="1533" b="1" kern="0" dirty="0">
                <a:solidFill>
                  <a:srgbClr val="5B6670"/>
                </a:solidFill>
                <a:latin typeface="Arial" panose="020B0604020202020204"/>
                <a:cs typeface="Arial" panose="020B0604020202020204" pitchFamily="34" charset="0"/>
              </a:rPr>
              <a:t> without increasing coproporphyrin-I plasma levels, a biomarker for OATP1B inhibition, indicating specific target engagement </a:t>
            </a:r>
          </a:p>
          <a:p>
            <a:pPr marL="228594" indent="-228594" algn="just" defTabSz="3942557">
              <a:spcAft>
                <a:spcPts val="800"/>
              </a:spcAft>
              <a:buClr>
                <a:srgbClr val="ABB63C"/>
              </a:buClr>
              <a:buFont typeface="Arial" panose="020B0604020202020204" pitchFamily="34" charset="0"/>
              <a:buChar char="•"/>
              <a:defRPr/>
            </a:pPr>
            <a:r>
              <a:rPr lang="en-US" sz="1533" b="1" kern="0" dirty="0">
                <a:solidFill>
                  <a:srgbClr val="5B6670"/>
                </a:solidFill>
                <a:latin typeface="Arial" panose="020B0604020202020204"/>
                <a:cs typeface="Arial" panose="020B0604020202020204" pitchFamily="34" charset="0"/>
              </a:rPr>
              <a:t>ABI-6250s PK profile supports low once-daily dosing in patients with chronic HDV</a:t>
            </a:r>
          </a:p>
          <a:p>
            <a:pPr marL="228594" indent="-228594" algn="just" defTabSz="3942557">
              <a:spcAft>
                <a:spcPts val="800"/>
              </a:spcAft>
              <a:buClr>
                <a:srgbClr val="ABB63C"/>
              </a:buClr>
              <a:buFont typeface="Arial" panose="020B0604020202020204" pitchFamily="34" charset="0"/>
              <a:buChar char="•"/>
              <a:defRPr/>
            </a:pPr>
            <a:r>
              <a:rPr lang="en-US" sz="1533" b="1" kern="0" dirty="0">
                <a:solidFill>
                  <a:srgbClr val="5B6670"/>
                </a:solidFill>
                <a:latin typeface="Arial" panose="020B0604020202020204"/>
                <a:cs typeface="Arial" panose="020B0604020202020204" pitchFamily="34" charset="0"/>
              </a:rPr>
              <a:t>A Phase 1a clinical trial with ABI-6250 is currently ongoing</a:t>
            </a:r>
          </a:p>
        </p:txBody>
      </p:sp>
      <p:sp>
        <p:nvSpPr>
          <p:cNvPr id="119" name="object 98">
            <a:extLst>
              <a:ext uri="{FF2B5EF4-FFF2-40B4-BE49-F238E27FC236}">
                <a16:creationId xmlns:a16="http://schemas.microsoft.com/office/drawing/2014/main" id="{9A2DBAF5-0EDD-9CBC-7FEC-824B01BCC2C9}"/>
              </a:ext>
            </a:extLst>
          </p:cNvPr>
          <p:cNvSpPr txBox="1"/>
          <p:nvPr/>
        </p:nvSpPr>
        <p:spPr>
          <a:xfrm>
            <a:off x="10932373" y="538345"/>
            <a:ext cx="1066787" cy="506057"/>
          </a:xfrm>
          <a:prstGeom prst="rect">
            <a:avLst/>
          </a:prstGeom>
        </p:spPr>
        <p:txBody>
          <a:bodyPr vert="horz" wrap="square" lIns="0" tIns="53996" rIns="0" bIns="0" rtlCol="0" anchor="t">
            <a:spAutoFit/>
          </a:bodyPr>
          <a:lstStyle/>
          <a:p>
            <a:pPr marL="53456" algn="r" defTabSz="609585">
              <a:spcBef>
                <a:spcPts val="425"/>
              </a:spcBef>
            </a:pPr>
            <a:r>
              <a:rPr lang="en-US" sz="1467" b="1" spc="-21">
                <a:solidFill>
                  <a:srgbClr val="870064"/>
                </a:solidFill>
                <a:latin typeface="Arial"/>
                <a:cs typeface="Arial"/>
              </a:rPr>
              <a:t>LBP-001</a:t>
            </a:r>
            <a:br>
              <a:rPr lang="en-US" sz="1467" b="1" spc="-21">
                <a:solidFill>
                  <a:srgbClr val="870064"/>
                </a:solidFill>
                <a:latin typeface="Arial"/>
                <a:cs typeface="Arial"/>
              </a:rPr>
            </a:br>
            <a:r>
              <a:rPr lang="en-US" sz="1467" b="1" spc="-21">
                <a:solidFill>
                  <a:srgbClr val="870064"/>
                </a:solidFill>
                <a:latin typeface="Arial"/>
                <a:cs typeface="Arial"/>
              </a:rPr>
              <a:t>LB252</a:t>
            </a:r>
            <a:endParaRPr lang="en-US" sz="1467" b="1">
              <a:solidFill>
                <a:srgbClr val="870064"/>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FDEB513-F2A6-E1EE-D95D-8E76D5A32A45}"/>
              </a:ext>
            </a:extLst>
          </p:cNvPr>
          <p:cNvSpPr/>
          <p:nvPr/>
        </p:nvSpPr>
        <p:spPr>
          <a:xfrm>
            <a:off x="2383973" y="4517572"/>
            <a:ext cx="979713" cy="4789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3" name="Rectangle 2">
            <a:extLst>
              <a:ext uri="{FF2B5EF4-FFF2-40B4-BE49-F238E27FC236}">
                <a16:creationId xmlns:a16="http://schemas.microsoft.com/office/drawing/2014/main" id="{82806BD3-0989-8317-7A02-BCD62C07912E}"/>
              </a:ext>
            </a:extLst>
          </p:cNvPr>
          <p:cNvSpPr/>
          <p:nvPr/>
        </p:nvSpPr>
        <p:spPr>
          <a:xfrm rot="3041794">
            <a:off x="3011897" y="4720188"/>
            <a:ext cx="457723" cy="2359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4" name="Rectangle 3">
            <a:extLst>
              <a:ext uri="{FF2B5EF4-FFF2-40B4-BE49-F238E27FC236}">
                <a16:creationId xmlns:a16="http://schemas.microsoft.com/office/drawing/2014/main" id="{E22241A3-BD08-3E9A-9A5C-D8F11623556D}"/>
              </a:ext>
            </a:extLst>
          </p:cNvPr>
          <p:cNvSpPr/>
          <p:nvPr/>
        </p:nvSpPr>
        <p:spPr>
          <a:xfrm rot="3041794">
            <a:off x="2883996" y="4673461"/>
            <a:ext cx="457723" cy="2359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7" name="Rectangle 6">
            <a:extLst>
              <a:ext uri="{FF2B5EF4-FFF2-40B4-BE49-F238E27FC236}">
                <a16:creationId xmlns:a16="http://schemas.microsoft.com/office/drawing/2014/main" id="{83DFB03B-A383-EBD5-AA4F-0128F98544A6}"/>
              </a:ext>
            </a:extLst>
          </p:cNvPr>
          <p:cNvSpPr/>
          <p:nvPr/>
        </p:nvSpPr>
        <p:spPr>
          <a:xfrm rot="211300">
            <a:off x="5212520" y="4940951"/>
            <a:ext cx="457723" cy="1317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pic>
        <p:nvPicPr>
          <p:cNvPr id="9" name="Picture 8">
            <a:extLst>
              <a:ext uri="{FF2B5EF4-FFF2-40B4-BE49-F238E27FC236}">
                <a16:creationId xmlns:a16="http://schemas.microsoft.com/office/drawing/2014/main" id="{21E6914B-B838-9F13-5B31-8DBD1FE6C297}"/>
              </a:ext>
            </a:extLst>
          </p:cNvPr>
          <p:cNvPicPr>
            <a:picLocks noChangeAspect="1"/>
          </p:cNvPicPr>
          <p:nvPr/>
        </p:nvPicPr>
        <p:blipFill>
          <a:blip r:embed="rId4"/>
          <a:stretch>
            <a:fillRect/>
          </a:stretch>
        </p:blipFill>
        <p:spPr>
          <a:xfrm>
            <a:off x="373797" y="6448616"/>
            <a:ext cx="1786651" cy="341976"/>
          </a:xfrm>
          <a:prstGeom prst="rect">
            <a:avLst/>
          </a:prstGeom>
        </p:spPr>
      </p:pic>
      <p:pic>
        <p:nvPicPr>
          <p:cNvPr id="10" name="Picture 9">
            <a:extLst>
              <a:ext uri="{FF2B5EF4-FFF2-40B4-BE49-F238E27FC236}">
                <a16:creationId xmlns:a16="http://schemas.microsoft.com/office/drawing/2014/main" id="{61641503-18CE-C7A3-B8BF-AAC28618C285}"/>
              </a:ext>
            </a:extLst>
          </p:cNvPr>
          <p:cNvPicPr>
            <a:picLocks noChangeAspect="1"/>
          </p:cNvPicPr>
          <p:nvPr/>
        </p:nvPicPr>
        <p:blipFill>
          <a:blip r:embed="rId5"/>
          <a:stretch>
            <a:fillRect/>
          </a:stretch>
        </p:blipFill>
        <p:spPr>
          <a:xfrm>
            <a:off x="387597" y="4041596"/>
            <a:ext cx="5324755" cy="2396515"/>
          </a:xfrm>
          <a:prstGeom prst="rect">
            <a:avLst/>
          </a:prstGeom>
        </p:spPr>
      </p:pic>
    </p:spTree>
    <p:extLst>
      <p:ext uri="{BB962C8B-B14F-4D97-AF65-F5344CB8AC3E}">
        <p14:creationId xmlns:p14="http://schemas.microsoft.com/office/powerpoint/2010/main" val="42485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5075D-C049-821D-FFBF-EE2357640445}"/>
            </a:ext>
          </a:extLst>
        </p:cNvPr>
        <p:cNvGrpSpPr/>
        <p:nvPr/>
      </p:nvGrpSpPr>
      <p:grpSpPr>
        <a:xfrm>
          <a:off x="0" y="0"/>
          <a:ext cx="0" cy="0"/>
          <a:chOff x="0" y="0"/>
          <a:chExt cx="0" cy="0"/>
        </a:xfrm>
      </p:grpSpPr>
      <p:sp>
        <p:nvSpPr>
          <p:cNvPr id="79" name="Content Placeholder 2">
            <a:extLst>
              <a:ext uri="{FF2B5EF4-FFF2-40B4-BE49-F238E27FC236}">
                <a16:creationId xmlns:a16="http://schemas.microsoft.com/office/drawing/2014/main" id="{E87EB4CB-6A9A-655C-DB41-4DBF5BBD3299}"/>
              </a:ext>
            </a:extLst>
          </p:cNvPr>
          <p:cNvSpPr txBox="1">
            <a:spLocks/>
          </p:cNvSpPr>
          <p:nvPr/>
        </p:nvSpPr>
        <p:spPr>
          <a:xfrm>
            <a:off x="5879977" y="4438537"/>
            <a:ext cx="1004288" cy="2555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100" b="1" dirty="0">
                <a:solidFill>
                  <a:srgbClr val="827966"/>
                </a:solidFill>
                <a:latin typeface="Arial" panose="020B0604020202020204" pitchFamily="34" charset="0"/>
                <a:cs typeface="Arial" panose="020B0604020202020204" pitchFamily="34" charset="0"/>
              </a:rPr>
              <a:t>24-week </a:t>
            </a:r>
          </a:p>
          <a:p>
            <a:pPr marL="0" indent="0" algn="ctr">
              <a:spcBef>
                <a:spcPts val="0"/>
              </a:spcBef>
              <a:buClr>
                <a:srgbClr val="004B87"/>
              </a:buClr>
              <a:buFont typeface="Arial" panose="020B0604020202020204" pitchFamily="34" charset="0"/>
              <a:buNone/>
              <a:defRPr/>
            </a:pPr>
            <a:endParaRPr lang="fr-CH" sz="1100" b="1"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100" b="1" dirty="0" err="1">
                <a:solidFill>
                  <a:srgbClr val="827966"/>
                </a:solidFill>
                <a:latin typeface="Arial" panose="020B0604020202020204" pitchFamily="34" charset="0"/>
                <a:cs typeface="Arial" panose="020B0604020202020204" pitchFamily="34" charset="0"/>
              </a:rPr>
              <a:t>treatment</a:t>
            </a:r>
            <a:r>
              <a:rPr lang="fr-CH" sz="1100" b="1" dirty="0">
                <a:solidFill>
                  <a:srgbClr val="827966"/>
                </a:solidFill>
                <a:latin typeface="Arial" panose="020B0604020202020204" pitchFamily="34" charset="0"/>
                <a:cs typeface="Arial" panose="020B0604020202020204" pitchFamily="34" charset="0"/>
              </a:rPr>
              <a:t>*</a:t>
            </a:r>
          </a:p>
          <a:p>
            <a:pPr marL="0" indent="0" algn="ctr">
              <a:spcBef>
                <a:spcPts val="0"/>
              </a:spcBef>
              <a:buClr>
                <a:srgbClr val="004B87"/>
              </a:buClr>
              <a:buFont typeface="Arial" panose="020B0604020202020204" pitchFamily="34" charset="0"/>
              <a:buNone/>
              <a:defRPr/>
            </a:pPr>
            <a:endParaRPr lang="fr-CH" sz="1100" b="1" dirty="0">
              <a:solidFill>
                <a:srgbClr val="827966"/>
              </a:solidFill>
              <a:latin typeface="Arial" panose="020B0604020202020204" pitchFamily="34" charset="0"/>
              <a:cs typeface="Arial" panose="020B0604020202020204" pitchFamily="34" charset="0"/>
            </a:endParaRPr>
          </a:p>
        </p:txBody>
      </p:sp>
      <p:cxnSp>
        <p:nvCxnSpPr>
          <p:cNvPr id="76" name="Straight Arrow Connector 75">
            <a:extLst>
              <a:ext uri="{FF2B5EF4-FFF2-40B4-BE49-F238E27FC236}">
                <a16:creationId xmlns:a16="http://schemas.microsoft.com/office/drawing/2014/main" id="{5281B92C-8EC9-5126-EA42-02F0FCDCB48B}"/>
              </a:ext>
            </a:extLst>
          </p:cNvPr>
          <p:cNvCxnSpPr>
            <a:cxnSpLocks/>
          </p:cNvCxnSpPr>
          <p:nvPr/>
        </p:nvCxnSpPr>
        <p:spPr>
          <a:xfrm>
            <a:off x="5817528" y="4740590"/>
            <a:ext cx="1164297" cy="0"/>
          </a:xfrm>
          <a:prstGeom prst="straightConnector1">
            <a:avLst/>
          </a:prstGeom>
          <a:ln w="57150">
            <a:solidFill>
              <a:srgbClr val="FFBE3D"/>
            </a:solidFill>
            <a:tailEnd type="triangle"/>
          </a:ln>
        </p:spPr>
        <p:style>
          <a:lnRef idx="2">
            <a:schemeClr val="accent1"/>
          </a:lnRef>
          <a:fillRef idx="0">
            <a:schemeClr val="accent1"/>
          </a:fillRef>
          <a:effectRef idx="1">
            <a:schemeClr val="accent1"/>
          </a:effectRef>
          <a:fontRef idx="minor">
            <a:schemeClr val="tx1"/>
          </a:fontRef>
        </p:style>
      </p:cxnSp>
      <p:sp>
        <p:nvSpPr>
          <p:cNvPr id="7" name="Rectangle: Rounded Corners 6">
            <a:extLst>
              <a:ext uri="{FF2B5EF4-FFF2-40B4-BE49-F238E27FC236}">
                <a16:creationId xmlns:a16="http://schemas.microsoft.com/office/drawing/2014/main" id="{3BAA620C-4D2A-E52B-D99E-5351D5D3CCD5}"/>
              </a:ext>
            </a:extLst>
          </p:cNvPr>
          <p:cNvSpPr/>
          <p:nvPr/>
        </p:nvSpPr>
        <p:spPr>
          <a:xfrm>
            <a:off x="349956" y="809810"/>
            <a:ext cx="11525955" cy="1916910"/>
          </a:xfrm>
          <a:prstGeom prst="roundRect">
            <a:avLst>
              <a:gd name="adj" fmla="val 2984"/>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5B78F70A-69A2-EF6D-DBA0-5AAD5F839C64}"/>
              </a:ext>
            </a:extLst>
          </p:cNvPr>
          <p:cNvSpPr>
            <a:spLocks noGrp="1"/>
          </p:cNvSpPr>
          <p:nvPr>
            <p:ph idx="1"/>
          </p:nvPr>
        </p:nvSpPr>
        <p:spPr>
          <a:xfrm>
            <a:off x="515507" y="1375062"/>
            <a:ext cx="11160986" cy="1177186"/>
          </a:xfrm>
        </p:spPr>
        <p:txBody>
          <a:bodyPr>
            <a:noAutofit/>
          </a:bodyPr>
          <a:lstStyle/>
          <a:p>
            <a:pPr>
              <a:buClr>
                <a:srgbClr val="004B87"/>
              </a:buClr>
              <a:defRPr/>
            </a:pPr>
            <a:r>
              <a:rPr lang="en-US" sz="1600" dirty="0">
                <a:latin typeface="Arial" panose="020B0604020202020204" pitchFamily="34" charset="0"/>
                <a:cs typeface="Arial" panose="020B0604020202020204" pitchFamily="34" charset="0"/>
              </a:rPr>
              <a:t>HLT is a peptide designed to block the HBV entry receptor NTCP.</a:t>
            </a:r>
          </a:p>
          <a:p>
            <a:pPr marL="0" indent="0">
              <a:buClr>
                <a:srgbClr val="004B87"/>
              </a:buClr>
              <a:buNone/>
              <a:defRPr/>
            </a:pPr>
            <a:r>
              <a:rPr lang="en-US" sz="1600" b="1" dirty="0">
                <a:solidFill>
                  <a:srgbClr val="FFC000"/>
                </a:solidFill>
                <a:latin typeface="Arial" panose="020B0604020202020204" pitchFamily="34" charset="0"/>
                <a:cs typeface="Arial" panose="020B0604020202020204" pitchFamily="34" charset="0"/>
              </a:rPr>
              <a:t>Aim</a:t>
            </a:r>
          </a:p>
          <a:p>
            <a:pPr>
              <a:buClr>
                <a:srgbClr val="004B87"/>
              </a:buClr>
              <a:defRPr/>
            </a:pPr>
            <a:r>
              <a:rPr lang="en-US" sz="1600" dirty="0">
                <a:latin typeface="Arial" panose="020B0604020202020204" pitchFamily="34" charset="0"/>
                <a:cs typeface="Arial" panose="020B0604020202020204" pitchFamily="34" charset="0"/>
              </a:rPr>
              <a:t>To evaluate the efficacy and safety of HLT in combination with pegylated interferon-alpha 2a (PEG-IFN) in patients with chronic hepatitis B (CHB).</a:t>
            </a:r>
          </a:p>
        </p:txBody>
      </p:sp>
      <p:sp>
        <p:nvSpPr>
          <p:cNvPr id="9" name="Rectangle: Rounded Corners 8">
            <a:extLst>
              <a:ext uri="{FF2B5EF4-FFF2-40B4-BE49-F238E27FC236}">
                <a16:creationId xmlns:a16="http://schemas.microsoft.com/office/drawing/2014/main" id="{3CC80195-D7FB-4CF2-D7BF-6A87BE2AF7B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88" name="Title 1">
            <a:extLst>
              <a:ext uri="{FF2B5EF4-FFF2-40B4-BE49-F238E27FC236}">
                <a16:creationId xmlns:a16="http://schemas.microsoft.com/office/drawing/2014/main" id="{9B8C971B-BB10-4495-EFE9-17E5B9CDC4C5}"/>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OS-073 </a:t>
            </a:r>
            <a:r>
              <a:rPr lang="en-US" sz="1600" dirty="0">
                <a:latin typeface="Arial" panose="020B0604020202020204" pitchFamily="34" charset="0"/>
                <a:ea typeface="Times New Roman" panose="02020603050405020304" pitchFamily="18" charset="0"/>
              </a:rPr>
              <a:t>Entry inhibitor </a:t>
            </a:r>
            <a:r>
              <a:rPr lang="en-US" sz="1600" dirty="0" err="1">
                <a:latin typeface="Arial" panose="020B0604020202020204" pitchFamily="34" charset="0"/>
                <a:ea typeface="Times New Roman" panose="02020603050405020304" pitchFamily="18" charset="0"/>
              </a:rPr>
              <a:t>Hepalatide</a:t>
            </a:r>
            <a:r>
              <a:rPr lang="en-US" sz="1600" dirty="0">
                <a:latin typeface="Arial" panose="020B0604020202020204" pitchFamily="34" charset="0"/>
                <a:ea typeface="Times New Roman" panose="02020603050405020304" pitchFamily="18" charset="0"/>
              </a:rPr>
              <a:t> combined with pegylated interferon-alpha 2a therapy resulted in </a:t>
            </a:r>
            <a:r>
              <a:rPr lang="en-US" sz="1600" dirty="0" err="1">
                <a:latin typeface="Arial" panose="020B0604020202020204" pitchFamily="34" charset="0"/>
                <a:ea typeface="Times New Roman" panose="02020603050405020304" pitchFamily="18" charset="0"/>
              </a:rPr>
              <a:t>cccDNA</a:t>
            </a:r>
            <a:r>
              <a:rPr lang="en-US" sz="1600" dirty="0">
                <a:latin typeface="Arial" panose="020B0604020202020204" pitchFamily="34" charset="0"/>
                <a:ea typeface="Times New Roman" panose="02020603050405020304" pitchFamily="18" charset="0"/>
              </a:rPr>
              <a:t> clearance in CHB patients: a phase II </a:t>
            </a:r>
            <a:r>
              <a:rPr lang="en-US" sz="1600" dirty="0" err="1">
                <a:latin typeface="Arial" panose="020B0604020202020204" pitchFamily="34" charset="0"/>
                <a:ea typeface="Times New Roman" panose="02020603050405020304" pitchFamily="18" charset="0"/>
              </a:rPr>
              <a:t>randomised</a:t>
            </a:r>
            <a:r>
              <a:rPr lang="en-US" sz="1600" dirty="0">
                <a:latin typeface="Arial" panose="020B0604020202020204" pitchFamily="34" charset="0"/>
                <a:ea typeface="Times New Roman" panose="02020603050405020304" pitchFamily="18" charset="0"/>
              </a:rPr>
              <a:t>, double-blind, placebo-controlled trial</a:t>
            </a:r>
          </a:p>
        </p:txBody>
      </p:sp>
      <p:sp>
        <p:nvSpPr>
          <p:cNvPr id="5" name="Rectangle: Rounded Corners 4">
            <a:extLst>
              <a:ext uri="{FF2B5EF4-FFF2-40B4-BE49-F238E27FC236}">
                <a16:creationId xmlns:a16="http://schemas.microsoft.com/office/drawing/2014/main" id="{5BB1ECEC-0DF5-AB8B-73ED-EB7581A1276D}"/>
              </a:ext>
            </a:extLst>
          </p:cNvPr>
          <p:cNvSpPr/>
          <p:nvPr/>
        </p:nvSpPr>
        <p:spPr>
          <a:xfrm>
            <a:off x="349956" y="2819260"/>
            <a:ext cx="11525955" cy="3360518"/>
          </a:xfrm>
          <a:prstGeom prst="roundRect">
            <a:avLst>
              <a:gd name="adj" fmla="val 2984"/>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BDF462E9-8D18-4AE6-2026-45B488EA038A}"/>
              </a:ext>
            </a:extLst>
          </p:cNvPr>
          <p:cNvSpPr/>
          <p:nvPr/>
        </p:nvSpPr>
        <p:spPr>
          <a:xfrm>
            <a:off x="515507" y="3052341"/>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3" name="Content Placeholder 2">
            <a:extLst>
              <a:ext uri="{FF2B5EF4-FFF2-40B4-BE49-F238E27FC236}">
                <a16:creationId xmlns:a16="http://schemas.microsoft.com/office/drawing/2014/main" id="{62A47511-3843-795E-55F9-01CBD778C33A}"/>
              </a:ext>
            </a:extLst>
          </p:cNvPr>
          <p:cNvSpPr txBox="1">
            <a:spLocks/>
          </p:cNvSpPr>
          <p:nvPr/>
        </p:nvSpPr>
        <p:spPr>
          <a:xfrm>
            <a:off x="3365951" y="3107519"/>
            <a:ext cx="7370006" cy="357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en-US" sz="1400" dirty="0">
                <a:latin typeface="Arial" panose="020B0604020202020204" pitchFamily="34" charset="0"/>
                <a:cs typeface="Arial" panose="020B0604020202020204" pitchFamily="34" charset="0"/>
              </a:rPr>
              <a:t>Phase II </a:t>
            </a:r>
            <a:r>
              <a:rPr lang="en-US" sz="1400" dirty="0" err="1">
                <a:latin typeface="Arial" panose="020B0604020202020204" pitchFamily="34" charset="0"/>
                <a:cs typeface="Arial" panose="020B0604020202020204" pitchFamily="34" charset="0"/>
              </a:rPr>
              <a:t>multicentre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randomised</a:t>
            </a:r>
            <a:r>
              <a:rPr lang="en-US" sz="1400" dirty="0">
                <a:latin typeface="Arial" panose="020B0604020202020204" pitchFamily="34" charset="0"/>
                <a:cs typeface="Arial" panose="020B0604020202020204" pitchFamily="34" charset="0"/>
              </a:rPr>
              <a:t>, double-blind, placebo-controlled trial (</a:t>
            </a:r>
            <a:r>
              <a:rPr lang="fr-CH" sz="1400"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NCT 04426968</a:t>
            </a:r>
            <a:r>
              <a:rPr lang="fr-CH" sz="1400" dirty="0">
                <a:effectLst/>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 </a:t>
            </a:r>
            <a:endParaRPr lang="fr-CH" sz="1400"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id="{FE112537-D231-E24B-C8B2-2405B0BB8D28}"/>
              </a:ext>
            </a:extLst>
          </p:cNvPr>
          <p:cNvGrpSpPr/>
          <p:nvPr/>
        </p:nvGrpSpPr>
        <p:grpSpPr>
          <a:xfrm>
            <a:off x="1125108" y="3542435"/>
            <a:ext cx="4768904" cy="2450526"/>
            <a:chOff x="1072076" y="3671250"/>
            <a:chExt cx="4768904" cy="2450526"/>
          </a:xfrm>
        </p:grpSpPr>
        <p:sp>
          <p:nvSpPr>
            <p:cNvPr id="11" name="Rectangle: Rounded Corners 10">
              <a:extLst>
                <a:ext uri="{FF2B5EF4-FFF2-40B4-BE49-F238E27FC236}">
                  <a16:creationId xmlns:a16="http://schemas.microsoft.com/office/drawing/2014/main" id="{7D5FE856-A6F8-3E77-1D24-BDEBD59C4CCA}"/>
                </a:ext>
              </a:extLst>
            </p:cNvPr>
            <p:cNvSpPr/>
            <p:nvPr/>
          </p:nvSpPr>
          <p:spPr>
            <a:xfrm>
              <a:off x="1072076" y="3671250"/>
              <a:ext cx="4768904" cy="245052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73" name="Group 72">
              <a:extLst>
                <a:ext uri="{FF2B5EF4-FFF2-40B4-BE49-F238E27FC236}">
                  <a16:creationId xmlns:a16="http://schemas.microsoft.com/office/drawing/2014/main" id="{F5A41542-66F0-AC97-D754-481C4D55683D}"/>
                </a:ext>
              </a:extLst>
            </p:cNvPr>
            <p:cNvGrpSpPr/>
            <p:nvPr/>
          </p:nvGrpSpPr>
          <p:grpSpPr>
            <a:xfrm>
              <a:off x="3963402" y="3733296"/>
              <a:ext cx="1743944" cy="2325253"/>
              <a:chOff x="3761168" y="3722937"/>
              <a:chExt cx="1743944" cy="2325253"/>
            </a:xfrm>
          </p:grpSpPr>
          <p:grpSp>
            <p:nvGrpSpPr>
              <p:cNvPr id="17" name="Group 16">
                <a:extLst>
                  <a:ext uri="{FF2B5EF4-FFF2-40B4-BE49-F238E27FC236}">
                    <a16:creationId xmlns:a16="http://schemas.microsoft.com/office/drawing/2014/main" id="{3B18DC91-C750-D7EF-94C5-DCB90AB2F6CE}"/>
                  </a:ext>
                </a:extLst>
              </p:cNvPr>
              <p:cNvGrpSpPr/>
              <p:nvPr/>
            </p:nvGrpSpPr>
            <p:grpSpPr>
              <a:xfrm>
                <a:off x="3761168" y="4298182"/>
                <a:ext cx="1743944" cy="524893"/>
                <a:chOff x="9314668" y="2607611"/>
                <a:chExt cx="1743944" cy="524893"/>
              </a:xfrm>
            </p:grpSpPr>
            <p:sp>
              <p:nvSpPr>
                <p:cNvPr id="18" name="Rectangle: Rounded Corners 17">
                  <a:extLst>
                    <a:ext uri="{FF2B5EF4-FFF2-40B4-BE49-F238E27FC236}">
                      <a16:creationId xmlns:a16="http://schemas.microsoft.com/office/drawing/2014/main" id="{F7BB79A6-F3E5-C055-6110-76ADCDF9DDA4}"/>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9" name="Graphic 18" descr="Group of men with solid fill">
                  <a:extLst>
                    <a:ext uri="{FF2B5EF4-FFF2-40B4-BE49-F238E27FC236}">
                      <a16:creationId xmlns:a16="http://schemas.microsoft.com/office/drawing/2014/main" id="{2E47045C-ADAC-D75C-5CD6-808F939F7C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34267" y="2607611"/>
                  <a:ext cx="461665" cy="461665"/>
                </a:xfrm>
                <a:prstGeom prst="rect">
                  <a:avLst/>
                </a:prstGeom>
              </p:spPr>
            </p:pic>
            <p:sp>
              <p:nvSpPr>
                <p:cNvPr id="20" name="Content Placeholder 2">
                  <a:extLst>
                    <a:ext uri="{FF2B5EF4-FFF2-40B4-BE49-F238E27FC236}">
                      <a16:creationId xmlns:a16="http://schemas.microsoft.com/office/drawing/2014/main" id="{F09D2F89-EFE7-0A47-E8C0-675D2D819133}"/>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2.1 mg HLT (n = 24)</a:t>
                  </a:r>
                </a:p>
              </p:txBody>
            </p:sp>
          </p:grpSp>
          <p:grpSp>
            <p:nvGrpSpPr>
              <p:cNvPr id="29" name="Group 28">
                <a:extLst>
                  <a:ext uri="{FF2B5EF4-FFF2-40B4-BE49-F238E27FC236}">
                    <a16:creationId xmlns:a16="http://schemas.microsoft.com/office/drawing/2014/main" id="{F3C09BFC-B99B-3BC7-AA38-A8126BB2FC03}"/>
                  </a:ext>
                </a:extLst>
              </p:cNvPr>
              <p:cNvGrpSpPr/>
              <p:nvPr/>
            </p:nvGrpSpPr>
            <p:grpSpPr>
              <a:xfrm>
                <a:off x="3761168" y="4905864"/>
                <a:ext cx="1743944" cy="524893"/>
                <a:chOff x="9314668" y="2607611"/>
                <a:chExt cx="1743944" cy="524893"/>
              </a:xfrm>
            </p:grpSpPr>
            <p:sp>
              <p:nvSpPr>
                <p:cNvPr id="30" name="Rectangle: Rounded Corners 29">
                  <a:extLst>
                    <a:ext uri="{FF2B5EF4-FFF2-40B4-BE49-F238E27FC236}">
                      <a16:creationId xmlns:a16="http://schemas.microsoft.com/office/drawing/2014/main" id="{6C99E9FB-48D2-942C-8197-5A306E5F5539}"/>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31" name="Graphic 30" descr="Group of men with solid fill">
                  <a:extLst>
                    <a:ext uri="{FF2B5EF4-FFF2-40B4-BE49-F238E27FC236}">
                      <a16:creationId xmlns:a16="http://schemas.microsoft.com/office/drawing/2014/main" id="{500C43B5-F211-A9C9-D10F-748A037B92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4267" y="2607611"/>
                  <a:ext cx="461665" cy="461665"/>
                </a:xfrm>
                <a:prstGeom prst="rect">
                  <a:avLst/>
                </a:prstGeom>
              </p:spPr>
            </p:pic>
            <p:sp>
              <p:nvSpPr>
                <p:cNvPr id="64" name="Content Placeholder 2">
                  <a:extLst>
                    <a:ext uri="{FF2B5EF4-FFF2-40B4-BE49-F238E27FC236}">
                      <a16:creationId xmlns:a16="http://schemas.microsoft.com/office/drawing/2014/main" id="{54899633-BF98-1438-1DBF-A7EA3A513716}"/>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4.2 mg HLT (n = 24)</a:t>
                  </a:r>
                </a:p>
              </p:txBody>
            </p:sp>
          </p:grpSp>
          <p:grpSp>
            <p:nvGrpSpPr>
              <p:cNvPr id="65" name="Group 64">
                <a:extLst>
                  <a:ext uri="{FF2B5EF4-FFF2-40B4-BE49-F238E27FC236}">
                    <a16:creationId xmlns:a16="http://schemas.microsoft.com/office/drawing/2014/main" id="{ABE1B84B-20ED-5D00-2B77-598D9FB7DAE0}"/>
                  </a:ext>
                </a:extLst>
              </p:cNvPr>
              <p:cNvGrpSpPr/>
              <p:nvPr/>
            </p:nvGrpSpPr>
            <p:grpSpPr>
              <a:xfrm>
                <a:off x="3761168" y="5523297"/>
                <a:ext cx="1743944" cy="524893"/>
                <a:chOff x="9314668" y="2607611"/>
                <a:chExt cx="1743944" cy="524893"/>
              </a:xfrm>
            </p:grpSpPr>
            <p:sp>
              <p:nvSpPr>
                <p:cNvPr id="66" name="Rectangle: Rounded Corners 65">
                  <a:extLst>
                    <a:ext uri="{FF2B5EF4-FFF2-40B4-BE49-F238E27FC236}">
                      <a16:creationId xmlns:a16="http://schemas.microsoft.com/office/drawing/2014/main" id="{1A25D91E-AA2B-7016-51CB-1CC790D51D08}"/>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67" name="Graphic 66" descr="Group of men with solid fill">
                  <a:extLst>
                    <a:ext uri="{FF2B5EF4-FFF2-40B4-BE49-F238E27FC236}">
                      <a16:creationId xmlns:a16="http://schemas.microsoft.com/office/drawing/2014/main" id="{9D9EF566-9040-4485-1E9F-669CC9DC35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34267" y="2607611"/>
                  <a:ext cx="461665" cy="461665"/>
                </a:xfrm>
                <a:prstGeom prst="rect">
                  <a:avLst/>
                </a:prstGeom>
              </p:spPr>
            </p:pic>
            <p:sp>
              <p:nvSpPr>
                <p:cNvPr id="68" name="Content Placeholder 2">
                  <a:extLst>
                    <a:ext uri="{FF2B5EF4-FFF2-40B4-BE49-F238E27FC236}">
                      <a16:creationId xmlns:a16="http://schemas.microsoft.com/office/drawing/2014/main" id="{FF8871FC-FF50-437E-7684-FD87E16D3287}"/>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6.3 mg HLT (n =2 4)</a:t>
                  </a:r>
                </a:p>
              </p:txBody>
            </p:sp>
          </p:grpSp>
          <p:grpSp>
            <p:nvGrpSpPr>
              <p:cNvPr id="69" name="Group 68">
                <a:extLst>
                  <a:ext uri="{FF2B5EF4-FFF2-40B4-BE49-F238E27FC236}">
                    <a16:creationId xmlns:a16="http://schemas.microsoft.com/office/drawing/2014/main" id="{BAF029FA-0396-5A45-235B-B152B34D3F1A}"/>
                  </a:ext>
                </a:extLst>
              </p:cNvPr>
              <p:cNvGrpSpPr/>
              <p:nvPr/>
            </p:nvGrpSpPr>
            <p:grpSpPr>
              <a:xfrm>
                <a:off x="3761168" y="3722937"/>
                <a:ext cx="1743944" cy="524893"/>
                <a:chOff x="9314668" y="2607611"/>
                <a:chExt cx="1743944" cy="524893"/>
              </a:xfrm>
            </p:grpSpPr>
            <p:sp>
              <p:nvSpPr>
                <p:cNvPr id="70" name="Rectangle: Rounded Corners 69">
                  <a:extLst>
                    <a:ext uri="{FF2B5EF4-FFF2-40B4-BE49-F238E27FC236}">
                      <a16:creationId xmlns:a16="http://schemas.microsoft.com/office/drawing/2014/main" id="{5BA74325-53DB-E82A-D2BF-EACD2C16015F}"/>
                    </a:ext>
                  </a:extLst>
                </p:cNvPr>
                <p:cNvSpPr/>
                <p:nvPr/>
              </p:nvSpPr>
              <p:spPr>
                <a:xfrm>
                  <a:off x="9314668" y="2607611"/>
                  <a:ext cx="1743944" cy="515142"/>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71" name="Graphic 70" descr="Group of men with solid fill">
                  <a:extLst>
                    <a:ext uri="{FF2B5EF4-FFF2-40B4-BE49-F238E27FC236}">
                      <a16:creationId xmlns:a16="http://schemas.microsoft.com/office/drawing/2014/main" id="{8C45A67C-C02D-3F4F-62BC-A89CB5C5E9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34267" y="2607611"/>
                  <a:ext cx="461665" cy="461665"/>
                </a:xfrm>
                <a:prstGeom prst="rect">
                  <a:avLst/>
                </a:prstGeom>
              </p:spPr>
            </p:pic>
            <p:sp>
              <p:nvSpPr>
                <p:cNvPr id="72" name="Content Placeholder 2">
                  <a:extLst>
                    <a:ext uri="{FF2B5EF4-FFF2-40B4-BE49-F238E27FC236}">
                      <a16:creationId xmlns:a16="http://schemas.microsoft.com/office/drawing/2014/main" id="{AD985DFA-109C-9C1C-C9BA-51F1F801BA28}"/>
                    </a:ext>
                  </a:extLst>
                </p:cNvPr>
                <p:cNvSpPr txBox="1">
                  <a:spLocks/>
                </p:cNvSpPr>
                <p:nvPr/>
              </p:nvSpPr>
              <p:spPr>
                <a:xfrm>
                  <a:off x="9913796" y="2670838"/>
                  <a:ext cx="1020990" cy="461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Placebo </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24)</a:t>
                  </a:r>
                </a:p>
              </p:txBody>
            </p:sp>
          </p:grpSp>
        </p:grpSp>
      </p:grpSp>
      <p:graphicFrame>
        <p:nvGraphicFramePr>
          <p:cNvPr id="74" name="Table 73">
            <a:extLst>
              <a:ext uri="{FF2B5EF4-FFF2-40B4-BE49-F238E27FC236}">
                <a16:creationId xmlns:a16="http://schemas.microsoft.com/office/drawing/2014/main" id="{04C5F127-6587-092D-E42F-83B7BA2F8B03}"/>
              </a:ext>
            </a:extLst>
          </p:cNvPr>
          <p:cNvGraphicFramePr>
            <a:graphicFrameLocks noGrp="1"/>
          </p:cNvGraphicFramePr>
          <p:nvPr/>
        </p:nvGraphicFramePr>
        <p:xfrm>
          <a:off x="1337946" y="3779711"/>
          <a:ext cx="2520096" cy="1828800"/>
        </p:xfrm>
        <a:graphic>
          <a:graphicData uri="http://schemas.openxmlformats.org/drawingml/2006/table">
            <a:tbl>
              <a:tblPr bandRow="1">
                <a:tableStyleId>{5C22544A-7EE6-4342-B048-85BDC9FD1C3A}</a:tableStyleId>
              </a:tblPr>
              <a:tblGrid>
                <a:gridCol w="1005621">
                  <a:extLst>
                    <a:ext uri="{9D8B030D-6E8A-4147-A177-3AD203B41FA5}">
                      <a16:colId xmlns:a16="http://schemas.microsoft.com/office/drawing/2014/main" val="2472528247"/>
                    </a:ext>
                  </a:extLst>
                </a:gridCol>
                <a:gridCol w="1514475">
                  <a:extLst>
                    <a:ext uri="{9D8B030D-6E8A-4147-A177-3AD203B41FA5}">
                      <a16:colId xmlns:a16="http://schemas.microsoft.com/office/drawing/2014/main" val="2533255286"/>
                    </a:ext>
                  </a:extLst>
                </a:gridCol>
              </a:tblGrid>
              <a:tr h="362983">
                <a:tc>
                  <a:txBody>
                    <a:bodyPr/>
                    <a:lstStyle/>
                    <a:p>
                      <a:pPr algn="r"/>
                      <a:r>
                        <a:rPr lang="fr-CH" sz="1000" b="1" dirty="0" err="1">
                          <a:solidFill>
                            <a:srgbClr val="827966"/>
                          </a:solidFill>
                          <a:latin typeface="Arial" panose="020B0604020202020204" pitchFamily="34" charset="0"/>
                          <a:cs typeface="Arial" panose="020B0604020202020204" pitchFamily="34" charset="0"/>
                        </a:rPr>
                        <a:t>Number</a:t>
                      </a:r>
                      <a:r>
                        <a:rPr lang="fr-CH" sz="1000" b="1" dirty="0">
                          <a:solidFill>
                            <a:srgbClr val="827966"/>
                          </a:solidFill>
                          <a:latin typeface="Arial" panose="020B0604020202020204" pitchFamily="34" charset="0"/>
                          <a:cs typeface="Arial" panose="020B0604020202020204" pitchFamily="34" charset="0"/>
                        </a:rPr>
                        <a:t> of Patients</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96</a:t>
                      </a:r>
                      <a:endParaRPr lang="en-US" sz="1000"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3203672513"/>
                  </a:ext>
                </a:extLst>
              </a:tr>
              <a:tr h="220382">
                <a:tc>
                  <a:txBody>
                    <a:bodyPr/>
                    <a:lstStyle/>
                    <a:p>
                      <a:pPr algn="r"/>
                      <a:r>
                        <a:rPr lang="fr-CH" sz="1000" b="1" dirty="0">
                          <a:solidFill>
                            <a:srgbClr val="827966"/>
                          </a:solidFill>
                          <a:latin typeface="Arial" panose="020B0604020202020204" pitchFamily="34" charset="0"/>
                          <a:cs typeface="Arial" panose="020B0604020202020204" pitchFamily="34" charset="0"/>
                        </a:rPr>
                        <a:t>Age</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18-60 </a:t>
                      </a:r>
                      <a:r>
                        <a:rPr lang="fr-CH" sz="1000" dirty="0" err="1">
                          <a:solidFill>
                            <a:srgbClr val="827966"/>
                          </a:solidFill>
                          <a:latin typeface="Arial" panose="020B0604020202020204" pitchFamily="34" charset="0"/>
                          <a:cs typeface="Arial" panose="020B0604020202020204" pitchFamily="34" charset="0"/>
                        </a:rPr>
                        <a:t>Years</a:t>
                      </a:r>
                      <a:endParaRPr lang="en-US" sz="1000"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648083355"/>
                  </a:ext>
                </a:extLst>
              </a:tr>
              <a:tr h="365244">
                <a:tc>
                  <a:txBody>
                    <a:bodyPr/>
                    <a:lstStyle/>
                    <a:p>
                      <a:pPr algn="r"/>
                      <a:r>
                        <a:rPr lang="fr-CH" sz="1000" b="1" dirty="0">
                          <a:solidFill>
                            <a:srgbClr val="827966"/>
                          </a:solidFill>
                          <a:latin typeface="Arial" panose="020B0604020202020204" pitchFamily="34" charset="0"/>
                          <a:cs typeface="Arial" panose="020B0604020202020204" pitchFamily="34" charset="0"/>
                        </a:rPr>
                        <a:t>HBV DNA</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en-US" sz="1000" dirty="0" err="1">
                          <a:solidFill>
                            <a:srgbClr val="827966"/>
                          </a:solidFill>
                          <a:latin typeface="Arial" panose="020B0604020202020204" pitchFamily="34" charset="0"/>
                          <a:cs typeface="Arial" panose="020B0604020202020204" pitchFamily="34" charset="0"/>
                        </a:rPr>
                        <a:t>HBeAg</a:t>
                      </a:r>
                      <a:r>
                        <a:rPr lang="en-US" sz="1000" dirty="0">
                          <a:solidFill>
                            <a:srgbClr val="827966"/>
                          </a:solidFill>
                          <a:latin typeface="Arial" panose="020B0604020202020204" pitchFamily="34" charset="0"/>
                          <a:cs typeface="Arial" panose="020B0604020202020204" pitchFamily="34" charset="0"/>
                        </a:rPr>
                        <a:t>-positive (≥ 20,000 IU/mL ) or </a:t>
                      </a:r>
                      <a:r>
                        <a:rPr lang="en-US" sz="1000" dirty="0" err="1">
                          <a:solidFill>
                            <a:srgbClr val="827966"/>
                          </a:solidFill>
                          <a:latin typeface="Arial" panose="020B0604020202020204" pitchFamily="34" charset="0"/>
                          <a:cs typeface="Arial" panose="020B0604020202020204" pitchFamily="34" charset="0"/>
                        </a:rPr>
                        <a:t>HBeAg</a:t>
                      </a:r>
                      <a:r>
                        <a:rPr lang="en-US" sz="1000" dirty="0">
                          <a:solidFill>
                            <a:srgbClr val="827966"/>
                          </a:solidFill>
                          <a:latin typeface="Arial" panose="020B0604020202020204" pitchFamily="34" charset="0"/>
                          <a:cs typeface="Arial" panose="020B0604020202020204" pitchFamily="34" charset="0"/>
                        </a:rPr>
                        <a:t>-negative (≥ 2,000 IU/mL)</a:t>
                      </a: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242158848"/>
                  </a:ext>
                </a:extLst>
              </a:tr>
              <a:tr h="220382">
                <a:tc>
                  <a:txBody>
                    <a:bodyPr/>
                    <a:lstStyle/>
                    <a:p>
                      <a:pPr algn="r"/>
                      <a:r>
                        <a:rPr lang="fr-CH" sz="1000" b="1" dirty="0" err="1">
                          <a:solidFill>
                            <a:srgbClr val="827966"/>
                          </a:solidFill>
                          <a:latin typeface="Arial" panose="020B0604020202020204" pitchFamily="34" charset="0"/>
                          <a:cs typeface="Arial" panose="020B0604020202020204" pitchFamily="34" charset="0"/>
                        </a:rPr>
                        <a:t>Cirrhosis</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None</a:t>
                      </a: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1567287302"/>
                  </a:ext>
                </a:extLst>
              </a:tr>
              <a:tr h="220382">
                <a:tc>
                  <a:txBody>
                    <a:bodyPr/>
                    <a:lstStyle/>
                    <a:p>
                      <a:pPr algn="r"/>
                      <a:r>
                        <a:rPr lang="fr-CH" sz="1000" b="1" dirty="0">
                          <a:solidFill>
                            <a:srgbClr val="827966"/>
                          </a:solidFill>
                          <a:latin typeface="Arial" panose="020B0604020202020204" pitchFamily="34" charset="0"/>
                          <a:cs typeface="Arial" panose="020B0604020202020204" pitchFamily="34" charset="0"/>
                        </a:rPr>
                        <a:t>IFN </a:t>
                      </a:r>
                      <a:endParaRPr lang="en-US" sz="1000" b="1"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tc>
                  <a:txBody>
                    <a:bodyPr/>
                    <a:lstStyle/>
                    <a:p>
                      <a:r>
                        <a:rPr lang="fr-CH" sz="1000" dirty="0">
                          <a:solidFill>
                            <a:srgbClr val="827966"/>
                          </a:solidFill>
                          <a:latin typeface="Arial" panose="020B0604020202020204" pitchFamily="34" charset="0"/>
                          <a:cs typeface="Arial" panose="020B0604020202020204" pitchFamily="34" charset="0"/>
                        </a:rPr>
                        <a:t>Naïve</a:t>
                      </a:r>
                      <a:endParaRPr lang="en-US" sz="1000" dirty="0">
                        <a:solidFill>
                          <a:srgbClr val="827966"/>
                        </a:solidFill>
                        <a:latin typeface="Arial" panose="020B0604020202020204" pitchFamily="34" charset="0"/>
                        <a:cs typeface="Arial" panose="020B0604020202020204" pitchFamily="34" charset="0"/>
                      </a:endParaRPr>
                    </a:p>
                  </a:txBody>
                  <a:tcPr anchor="ctr">
                    <a:lnL w="12700" cap="flat" cmpd="sng" algn="ctr">
                      <a:solidFill>
                        <a:srgbClr val="827966"/>
                      </a:solidFill>
                      <a:prstDash val="solid"/>
                      <a:round/>
                      <a:headEnd type="none" w="med" len="med"/>
                      <a:tailEnd type="none" w="med" len="med"/>
                    </a:lnL>
                    <a:lnR w="12700" cap="flat" cmpd="sng" algn="ctr">
                      <a:solidFill>
                        <a:srgbClr val="827966"/>
                      </a:solidFill>
                      <a:prstDash val="solid"/>
                      <a:round/>
                      <a:headEnd type="none" w="med" len="med"/>
                      <a:tailEnd type="none" w="med" len="med"/>
                    </a:lnR>
                    <a:lnT w="12700" cap="flat" cmpd="sng" algn="ctr">
                      <a:solidFill>
                        <a:srgbClr val="827966"/>
                      </a:solidFill>
                      <a:prstDash val="solid"/>
                      <a:round/>
                      <a:headEnd type="none" w="med" len="med"/>
                      <a:tailEnd type="none" w="med" len="med"/>
                    </a:lnT>
                    <a:lnB w="12700" cap="flat" cmpd="sng" algn="ctr">
                      <a:solidFill>
                        <a:srgbClr val="827966"/>
                      </a:solidFill>
                      <a:prstDash val="solid"/>
                      <a:round/>
                      <a:headEnd type="none" w="med" len="med"/>
                      <a:tailEnd type="none" w="med" len="med"/>
                    </a:lnB>
                    <a:solidFill>
                      <a:schemeClr val="bg1"/>
                    </a:solidFill>
                  </a:tcPr>
                </a:tc>
                <a:extLst>
                  <a:ext uri="{0D108BD9-81ED-4DB2-BD59-A6C34878D82A}">
                    <a16:rowId xmlns:a16="http://schemas.microsoft.com/office/drawing/2014/main" val="315309247"/>
                  </a:ext>
                </a:extLst>
              </a:tr>
            </a:tbl>
          </a:graphicData>
        </a:graphic>
      </p:graphicFrame>
      <p:grpSp>
        <p:nvGrpSpPr>
          <p:cNvPr id="83" name="Group 82">
            <a:extLst>
              <a:ext uri="{FF2B5EF4-FFF2-40B4-BE49-F238E27FC236}">
                <a16:creationId xmlns:a16="http://schemas.microsoft.com/office/drawing/2014/main" id="{14A57B70-EDAC-E815-99BF-7C5A9EA15888}"/>
              </a:ext>
            </a:extLst>
          </p:cNvPr>
          <p:cNvGrpSpPr/>
          <p:nvPr/>
        </p:nvGrpSpPr>
        <p:grpSpPr>
          <a:xfrm>
            <a:off x="6981825" y="4036427"/>
            <a:ext cx="3457575" cy="1336384"/>
            <a:chOff x="8020050" y="3752874"/>
            <a:chExt cx="3457575" cy="1336384"/>
          </a:xfrm>
        </p:grpSpPr>
        <p:sp>
          <p:nvSpPr>
            <p:cNvPr id="81" name="Rectangle: Rounded Corners 80">
              <a:extLst>
                <a:ext uri="{FF2B5EF4-FFF2-40B4-BE49-F238E27FC236}">
                  <a16:creationId xmlns:a16="http://schemas.microsoft.com/office/drawing/2014/main" id="{4F8A7CDF-E2E5-780F-77E3-157A83399CCF}"/>
                </a:ext>
              </a:extLst>
            </p:cNvPr>
            <p:cNvSpPr/>
            <p:nvPr/>
          </p:nvSpPr>
          <p:spPr>
            <a:xfrm>
              <a:off x="8020050" y="3752874"/>
              <a:ext cx="3457575" cy="1336384"/>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82" name="Content Placeholder 2">
              <a:extLst>
                <a:ext uri="{FF2B5EF4-FFF2-40B4-BE49-F238E27FC236}">
                  <a16:creationId xmlns:a16="http://schemas.microsoft.com/office/drawing/2014/main" id="{BD769656-D3D2-ED07-FD43-57ABA70C61E9}"/>
                </a:ext>
              </a:extLst>
            </p:cNvPr>
            <p:cNvSpPr txBox="1">
              <a:spLocks/>
            </p:cNvSpPr>
            <p:nvPr/>
          </p:nvSpPr>
          <p:spPr>
            <a:xfrm>
              <a:off x="8119795" y="3827352"/>
              <a:ext cx="3349252" cy="11664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004B87"/>
                </a:buClr>
                <a:buFont typeface="Arial" panose="020B0604020202020204" pitchFamily="34" charset="0"/>
                <a:buNone/>
                <a:defRPr/>
              </a:pPr>
              <a:r>
                <a:rPr lang="fr-CH" sz="1100" b="1" dirty="0" err="1">
                  <a:solidFill>
                    <a:srgbClr val="827966"/>
                  </a:solidFill>
                  <a:latin typeface="Arial" panose="020B0604020202020204" pitchFamily="34" charset="0"/>
                  <a:cs typeface="Arial" panose="020B0604020202020204" pitchFamily="34" charset="0"/>
                </a:rPr>
                <a:t>Primary</a:t>
              </a:r>
              <a:r>
                <a:rPr lang="fr-CH" sz="1100" b="1" dirty="0">
                  <a:solidFill>
                    <a:srgbClr val="827966"/>
                  </a:solidFill>
                  <a:latin typeface="Arial" panose="020B0604020202020204" pitchFamily="34" charset="0"/>
                  <a:cs typeface="Arial" panose="020B0604020202020204" pitchFamily="34" charset="0"/>
                </a:rPr>
                <a:t> </a:t>
              </a:r>
              <a:r>
                <a:rPr lang="fr-CH" sz="1100" b="1" dirty="0" err="1">
                  <a:solidFill>
                    <a:srgbClr val="827966"/>
                  </a:solidFill>
                  <a:latin typeface="Arial" panose="020B0604020202020204" pitchFamily="34" charset="0"/>
                  <a:cs typeface="Arial" panose="020B0604020202020204" pitchFamily="34" charset="0"/>
                </a:rPr>
                <a:t>endpoint</a:t>
              </a:r>
              <a:r>
                <a:rPr lang="fr-CH" sz="1100" b="1" dirty="0">
                  <a:solidFill>
                    <a:srgbClr val="827966"/>
                  </a:solidFill>
                  <a:latin typeface="Arial" panose="020B0604020202020204" pitchFamily="34" charset="0"/>
                  <a:cs typeface="Arial" panose="020B0604020202020204" pitchFamily="34" charset="0"/>
                </a:rPr>
                <a:t> (24-weeks):</a:t>
              </a:r>
            </a:p>
            <a:p>
              <a:pPr>
                <a:spcBef>
                  <a:spcPts val="0"/>
                </a:spcBef>
                <a:buClr>
                  <a:srgbClr val="827966"/>
                </a:buClr>
                <a:defRPr/>
              </a:pPr>
              <a:r>
                <a:rPr lang="fr-CH" sz="1100" dirty="0">
                  <a:solidFill>
                    <a:srgbClr val="827966"/>
                  </a:solidFill>
                  <a:latin typeface="Arial" panose="020B0604020202020204" pitchFamily="34" charset="0"/>
                  <a:cs typeface="Arial" panose="020B0604020202020204" pitchFamily="34" charset="0"/>
                </a:rPr>
                <a:t>S</a:t>
              </a:r>
              <a:r>
                <a:rPr lang="en-US" sz="1100" dirty="0" err="1">
                  <a:solidFill>
                    <a:srgbClr val="827966"/>
                  </a:solidFill>
                  <a:latin typeface="Arial" panose="020B0604020202020204" pitchFamily="34" charset="0"/>
                  <a:cs typeface="Arial" panose="020B0604020202020204" pitchFamily="34" charset="0"/>
                </a:rPr>
                <a:t>afety</a:t>
              </a:r>
              <a:r>
                <a:rPr lang="en-US" sz="1100" dirty="0">
                  <a:solidFill>
                    <a:srgbClr val="827966"/>
                  </a:solidFill>
                  <a:latin typeface="Arial" panose="020B0604020202020204" pitchFamily="34" charset="0"/>
                  <a:cs typeface="Arial" panose="020B0604020202020204" pitchFamily="34" charset="0"/>
                </a:rPr>
                <a:t> </a:t>
              </a:r>
            </a:p>
            <a:p>
              <a:pPr>
                <a:spcBef>
                  <a:spcPts val="0"/>
                </a:spcBef>
                <a:buClr>
                  <a:srgbClr val="827966"/>
                </a:buClr>
                <a:defRPr/>
              </a:pPr>
              <a:r>
                <a:rPr lang="en-US" sz="1100" dirty="0">
                  <a:solidFill>
                    <a:srgbClr val="827966"/>
                  </a:solidFill>
                  <a:latin typeface="Arial" panose="020B0604020202020204" pitchFamily="34" charset="0"/>
                  <a:cs typeface="Arial" panose="020B0604020202020204" pitchFamily="34" charset="0"/>
                </a:rPr>
                <a:t>HBV DNA loss (cut-off: 20 IU/mL)</a:t>
              </a:r>
            </a:p>
            <a:p>
              <a:pPr marL="0" indent="0">
                <a:spcBef>
                  <a:spcPts val="0"/>
                </a:spcBef>
                <a:buClr>
                  <a:srgbClr val="827966"/>
                </a:buClr>
                <a:buNone/>
                <a:defRPr/>
              </a:pPr>
              <a:endParaRPr lang="en-US" sz="1100" dirty="0">
                <a:solidFill>
                  <a:srgbClr val="827966"/>
                </a:solidFill>
                <a:latin typeface="Arial" panose="020B0604020202020204" pitchFamily="34" charset="0"/>
                <a:cs typeface="Arial" panose="020B0604020202020204" pitchFamily="34" charset="0"/>
              </a:endParaRPr>
            </a:p>
            <a:p>
              <a:pPr marL="0" indent="0">
                <a:spcBef>
                  <a:spcPts val="0"/>
                </a:spcBef>
                <a:buClr>
                  <a:srgbClr val="827966"/>
                </a:buClr>
                <a:buNone/>
                <a:defRPr/>
              </a:pPr>
              <a:r>
                <a:rPr lang="en-US" sz="1100" dirty="0">
                  <a:solidFill>
                    <a:srgbClr val="827966"/>
                  </a:solidFill>
                  <a:latin typeface="Arial" panose="020B0604020202020204" pitchFamily="34" charset="0"/>
                  <a:cs typeface="Arial" panose="020B0604020202020204" pitchFamily="34" charset="0"/>
                </a:rPr>
                <a:t>HBsAg, Pg RNA, </a:t>
              </a:r>
              <a:r>
                <a:rPr lang="en-US" sz="1100" dirty="0" err="1">
                  <a:solidFill>
                    <a:srgbClr val="827966"/>
                  </a:solidFill>
                  <a:latin typeface="Arial" panose="020B0604020202020204" pitchFamily="34" charset="0"/>
                  <a:cs typeface="Arial" panose="020B0604020202020204" pitchFamily="34" charset="0"/>
                </a:rPr>
                <a:t>cccDNA</a:t>
              </a:r>
              <a:r>
                <a:rPr lang="en-US" sz="1100" dirty="0">
                  <a:solidFill>
                    <a:srgbClr val="827966"/>
                  </a:solidFill>
                  <a:latin typeface="Arial" panose="020B0604020202020204" pitchFamily="34" charset="0"/>
                  <a:cs typeface="Arial" panose="020B0604020202020204" pitchFamily="34" charset="0"/>
                </a:rPr>
                <a:t> and histological response in liver biopsy were also assessed at the end of the 24-week treatment.</a:t>
              </a:r>
            </a:p>
            <a:p>
              <a:pPr>
                <a:spcBef>
                  <a:spcPts val="0"/>
                </a:spcBef>
                <a:buClr>
                  <a:srgbClr val="827966"/>
                </a:buClr>
                <a:defRPr/>
              </a:pPr>
              <a:endParaRPr lang="fr-CH" sz="1100" dirty="0">
                <a:solidFill>
                  <a:srgbClr val="827966"/>
                </a:solidFill>
                <a:latin typeface="Arial" panose="020B0604020202020204" pitchFamily="34" charset="0"/>
                <a:cs typeface="Arial" panose="020B0604020202020204" pitchFamily="34" charset="0"/>
              </a:endParaRPr>
            </a:p>
          </p:txBody>
        </p:sp>
      </p:grpSp>
      <p:sp>
        <p:nvSpPr>
          <p:cNvPr id="85" name="TextBox 84">
            <a:extLst>
              <a:ext uri="{FF2B5EF4-FFF2-40B4-BE49-F238E27FC236}">
                <a16:creationId xmlns:a16="http://schemas.microsoft.com/office/drawing/2014/main" id="{15913B2C-B7D8-4B6C-CCF3-1CB2F4550656}"/>
              </a:ext>
            </a:extLst>
          </p:cNvPr>
          <p:cNvSpPr txBox="1"/>
          <p:nvPr/>
        </p:nvSpPr>
        <p:spPr>
          <a:xfrm>
            <a:off x="6987622" y="5919983"/>
            <a:ext cx="4888289" cy="261610"/>
          </a:xfrm>
          <a:prstGeom prst="rect">
            <a:avLst/>
          </a:prstGeom>
          <a:noFill/>
        </p:spPr>
        <p:txBody>
          <a:bodyPr wrap="square">
            <a:spAutoFit/>
          </a:bodyPr>
          <a:lstStyle/>
          <a:p>
            <a:r>
              <a:rPr lang="en-US" sz="1100" i="1" dirty="0">
                <a:solidFill>
                  <a:srgbClr val="827966"/>
                </a:solidFill>
                <a:latin typeface="Arial" panose="020B0604020202020204" pitchFamily="34" charset="0"/>
                <a:cs typeface="Arial" panose="020B0604020202020204" pitchFamily="34" charset="0"/>
              </a:rPr>
              <a:t>*All subjects received PEG-IFN (180 </a:t>
            </a:r>
            <a:r>
              <a:rPr lang="en-US" sz="1100" i="1" dirty="0" err="1">
                <a:solidFill>
                  <a:srgbClr val="827966"/>
                </a:solidFill>
                <a:latin typeface="Arial" panose="020B0604020202020204" pitchFamily="34" charset="0"/>
                <a:cs typeface="Arial" panose="020B0604020202020204" pitchFamily="34" charset="0"/>
              </a:rPr>
              <a:t>μg</a:t>
            </a:r>
            <a:r>
              <a:rPr lang="en-US" sz="1100" i="1" dirty="0">
                <a:solidFill>
                  <a:srgbClr val="827966"/>
                </a:solidFill>
                <a:latin typeface="Arial" panose="020B0604020202020204" pitchFamily="34" charset="0"/>
                <a:cs typeface="Arial" panose="020B0604020202020204" pitchFamily="34" charset="0"/>
              </a:rPr>
              <a:t>/week) concomitantly for 48 weeks.</a:t>
            </a:r>
          </a:p>
        </p:txBody>
      </p:sp>
    </p:spTree>
    <p:extLst>
      <p:ext uri="{BB962C8B-B14F-4D97-AF65-F5344CB8AC3E}">
        <p14:creationId xmlns:p14="http://schemas.microsoft.com/office/powerpoint/2010/main" val="886289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8462C-4FFC-1AF6-F454-CA7A64A442D8}"/>
            </a:ext>
          </a:extLst>
        </p:cNvPr>
        <p:cNvGrpSpPr/>
        <p:nvPr/>
      </p:nvGrpSpPr>
      <p:grpSpPr>
        <a:xfrm>
          <a:off x="0" y="0"/>
          <a:ext cx="0" cy="0"/>
          <a:chOff x="0" y="0"/>
          <a:chExt cx="0" cy="0"/>
        </a:xfrm>
      </p:grpSpPr>
      <p:grpSp>
        <p:nvGrpSpPr>
          <p:cNvPr id="65" name="Group 64">
            <a:extLst>
              <a:ext uri="{FF2B5EF4-FFF2-40B4-BE49-F238E27FC236}">
                <a16:creationId xmlns:a16="http://schemas.microsoft.com/office/drawing/2014/main" id="{B7388185-A991-02E6-8807-5A9A8451677C}"/>
              </a:ext>
            </a:extLst>
          </p:cNvPr>
          <p:cNvGrpSpPr/>
          <p:nvPr/>
        </p:nvGrpSpPr>
        <p:grpSpPr>
          <a:xfrm>
            <a:off x="487920" y="3467895"/>
            <a:ext cx="7883036" cy="2088022"/>
            <a:chOff x="536290" y="1859907"/>
            <a:chExt cx="7883036" cy="2088022"/>
          </a:xfrm>
        </p:grpSpPr>
        <p:sp>
          <p:nvSpPr>
            <p:cNvPr id="66" name="Rectangle: Rounded Corners 65">
              <a:extLst>
                <a:ext uri="{FF2B5EF4-FFF2-40B4-BE49-F238E27FC236}">
                  <a16:creationId xmlns:a16="http://schemas.microsoft.com/office/drawing/2014/main" id="{3C9B0163-29BD-114C-934D-FA3432B2DAEB}"/>
                </a:ext>
              </a:extLst>
            </p:cNvPr>
            <p:cNvSpPr/>
            <p:nvPr/>
          </p:nvSpPr>
          <p:spPr>
            <a:xfrm>
              <a:off x="539165" y="2066219"/>
              <a:ext cx="7880161" cy="1881710"/>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67" name="Group 66">
              <a:extLst>
                <a:ext uri="{FF2B5EF4-FFF2-40B4-BE49-F238E27FC236}">
                  <a16:creationId xmlns:a16="http://schemas.microsoft.com/office/drawing/2014/main" id="{FDE98BE7-EAC8-8ED8-D050-8483B45C6B23}"/>
                </a:ext>
              </a:extLst>
            </p:cNvPr>
            <p:cNvGrpSpPr/>
            <p:nvPr/>
          </p:nvGrpSpPr>
          <p:grpSpPr>
            <a:xfrm>
              <a:off x="536290" y="1859907"/>
              <a:ext cx="2165371" cy="310136"/>
              <a:chOff x="527865" y="1372151"/>
              <a:chExt cx="2165371" cy="310136"/>
            </a:xfrm>
          </p:grpSpPr>
          <p:sp>
            <p:nvSpPr>
              <p:cNvPr id="68" name="Rectangle: Rounded Corners 67">
                <a:extLst>
                  <a:ext uri="{FF2B5EF4-FFF2-40B4-BE49-F238E27FC236}">
                    <a16:creationId xmlns:a16="http://schemas.microsoft.com/office/drawing/2014/main" id="{1B5318FE-CF79-CD68-CB8C-4AC9A6B36109}"/>
                  </a:ext>
                </a:extLst>
              </p:cNvPr>
              <p:cNvSpPr/>
              <p:nvPr/>
            </p:nvSpPr>
            <p:spPr>
              <a:xfrm>
                <a:off x="527865" y="1372151"/>
                <a:ext cx="2165371"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9" name="TextBox 68">
                <a:extLst>
                  <a:ext uri="{FF2B5EF4-FFF2-40B4-BE49-F238E27FC236}">
                    <a16:creationId xmlns:a16="http://schemas.microsoft.com/office/drawing/2014/main" id="{EF9A40E3-58FA-4B37-52A2-23BD709BC7CA}"/>
                  </a:ext>
                </a:extLst>
              </p:cNvPr>
              <p:cNvSpPr txBox="1"/>
              <p:nvPr/>
            </p:nvSpPr>
            <p:spPr>
              <a:xfrm>
                <a:off x="527865" y="1372151"/>
                <a:ext cx="1933458" cy="276999"/>
              </a:xfrm>
              <a:prstGeom prst="rect">
                <a:avLst/>
              </a:prstGeom>
              <a:noFill/>
            </p:spPr>
            <p:txBody>
              <a:bodyPr wrap="square" anchor="ctr">
                <a:spAutoFit/>
              </a:bodyPr>
              <a:lstStyle/>
              <a:p>
                <a:r>
                  <a:rPr lang="en-US" sz="1200" b="1" dirty="0" err="1">
                    <a:solidFill>
                      <a:srgbClr val="CF9D39"/>
                    </a:solidFill>
                    <a:latin typeface="Arial" panose="020B0604020202020204" pitchFamily="34" charset="0"/>
                    <a:cs typeface="Arial" panose="020B0604020202020204" pitchFamily="34" charset="0"/>
                  </a:rPr>
                  <a:t>cccDNA</a:t>
                </a:r>
                <a:endParaRPr lang="en-US" sz="1200" b="1" dirty="0">
                  <a:solidFill>
                    <a:srgbClr val="CF9D39"/>
                  </a:solidFill>
                  <a:latin typeface="Arial" panose="020B0604020202020204" pitchFamily="34" charset="0"/>
                  <a:cs typeface="Arial" panose="020B0604020202020204" pitchFamily="34" charset="0"/>
                </a:endParaRPr>
              </a:p>
            </p:txBody>
          </p:sp>
        </p:grpSp>
      </p:grpSp>
      <p:grpSp>
        <p:nvGrpSpPr>
          <p:cNvPr id="23" name="Group 22">
            <a:extLst>
              <a:ext uri="{FF2B5EF4-FFF2-40B4-BE49-F238E27FC236}">
                <a16:creationId xmlns:a16="http://schemas.microsoft.com/office/drawing/2014/main" id="{AECE8DD9-E7C7-B37A-DBEE-CBDCE4202F38}"/>
              </a:ext>
            </a:extLst>
          </p:cNvPr>
          <p:cNvGrpSpPr/>
          <p:nvPr/>
        </p:nvGrpSpPr>
        <p:grpSpPr>
          <a:xfrm>
            <a:off x="3839321" y="1416950"/>
            <a:ext cx="4531635" cy="1653691"/>
            <a:chOff x="536290" y="1859907"/>
            <a:chExt cx="4531635" cy="1653691"/>
          </a:xfrm>
        </p:grpSpPr>
        <p:sp>
          <p:nvSpPr>
            <p:cNvPr id="26" name="Rectangle: Rounded Corners 25">
              <a:extLst>
                <a:ext uri="{FF2B5EF4-FFF2-40B4-BE49-F238E27FC236}">
                  <a16:creationId xmlns:a16="http://schemas.microsoft.com/office/drawing/2014/main" id="{52805D1C-79E2-365D-AB9A-4852D2EAF3EF}"/>
                </a:ext>
              </a:extLst>
            </p:cNvPr>
            <p:cNvSpPr/>
            <p:nvPr/>
          </p:nvSpPr>
          <p:spPr>
            <a:xfrm>
              <a:off x="539165" y="2066219"/>
              <a:ext cx="4528760" cy="144737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27" name="Group 26">
              <a:extLst>
                <a:ext uri="{FF2B5EF4-FFF2-40B4-BE49-F238E27FC236}">
                  <a16:creationId xmlns:a16="http://schemas.microsoft.com/office/drawing/2014/main" id="{A40006C1-2A52-170D-75C7-A7BA524BF7C7}"/>
                </a:ext>
              </a:extLst>
            </p:cNvPr>
            <p:cNvGrpSpPr/>
            <p:nvPr/>
          </p:nvGrpSpPr>
          <p:grpSpPr>
            <a:xfrm>
              <a:off x="536290" y="1859907"/>
              <a:ext cx="2165371" cy="310136"/>
              <a:chOff x="527865" y="1372151"/>
              <a:chExt cx="2165371" cy="310136"/>
            </a:xfrm>
          </p:grpSpPr>
          <p:sp>
            <p:nvSpPr>
              <p:cNvPr id="31" name="Rectangle: Rounded Corners 30">
                <a:extLst>
                  <a:ext uri="{FF2B5EF4-FFF2-40B4-BE49-F238E27FC236}">
                    <a16:creationId xmlns:a16="http://schemas.microsoft.com/office/drawing/2014/main" id="{97CA83F3-73D3-BF7F-32EA-B45BFABDE9F9}"/>
                  </a:ext>
                </a:extLst>
              </p:cNvPr>
              <p:cNvSpPr/>
              <p:nvPr/>
            </p:nvSpPr>
            <p:spPr>
              <a:xfrm>
                <a:off x="527865" y="1372151"/>
                <a:ext cx="2165371"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64" name="TextBox 63">
                <a:extLst>
                  <a:ext uri="{FF2B5EF4-FFF2-40B4-BE49-F238E27FC236}">
                    <a16:creationId xmlns:a16="http://schemas.microsoft.com/office/drawing/2014/main" id="{D277462D-9C6C-5AE0-C897-2DD0B426D9F5}"/>
                  </a:ext>
                </a:extLst>
              </p:cNvPr>
              <p:cNvSpPr txBox="1"/>
              <p:nvPr/>
            </p:nvSpPr>
            <p:spPr>
              <a:xfrm>
                <a:off x="527865" y="1372151"/>
                <a:ext cx="1933458"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Virological Response</a:t>
                </a:r>
              </a:p>
            </p:txBody>
          </p:sp>
        </p:grpSp>
      </p:grpSp>
      <p:grpSp>
        <p:nvGrpSpPr>
          <p:cNvPr id="5" name="Group 4">
            <a:extLst>
              <a:ext uri="{FF2B5EF4-FFF2-40B4-BE49-F238E27FC236}">
                <a16:creationId xmlns:a16="http://schemas.microsoft.com/office/drawing/2014/main" id="{C817460D-D43C-FCF1-E3B4-EE5E21E59073}"/>
              </a:ext>
            </a:extLst>
          </p:cNvPr>
          <p:cNvGrpSpPr/>
          <p:nvPr/>
        </p:nvGrpSpPr>
        <p:grpSpPr>
          <a:xfrm>
            <a:off x="488377" y="1413010"/>
            <a:ext cx="3186236" cy="1657631"/>
            <a:chOff x="536290" y="1859907"/>
            <a:chExt cx="3186236" cy="1657631"/>
          </a:xfrm>
        </p:grpSpPr>
        <p:sp>
          <p:nvSpPr>
            <p:cNvPr id="12" name="Rectangle: Rounded Corners 11">
              <a:extLst>
                <a:ext uri="{FF2B5EF4-FFF2-40B4-BE49-F238E27FC236}">
                  <a16:creationId xmlns:a16="http://schemas.microsoft.com/office/drawing/2014/main" id="{5D9BBC9E-10D4-DB83-6F33-80DBD6F31C9D}"/>
                </a:ext>
              </a:extLst>
            </p:cNvPr>
            <p:cNvSpPr/>
            <p:nvPr/>
          </p:nvSpPr>
          <p:spPr>
            <a:xfrm>
              <a:off x="539165" y="2066219"/>
              <a:ext cx="3183361" cy="1451319"/>
            </a:xfrm>
            <a:prstGeom prst="roundRect">
              <a:avLst>
                <a:gd name="adj" fmla="val 5079"/>
              </a:avLst>
            </a:prstGeom>
            <a:solidFill>
              <a:srgbClr val="FDECC8">
                <a:alpha val="3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20" name="Group 19">
              <a:extLst>
                <a:ext uri="{FF2B5EF4-FFF2-40B4-BE49-F238E27FC236}">
                  <a16:creationId xmlns:a16="http://schemas.microsoft.com/office/drawing/2014/main" id="{68E71ED1-5B70-3F71-2332-D4375B7927FD}"/>
                </a:ext>
              </a:extLst>
            </p:cNvPr>
            <p:cNvGrpSpPr/>
            <p:nvPr/>
          </p:nvGrpSpPr>
          <p:grpSpPr>
            <a:xfrm>
              <a:off x="536290" y="1859907"/>
              <a:ext cx="2165371" cy="310136"/>
              <a:chOff x="527865" y="1372151"/>
              <a:chExt cx="2165371" cy="310136"/>
            </a:xfrm>
          </p:grpSpPr>
          <p:sp>
            <p:nvSpPr>
              <p:cNvPr id="21" name="Rectangle: Rounded Corners 20">
                <a:extLst>
                  <a:ext uri="{FF2B5EF4-FFF2-40B4-BE49-F238E27FC236}">
                    <a16:creationId xmlns:a16="http://schemas.microsoft.com/office/drawing/2014/main" id="{D41D186C-CF32-4E51-6578-7B1CB3D062BD}"/>
                  </a:ext>
                </a:extLst>
              </p:cNvPr>
              <p:cNvSpPr/>
              <p:nvPr/>
            </p:nvSpPr>
            <p:spPr>
              <a:xfrm>
                <a:off x="527865" y="1372151"/>
                <a:ext cx="2165371"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2" name="TextBox 21">
                <a:extLst>
                  <a:ext uri="{FF2B5EF4-FFF2-40B4-BE49-F238E27FC236}">
                    <a16:creationId xmlns:a16="http://schemas.microsoft.com/office/drawing/2014/main" id="{BC6A9CC1-7CFE-D455-B03E-DC54D2634416}"/>
                  </a:ext>
                </a:extLst>
              </p:cNvPr>
              <p:cNvSpPr txBox="1"/>
              <p:nvPr/>
            </p:nvSpPr>
            <p:spPr>
              <a:xfrm>
                <a:off x="527865" y="1372151"/>
                <a:ext cx="1658475" cy="276999"/>
              </a:xfrm>
              <a:prstGeom prst="rect">
                <a:avLst/>
              </a:prstGeom>
              <a:noFill/>
            </p:spPr>
            <p:txBody>
              <a:bodyPr wrap="square" anchor="ctr">
                <a:spAutoFit/>
              </a:bodyPr>
              <a:lstStyle/>
              <a:p>
                <a:r>
                  <a:rPr lang="en-US" sz="1200" b="1" dirty="0">
                    <a:solidFill>
                      <a:srgbClr val="CF9D39"/>
                    </a:solidFill>
                    <a:latin typeface="Arial" panose="020B0604020202020204" pitchFamily="34" charset="0"/>
                    <a:cs typeface="Arial" panose="020B0604020202020204" pitchFamily="34" charset="0"/>
                  </a:rPr>
                  <a:t>Adverse Events</a:t>
                </a:r>
              </a:p>
            </p:txBody>
          </p:sp>
        </p:grpSp>
      </p:grpSp>
      <p:sp>
        <p:nvSpPr>
          <p:cNvPr id="7" name="Rectangle: Rounded Corners 6">
            <a:extLst>
              <a:ext uri="{FF2B5EF4-FFF2-40B4-BE49-F238E27FC236}">
                <a16:creationId xmlns:a16="http://schemas.microsoft.com/office/drawing/2014/main" id="{B3D022B3-B8CF-484E-E261-AC521A5AC429}"/>
              </a:ext>
            </a:extLst>
          </p:cNvPr>
          <p:cNvSpPr/>
          <p:nvPr/>
        </p:nvSpPr>
        <p:spPr>
          <a:xfrm>
            <a:off x="349957" y="809809"/>
            <a:ext cx="8451143" cy="5448116"/>
          </a:xfrm>
          <a:prstGeom prst="roundRect">
            <a:avLst>
              <a:gd name="adj" fmla="val 1066"/>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99FDCE53-00B7-2A19-A345-B5B000048364}"/>
              </a:ext>
            </a:extLst>
          </p:cNvPr>
          <p:cNvSpPr>
            <a:spLocks noGrp="1"/>
          </p:cNvSpPr>
          <p:nvPr>
            <p:ph idx="1"/>
          </p:nvPr>
        </p:nvSpPr>
        <p:spPr>
          <a:xfrm>
            <a:off x="515508" y="1869355"/>
            <a:ext cx="3102336" cy="950045"/>
          </a:xfrm>
        </p:spPr>
        <p:txBody>
          <a:bodyPr>
            <a:noAutofit/>
          </a:bodyPr>
          <a:lstStyle/>
          <a:p>
            <a:pPr>
              <a:buClr>
                <a:srgbClr val="004B87"/>
              </a:buClr>
              <a:defRPr/>
            </a:pPr>
            <a:r>
              <a:rPr lang="en-US" sz="1200" dirty="0">
                <a:latin typeface="Arial" panose="020B0604020202020204" pitchFamily="34" charset="0"/>
                <a:cs typeface="Arial" panose="020B0604020202020204" pitchFamily="34" charset="0"/>
              </a:rPr>
              <a:t>Two patients withdrew due to interferon-related AEs.</a:t>
            </a:r>
            <a:endParaRPr lang="en-US" sz="1200" b="1" dirty="0">
              <a:solidFill>
                <a:srgbClr val="FFC000"/>
              </a:solidFill>
              <a:latin typeface="Arial" panose="020B0604020202020204" pitchFamily="34" charset="0"/>
              <a:cs typeface="Arial" panose="020B0604020202020204" pitchFamily="34" charset="0"/>
            </a:endParaRPr>
          </a:p>
          <a:p>
            <a:pPr>
              <a:buClr>
                <a:srgbClr val="004B87"/>
              </a:buClr>
              <a:defRPr/>
            </a:pPr>
            <a:r>
              <a:rPr lang="en-US" sz="1200" dirty="0">
                <a:latin typeface="Arial" panose="020B0604020202020204" pitchFamily="34" charset="0"/>
                <a:cs typeface="Arial" panose="020B0604020202020204" pitchFamily="34" charset="0"/>
              </a:rPr>
              <a:t>1281 AEs → mostly PEG-IFN-related. Only 26 HLT-related (Grade 1-2).</a:t>
            </a:r>
          </a:p>
        </p:txBody>
      </p:sp>
      <p:sp>
        <p:nvSpPr>
          <p:cNvPr id="9" name="Rectangle: Rounded Corners 8">
            <a:extLst>
              <a:ext uri="{FF2B5EF4-FFF2-40B4-BE49-F238E27FC236}">
                <a16:creationId xmlns:a16="http://schemas.microsoft.com/office/drawing/2014/main" id="{EE2E1C94-C61E-D90B-AE64-D9F2079E8344}"/>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88" name="Title 1">
            <a:extLst>
              <a:ext uri="{FF2B5EF4-FFF2-40B4-BE49-F238E27FC236}">
                <a16:creationId xmlns:a16="http://schemas.microsoft.com/office/drawing/2014/main" id="{6C74D976-1BB8-5398-AB79-7C290FCDF4B9}"/>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OS-073 </a:t>
            </a:r>
            <a:r>
              <a:rPr lang="en-US" sz="1600" dirty="0">
                <a:latin typeface="Arial" panose="020B0604020202020204" pitchFamily="34" charset="0"/>
                <a:ea typeface="Times New Roman" panose="02020603050405020304" pitchFamily="18" charset="0"/>
              </a:rPr>
              <a:t>Entry inhibitor </a:t>
            </a:r>
            <a:r>
              <a:rPr lang="en-US" sz="1600" dirty="0" err="1">
                <a:latin typeface="Arial" panose="020B0604020202020204" pitchFamily="34" charset="0"/>
                <a:ea typeface="Times New Roman" panose="02020603050405020304" pitchFamily="18" charset="0"/>
              </a:rPr>
              <a:t>Hepalatide</a:t>
            </a:r>
            <a:r>
              <a:rPr lang="en-US" sz="1600" dirty="0">
                <a:latin typeface="Arial" panose="020B0604020202020204" pitchFamily="34" charset="0"/>
                <a:ea typeface="Times New Roman" panose="02020603050405020304" pitchFamily="18" charset="0"/>
              </a:rPr>
              <a:t> combined with pegylated interferon-alpha 2a therapy resulted in </a:t>
            </a:r>
            <a:r>
              <a:rPr lang="en-US" sz="1600" dirty="0" err="1">
                <a:latin typeface="Arial" panose="020B0604020202020204" pitchFamily="34" charset="0"/>
                <a:ea typeface="Times New Roman" panose="02020603050405020304" pitchFamily="18" charset="0"/>
              </a:rPr>
              <a:t>cccDNA</a:t>
            </a:r>
            <a:r>
              <a:rPr lang="en-US" sz="1600" dirty="0">
                <a:latin typeface="Arial" panose="020B0604020202020204" pitchFamily="34" charset="0"/>
                <a:ea typeface="Times New Roman" panose="02020603050405020304" pitchFamily="18" charset="0"/>
              </a:rPr>
              <a:t> clearance in CHB patients: a phase II </a:t>
            </a:r>
            <a:r>
              <a:rPr lang="en-US" sz="1600" dirty="0" err="1">
                <a:latin typeface="Arial" panose="020B0604020202020204" pitchFamily="34" charset="0"/>
                <a:ea typeface="Times New Roman" panose="02020603050405020304" pitchFamily="18" charset="0"/>
              </a:rPr>
              <a:t>randomised</a:t>
            </a:r>
            <a:r>
              <a:rPr lang="en-US" sz="1600" dirty="0">
                <a:latin typeface="Arial" panose="020B0604020202020204" pitchFamily="34" charset="0"/>
                <a:ea typeface="Times New Roman" panose="02020603050405020304" pitchFamily="18" charset="0"/>
              </a:rPr>
              <a:t>, double-blind, placebo-controlled trial</a:t>
            </a:r>
          </a:p>
        </p:txBody>
      </p:sp>
      <p:graphicFrame>
        <p:nvGraphicFramePr>
          <p:cNvPr id="2" name="Table 1">
            <a:extLst>
              <a:ext uri="{FF2B5EF4-FFF2-40B4-BE49-F238E27FC236}">
                <a16:creationId xmlns:a16="http://schemas.microsoft.com/office/drawing/2014/main" id="{824DD164-A2CC-3E79-D9FE-0F138B644BA8}"/>
              </a:ext>
            </a:extLst>
          </p:cNvPr>
          <p:cNvGraphicFramePr>
            <a:graphicFrameLocks noGrp="1"/>
          </p:cNvGraphicFramePr>
          <p:nvPr/>
        </p:nvGraphicFramePr>
        <p:xfrm>
          <a:off x="4029432" y="1750208"/>
          <a:ext cx="4073521" cy="900430"/>
        </p:xfrm>
        <a:graphic>
          <a:graphicData uri="http://schemas.openxmlformats.org/drawingml/2006/table">
            <a:tbl>
              <a:tblPr/>
              <a:tblGrid>
                <a:gridCol w="2026097">
                  <a:extLst>
                    <a:ext uri="{9D8B030D-6E8A-4147-A177-3AD203B41FA5}">
                      <a16:colId xmlns:a16="http://schemas.microsoft.com/office/drawing/2014/main" val="2576346003"/>
                    </a:ext>
                  </a:extLst>
                </a:gridCol>
                <a:gridCol w="511856">
                  <a:extLst>
                    <a:ext uri="{9D8B030D-6E8A-4147-A177-3AD203B41FA5}">
                      <a16:colId xmlns:a16="http://schemas.microsoft.com/office/drawing/2014/main" val="2782396010"/>
                    </a:ext>
                  </a:extLst>
                </a:gridCol>
                <a:gridCol w="511856">
                  <a:extLst>
                    <a:ext uri="{9D8B030D-6E8A-4147-A177-3AD203B41FA5}">
                      <a16:colId xmlns:a16="http://schemas.microsoft.com/office/drawing/2014/main" val="3070272773"/>
                    </a:ext>
                  </a:extLst>
                </a:gridCol>
                <a:gridCol w="511856">
                  <a:extLst>
                    <a:ext uri="{9D8B030D-6E8A-4147-A177-3AD203B41FA5}">
                      <a16:colId xmlns:a16="http://schemas.microsoft.com/office/drawing/2014/main" val="291417213"/>
                    </a:ext>
                  </a:extLst>
                </a:gridCol>
                <a:gridCol w="511856">
                  <a:extLst>
                    <a:ext uri="{9D8B030D-6E8A-4147-A177-3AD203B41FA5}">
                      <a16:colId xmlns:a16="http://schemas.microsoft.com/office/drawing/2014/main" val="3439851401"/>
                    </a:ext>
                  </a:extLst>
                </a:gridCol>
              </a:tblGrid>
              <a:tr h="190500">
                <a:tc>
                  <a:txBody>
                    <a:bodyPr/>
                    <a:lstStyle/>
                    <a:p>
                      <a:pPr algn="ctr" fontAlgn="ctr"/>
                      <a:r>
                        <a:rPr lang="en-US" sz="1100" b="0" i="0" u="none" strike="noStrike" dirty="0">
                          <a:solidFill>
                            <a:srgbClr val="004B87"/>
                          </a:solidFill>
                          <a:effectLst/>
                          <a:latin typeface="Calibri" panose="020F0502020204030204" pitchFamily="34" charset="0"/>
                        </a:rPr>
                        <a: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rgbClr val="004B87"/>
                          </a:solidFill>
                          <a:effectLst/>
                          <a:latin typeface="Calibri" panose="020F0502020204030204" pitchFamily="34" charset="0"/>
                        </a:rPr>
                        <a:t>2.1 mg HLT</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4.2 mg</a:t>
                      </a:r>
                    </a:p>
                    <a:p>
                      <a:pPr algn="ctr" fontAlgn="ct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6.3 mg</a:t>
                      </a:r>
                      <a:br>
                        <a:rPr lang="en-US" sz="1100" b="1" i="0" u="none" strike="noStrike" dirty="0">
                          <a:solidFill>
                            <a:srgbClr val="004B87"/>
                          </a:solidFill>
                          <a:effectLst/>
                          <a:latin typeface="Calibri" panose="020F0502020204030204" pitchFamily="34" charset="0"/>
                        </a:rPr>
                      </a:b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Placebo</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343523057"/>
                  </a:ext>
                </a:extLst>
              </a:tr>
              <a:tr h="184150">
                <a:tc>
                  <a:txBody>
                    <a:bodyPr/>
                    <a:lstStyle/>
                    <a:p>
                      <a:pPr algn="l" fontAlgn="ctr"/>
                      <a:r>
                        <a:rPr lang="en-US" sz="1100" b="1" i="0" u="none" strike="noStrike" dirty="0">
                          <a:solidFill>
                            <a:srgbClr val="004B87"/>
                          </a:solidFill>
                          <a:effectLst/>
                          <a:latin typeface="Calibri" panose="020F0502020204030204" pitchFamily="34" charset="0"/>
                        </a:rPr>
                        <a:t>Virological response*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78.30%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87.50%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70.80%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rowSpan="2">
                  <a:txBody>
                    <a:bodyPr/>
                    <a:lstStyle/>
                    <a:p>
                      <a:pPr algn="r" fontAlgn="ctr"/>
                      <a:r>
                        <a:rPr lang="en-US" sz="1100" b="0" i="0" u="none" strike="noStrike" dirty="0">
                          <a:solidFill>
                            <a:srgbClr val="004B87"/>
                          </a:solidFill>
                          <a:effectLst/>
                          <a:latin typeface="Calibri" panose="020F0502020204030204" pitchFamily="34" charset="0"/>
                        </a:rPr>
                        <a:t>58.30%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extLst>
                  <a:ext uri="{0D108BD9-81ED-4DB2-BD59-A6C34878D82A}">
                    <a16:rowId xmlns:a16="http://schemas.microsoft.com/office/drawing/2014/main" val="619441687"/>
                  </a:ext>
                </a:extLst>
              </a:tr>
              <a:tr h="374650">
                <a:tc>
                  <a:txBody>
                    <a:bodyPr/>
                    <a:lstStyle/>
                    <a:p>
                      <a:pPr algn="l" fontAlgn="ctr"/>
                      <a:r>
                        <a:rPr lang="en-US" sz="1100" b="0" i="0" u="none" strike="noStrike" dirty="0">
                          <a:solidFill>
                            <a:srgbClr val="004B87"/>
                          </a:solidFill>
                          <a:effectLst/>
                          <a:latin typeface="Calibri" panose="020F0502020204030204" pitchFamily="34" charset="0"/>
                        </a:rPr>
                        <a:t>(HBV DNA &lt; 20 IU/mL or  decrease from baseline ≥ 2 log10)</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4125497"/>
                  </a:ext>
                </a:extLst>
              </a:tr>
            </a:tbl>
          </a:graphicData>
        </a:graphic>
      </p:graphicFrame>
      <p:graphicFrame>
        <p:nvGraphicFramePr>
          <p:cNvPr id="6" name="Table 5">
            <a:extLst>
              <a:ext uri="{FF2B5EF4-FFF2-40B4-BE49-F238E27FC236}">
                <a16:creationId xmlns:a16="http://schemas.microsoft.com/office/drawing/2014/main" id="{596F6352-303D-59B6-A5B8-E0ACBF9C8A06}"/>
              </a:ext>
            </a:extLst>
          </p:cNvPr>
          <p:cNvGraphicFramePr>
            <a:graphicFrameLocks noGrp="1"/>
          </p:cNvGraphicFramePr>
          <p:nvPr/>
        </p:nvGraphicFramePr>
        <p:xfrm>
          <a:off x="595879" y="3891869"/>
          <a:ext cx="4732512" cy="1416855"/>
        </p:xfrm>
        <a:graphic>
          <a:graphicData uri="http://schemas.openxmlformats.org/drawingml/2006/table">
            <a:tbl>
              <a:tblPr/>
              <a:tblGrid>
                <a:gridCol w="1403292">
                  <a:extLst>
                    <a:ext uri="{9D8B030D-6E8A-4147-A177-3AD203B41FA5}">
                      <a16:colId xmlns:a16="http://schemas.microsoft.com/office/drawing/2014/main" val="3878028112"/>
                    </a:ext>
                  </a:extLst>
                </a:gridCol>
                <a:gridCol w="801468">
                  <a:extLst>
                    <a:ext uri="{9D8B030D-6E8A-4147-A177-3AD203B41FA5}">
                      <a16:colId xmlns:a16="http://schemas.microsoft.com/office/drawing/2014/main" val="339056637"/>
                    </a:ext>
                  </a:extLst>
                </a:gridCol>
                <a:gridCol w="889452">
                  <a:extLst>
                    <a:ext uri="{9D8B030D-6E8A-4147-A177-3AD203B41FA5}">
                      <a16:colId xmlns:a16="http://schemas.microsoft.com/office/drawing/2014/main" val="2622224389"/>
                    </a:ext>
                  </a:extLst>
                </a:gridCol>
                <a:gridCol w="871970">
                  <a:extLst>
                    <a:ext uri="{9D8B030D-6E8A-4147-A177-3AD203B41FA5}">
                      <a16:colId xmlns:a16="http://schemas.microsoft.com/office/drawing/2014/main" val="3097523702"/>
                    </a:ext>
                  </a:extLst>
                </a:gridCol>
                <a:gridCol w="766330">
                  <a:extLst>
                    <a:ext uri="{9D8B030D-6E8A-4147-A177-3AD203B41FA5}">
                      <a16:colId xmlns:a16="http://schemas.microsoft.com/office/drawing/2014/main" val="1806111839"/>
                    </a:ext>
                  </a:extLst>
                </a:gridCol>
              </a:tblGrid>
              <a:tr h="447012">
                <a:tc>
                  <a:txBody>
                    <a:bodyPr/>
                    <a:lstStyle/>
                    <a:p>
                      <a:pPr algn="l" fontAlgn="ctr"/>
                      <a:r>
                        <a:rPr lang="en-US" sz="1100" b="0" i="0" u="none" strike="noStrike" dirty="0">
                          <a:solidFill>
                            <a:srgbClr val="004B87"/>
                          </a:solidFill>
                          <a:effectLst/>
                          <a:latin typeface="Calibri" panose="020F0502020204030204" pitchFamily="34" charset="0"/>
                        </a:rPr>
                        <a:t>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100" b="1" i="0" u="none" strike="noStrike" dirty="0">
                          <a:solidFill>
                            <a:srgbClr val="004B87"/>
                          </a:solidFill>
                          <a:effectLst/>
                          <a:latin typeface="Calibri" panose="020F0502020204030204" pitchFamily="34" charset="0"/>
                        </a:rPr>
                        <a:t>2.1 mg</a:t>
                      </a:r>
                      <a:br>
                        <a:rPr lang="en-US" sz="1100" b="1" i="0" u="none" strike="noStrike" dirty="0">
                          <a:solidFill>
                            <a:srgbClr val="004B87"/>
                          </a:solidFill>
                          <a:effectLst/>
                          <a:latin typeface="Calibri" panose="020F0502020204030204" pitchFamily="34" charset="0"/>
                        </a:rPr>
                      </a:b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4.2 mg</a:t>
                      </a:r>
                    </a:p>
                    <a:p>
                      <a:pPr algn="ctr" fontAlgn="ct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6.3 mg</a:t>
                      </a:r>
                    </a:p>
                    <a:p>
                      <a:pPr algn="ctr" fontAlgn="ctr"/>
                      <a:r>
                        <a:rPr lang="en-US" sz="1100" b="1" i="0" u="none" strike="noStrike" dirty="0">
                          <a:solidFill>
                            <a:srgbClr val="004B87"/>
                          </a:solidFill>
                          <a:effectLst/>
                          <a:latin typeface="Calibri" panose="020F0502020204030204" pitchFamily="34" charset="0"/>
                        </a:rPr>
                        <a:t>HLT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Calibri" panose="020F0502020204030204" pitchFamily="34" charset="0"/>
                        </a:rPr>
                        <a:t>Placebo</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735469594"/>
                  </a:ext>
                </a:extLst>
              </a:tr>
              <a:tr h="460573">
                <a:tc>
                  <a:txBody>
                    <a:bodyPr/>
                    <a:lstStyle/>
                    <a:p>
                      <a:pPr algn="r" fontAlgn="ctr"/>
                      <a:r>
                        <a:rPr lang="en-US" sz="1100" b="1" i="0" u="none" strike="noStrike" dirty="0">
                          <a:solidFill>
                            <a:srgbClr val="004B87"/>
                          </a:solidFill>
                          <a:effectLst/>
                          <a:latin typeface="Calibri" panose="020F0502020204030204" pitchFamily="34" charset="0"/>
                        </a:rPr>
                        <a:t>Baseline </a:t>
                      </a:r>
                      <a:r>
                        <a:rPr lang="en-US" sz="1100" b="1" i="0" u="none" strike="noStrike" dirty="0" err="1">
                          <a:solidFill>
                            <a:srgbClr val="004B87"/>
                          </a:solidFill>
                          <a:effectLst/>
                          <a:latin typeface="Calibri" panose="020F0502020204030204" pitchFamily="34" charset="0"/>
                        </a:rPr>
                        <a:t>ccccDNA</a:t>
                      </a:r>
                      <a:r>
                        <a:rPr lang="en-US" sz="1100" b="1" i="0" u="none" strike="noStrike" dirty="0">
                          <a:solidFill>
                            <a:srgbClr val="004B87"/>
                          </a:solidFill>
                          <a:effectLst/>
                          <a:latin typeface="Calibri" panose="020F0502020204030204" pitchFamily="34" charset="0"/>
                        </a:rPr>
                        <a:t> (log10 copies/</a:t>
                      </a:r>
                      <a:r>
                        <a:rPr lang="en-US" sz="1100" b="1" i="0" u="none" strike="noStrike" dirty="0" err="1">
                          <a:solidFill>
                            <a:srgbClr val="004B87"/>
                          </a:solidFill>
                          <a:effectLst/>
                          <a:latin typeface="Calibri" panose="020F0502020204030204" pitchFamily="34" charset="0"/>
                        </a:rPr>
                        <a:t>μL</a:t>
                      </a:r>
                      <a:r>
                        <a:rPr lang="en-US" sz="1100" b="1" i="0" u="none" strike="noStrike" dirty="0">
                          <a:solidFill>
                            <a:srgbClr val="004B87"/>
                          </a:solidFill>
                          <a:effectLst/>
                          <a:latin typeface="Calibri" panose="020F0502020204030204" pitchFamily="34" charset="0"/>
                        </a:rPr>
                        <a:t>)</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a:solidFill>
                            <a:srgbClr val="004B87"/>
                          </a:solidFill>
                          <a:effectLst/>
                          <a:latin typeface="Calibri" panose="020F0502020204030204" pitchFamily="34" charset="0"/>
                        </a:rPr>
                        <a:t>3.463 ± 1.03</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Calibri" panose="020F0502020204030204" pitchFamily="34" charset="0"/>
                        </a:rPr>
                        <a:t>2.383 ± 0.97</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Calibri" panose="020F0502020204030204" pitchFamily="34" charset="0"/>
                        </a:rPr>
                        <a:t>3.850 ± 1.08</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Calibri" panose="020F0502020204030204" pitchFamily="34" charset="0"/>
                        </a:rPr>
                        <a:t>3.018 ± 0.76</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DECC8"/>
                    </a:solidFill>
                  </a:tcPr>
                </a:tc>
                <a:extLst>
                  <a:ext uri="{0D108BD9-81ED-4DB2-BD59-A6C34878D82A}">
                    <a16:rowId xmlns:a16="http://schemas.microsoft.com/office/drawing/2014/main" val="635118007"/>
                  </a:ext>
                </a:extLst>
              </a:tr>
              <a:tr h="447012">
                <a:tc>
                  <a:txBody>
                    <a:bodyPr/>
                    <a:lstStyle/>
                    <a:p>
                      <a:pPr algn="r" fontAlgn="ctr"/>
                      <a:r>
                        <a:rPr lang="en-US" sz="1100" b="1" i="0" u="none" strike="noStrike" dirty="0">
                          <a:solidFill>
                            <a:srgbClr val="004B87"/>
                          </a:solidFill>
                          <a:effectLst/>
                          <a:latin typeface="Calibri" panose="020F0502020204030204" pitchFamily="34" charset="0"/>
                        </a:rPr>
                        <a:t>24-week </a:t>
                      </a:r>
                      <a:r>
                        <a:rPr lang="en-US" sz="1100" b="1" i="0" u="none" strike="noStrike" dirty="0" err="1">
                          <a:solidFill>
                            <a:srgbClr val="004B87"/>
                          </a:solidFill>
                          <a:effectLst/>
                          <a:latin typeface="Calibri" panose="020F0502020204030204" pitchFamily="34" charset="0"/>
                        </a:rPr>
                        <a:t>ccDNA</a:t>
                      </a:r>
                      <a:r>
                        <a:rPr lang="en-US" sz="1100" b="1" i="0" u="none" strike="noStrike" dirty="0">
                          <a:solidFill>
                            <a:srgbClr val="004B87"/>
                          </a:solidFill>
                          <a:effectLst/>
                          <a:latin typeface="Calibri" panose="020F0502020204030204" pitchFamily="34" charset="0"/>
                        </a:rPr>
                        <a:t> </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All samples </a:t>
                      </a:r>
                      <a:r>
                        <a:rPr lang="en-US" sz="1100" b="0" i="0" u="none" strike="noStrike" dirty="0" err="1">
                          <a:solidFill>
                            <a:srgbClr val="004B87"/>
                          </a:solidFill>
                          <a:effectLst/>
                          <a:latin typeface="Calibri" panose="020F0502020204030204" pitchFamily="34" charset="0"/>
                        </a:rPr>
                        <a:t>cccDNA</a:t>
                      </a:r>
                      <a:r>
                        <a:rPr lang="en-US" sz="1100" b="0" i="0" u="none" strike="noStrike" dirty="0">
                          <a:solidFill>
                            <a:srgbClr val="004B87"/>
                          </a:solidFill>
                          <a:effectLst/>
                          <a:latin typeface="Calibri" panose="020F0502020204030204" pitchFamily="34" charset="0"/>
                        </a:rPr>
                        <a:t> positive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Undetectable* in 33.3% of samples</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Undetectable* in 40.0% of samples</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ctr"/>
                      <a:r>
                        <a:rPr lang="en-US" sz="1100" b="0" i="0" u="none" strike="noStrike" dirty="0">
                          <a:solidFill>
                            <a:srgbClr val="004B87"/>
                          </a:solidFill>
                          <a:effectLst/>
                          <a:latin typeface="Calibri" panose="020F0502020204030204" pitchFamily="34" charset="0"/>
                        </a:rPr>
                        <a:t>All samples </a:t>
                      </a:r>
                      <a:r>
                        <a:rPr lang="en-US" sz="1100" b="0" i="0" u="none" strike="noStrike" dirty="0" err="1">
                          <a:solidFill>
                            <a:srgbClr val="004B87"/>
                          </a:solidFill>
                          <a:effectLst/>
                          <a:latin typeface="Calibri" panose="020F0502020204030204" pitchFamily="34" charset="0"/>
                        </a:rPr>
                        <a:t>cccDNA</a:t>
                      </a:r>
                      <a:r>
                        <a:rPr lang="en-US" sz="1100" b="0" i="0" u="none" strike="noStrike" dirty="0">
                          <a:solidFill>
                            <a:srgbClr val="004B87"/>
                          </a:solidFill>
                          <a:effectLst/>
                          <a:latin typeface="Calibri" panose="020F0502020204030204" pitchFamily="34" charset="0"/>
                        </a:rPr>
                        <a:t> positive</a:t>
                      </a: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85250273"/>
                  </a:ext>
                </a:extLst>
              </a:tr>
            </a:tbl>
          </a:graphicData>
        </a:graphic>
      </p:graphicFrame>
      <p:sp>
        <p:nvSpPr>
          <p:cNvPr id="13" name="TextBox 12">
            <a:extLst>
              <a:ext uri="{FF2B5EF4-FFF2-40B4-BE49-F238E27FC236}">
                <a16:creationId xmlns:a16="http://schemas.microsoft.com/office/drawing/2014/main" id="{EF848906-5B32-5A19-DFC5-D122CCDA5540}"/>
              </a:ext>
            </a:extLst>
          </p:cNvPr>
          <p:cNvSpPr txBox="1"/>
          <p:nvPr/>
        </p:nvSpPr>
        <p:spPr>
          <a:xfrm>
            <a:off x="4089047" y="2701309"/>
            <a:ext cx="4013906" cy="369332"/>
          </a:xfrm>
          <a:prstGeom prst="rect">
            <a:avLst/>
          </a:prstGeom>
          <a:noFill/>
        </p:spPr>
        <p:txBody>
          <a:bodyPr wrap="square">
            <a:spAutoFit/>
          </a:bodyPr>
          <a:lstStyle/>
          <a:p>
            <a:r>
              <a:rPr lang="en-US" sz="900" i="1" dirty="0">
                <a:latin typeface="Arial" panose="020B0604020202020204" pitchFamily="34" charset="0"/>
                <a:cs typeface="Arial" panose="020B0604020202020204" pitchFamily="34" charset="0"/>
              </a:rPr>
              <a:t>*Virological response rate in the 4.2mg group was significantly higher than that in placebo group (p = 0.0248)</a:t>
            </a:r>
          </a:p>
        </p:txBody>
      </p:sp>
      <p:sp>
        <p:nvSpPr>
          <p:cNvPr id="24" name="TextBox 23">
            <a:extLst>
              <a:ext uri="{FF2B5EF4-FFF2-40B4-BE49-F238E27FC236}">
                <a16:creationId xmlns:a16="http://schemas.microsoft.com/office/drawing/2014/main" id="{7D2B9E65-1CF5-02D5-4782-B13619B064CC}"/>
              </a:ext>
            </a:extLst>
          </p:cNvPr>
          <p:cNvSpPr txBox="1"/>
          <p:nvPr/>
        </p:nvSpPr>
        <p:spPr>
          <a:xfrm>
            <a:off x="5556915" y="5113111"/>
            <a:ext cx="2620535" cy="261610"/>
          </a:xfrm>
          <a:prstGeom prst="rect">
            <a:avLst/>
          </a:prstGeom>
          <a:noFill/>
        </p:spPr>
        <p:txBody>
          <a:bodyPr wrap="square">
            <a:spAutoFit/>
          </a:bodyPr>
          <a:lstStyle/>
          <a:p>
            <a:r>
              <a:rPr lang="en-US" sz="1050" i="1" dirty="0">
                <a:latin typeface="Arial" panose="020B0604020202020204" pitchFamily="34" charset="0"/>
                <a:cs typeface="Arial" panose="020B0604020202020204" pitchFamily="34" charset="0"/>
              </a:rPr>
              <a:t>*&lt; 5 copies/</a:t>
            </a:r>
            <a:r>
              <a:rPr lang="en-US" sz="1050" i="1" dirty="0" err="1">
                <a:latin typeface="Arial" panose="020B0604020202020204" pitchFamily="34" charset="0"/>
                <a:cs typeface="Arial" panose="020B0604020202020204" pitchFamily="34" charset="0"/>
              </a:rPr>
              <a:t>μL</a:t>
            </a:r>
            <a:r>
              <a:rPr lang="en-US" sz="1050" i="1" dirty="0">
                <a:latin typeface="Arial" panose="020B0604020202020204" pitchFamily="34" charset="0"/>
                <a:cs typeface="Arial" panose="020B0604020202020204" pitchFamily="34" charset="0"/>
              </a:rPr>
              <a:t> by verified PCR assay</a:t>
            </a:r>
          </a:p>
        </p:txBody>
      </p:sp>
      <p:sp>
        <p:nvSpPr>
          <p:cNvPr id="25" name="Content Placeholder 2">
            <a:extLst>
              <a:ext uri="{FF2B5EF4-FFF2-40B4-BE49-F238E27FC236}">
                <a16:creationId xmlns:a16="http://schemas.microsoft.com/office/drawing/2014/main" id="{6CE51B3F-F85F-4302-800D-F4E84A823A7E}"/>
              </a:ext>
            </a:extLst>
          </p:cNvPr>
          <p:cNvSpPr txBox="1">
            <a:spLocks/>
          </p:cNvSpPr>
          <p:nvPr/>
        </p:nvSpPr>
        <p:spPr>
          <a:xfrm>
            <a:off x="5521897" y="3916093"/>
            <a:ext cx="2503063" cy="1122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4B87"/>
              </a:buClr>
              <a:defRPr/>
            </a:pPr>
            <a:r>
              <a:rPr lang="fr-CH" sz="1400" dirty="0">
                <a:effectLst/>
                <a:latin typeface="Arial" panose="020B0604020202020204" pitchFamily="34" charset="0"/>
                <a:cs typeface="Arial" panose="020B0604020202020204" pitchFamily="34" charset="0"/>
              </a:rPr>
              <a:t>The </a:t>
            </a:r>
            <a:r>
              <a:rPr lang="fr-CH" sz="1400" dirty="0" err="1">
                <a:effectLst/>
                <a:latin typeface="Arial" panose="020B0604020202020204" pitchFamily="34" charset="0"/>
                <a:cs typeface="Arial" panose="020B0604020202020204" pitchFamily="34" charset="0"/>
              </a:rPr>
              <a:t>three</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subjects</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with</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cccDNA</a:t>
            </a:r>
            <a:r>
              <a:rPr lang="fr-CH" sz="1400" dirty="0">
                <a:effectLst/>
                <a:latin typeface="Arial" panose="020B0604020202020204" pitchFamily="34" charset="0"/>
                <a:cs typeface="Arial" panose="020B0604020202020204" pitchFamily="34" charset="0"/>
              </a:rPr>
              <a:t> clearance </a:t>
            </a:r>
            <a:r>
              <a:rPr lang="fr-CH" sz="1400" dirty="0" err="1">
                <a:effectLst/>
                <a:latin typeface="Arial" panose="020B0604020202020204" pitchFamily="34" charset="0"/>
                <a:cs typeface="Arial" panose="020B0604020202020204" pitchFamily="34" charset="0"/>
              </a:rPr>
              <a:t>remained</a:t>
            </a:r>
            <a:r>
              <a:rPr lang="fr-CH" sz="1400" dirty="0">
                <a:effectLst/>
                <a:latin typeface="Arial" panose="020B0604020202020204" pitchFamily="34" charset="0"/>
                <a:cs typeface="Arial" panose="020B0604020202020204" pitchFamily="34" charset="0"/>
              </a:rPr>
              <a:t> </a:t>
            </a:r>
            <a:r>
              <a:rPr lang="fr-CH" sz="1400" dirty="0" err="1">
                <a:effectLst/>
                <a:latin typeface="Arial" panose="020B0604020202020204" pitchFamily="34" charset="0"/>
                <a:cs typeface="Arial" panose="020B0604020202020204" pitchFamily="34" charset="0"/>
              </a:rPr>
              <a:t>HBsAg</a:t>
            </a:r>
            <a:r>
              <a:rPr lang="fr-CH" sz="1400" dirty="0">
                <a:effectLst/>
                <a:latin typeface="Arial" panose="020B0604020202020204" pitchFamily="34" charset="0"/>
                <a:cs typeface="Arial" panose="020B0604020202020204" pitchFamily="34" charset="0"/>
              </a:rPr>
              <a:t>-positive at the end of HLT </a:t>
            </a:r>
            <a:r>
              <a:rPr lang="fr-CH" sz="1400" dirty="0" err="1">
                <a:effectLst/>
                <a:latin typeface="Arial" panose="020B0604020202020204" pitchFamily="34" charset="0"/>
                <a:cs typeface="Arial" panose="020B0604020202020204" pitchFamily="34" charset="0"/>
              </a:rPr>
              <a:t>treatment</a:t>
            </a:r>
            <a:r>
              <a:rPr lang="fr-CH" sz="1400" dirty="0">
                <a:effectLst/>
                <a:latin typeface="Calibri" panose="020F0502020204030204" pitchFamily="34" charset="0"/>
              </a:rPr>
              <a:t>.</a:t>
            </a:r>
            <a:endParaRPr lang="en-US" sz="14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B50C8A5E-540B-B623-3C8C-1F8049B46E0C}"/>
              </a:ext>
            </a:extLst>
          </p:cNvPr>
          <p:cNvSpPr/>
          <p:nvPr/>
        </p:nvSpPr>
        <p:spPr>
          <a:xfrm>
            <a:off x="8899120" y="809809"/>
            <a:ext cx="2988081" cy="5496316"/>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77D6E712-58D4-97B8-60A7-9EABDC890387}"/>
              </a:ext>
            </a:extLst>
          </p:cNvPr>
          <p:cNvSpPr txBox="1"/>
          <p:nvPr/>
        </p:nvSpPr>
        <p:spPr>
          <a:xfrm>
            <a:off x="8966649" y="1462485"/>
            <a:ext cx="2875394" cy="3293209"/>
          </a:xfrm>
          <a:prstGeom prst="rect">
            <a:avLst/>
          </a:prstGeom>
          <a:noFill/>
        </p:spPr>
        <p:txBody>
          <a:bodyPr wrap="square">
            <a:spAutoFit/>
          </a:bodyPr>
          <a:lstStyle/>
          <a:p>
            <a:r>
              <a:rPr lang="en-US" sz="1600" dirty="0">
                <a:solidFill>
                  <a:srgbClr val="004B87"/>
                </a:solidFill>
                <a:latin typeface="Arial" panose="020B0604020202020204" pitchFamily="34" charset="0"/>
                <a:cs typeface="Arial" panose="020B0604020202020204" pitchFamily="34" charset="0"/>
              </a:rPr>
              <a:t>The combination therapy in the present trial may alter the balance of the HBV reservoir by blocking </a:t>
            </a:r>
            <a:r>
              <a:rPr lang="en-US" sz="1600" dirty="0" err="1">
                <a:solidFill>
                  <a:srgbClr val="004B87"/>
                </a:solidFill>
                <a:latin typeface="Arial" panose="020B0604020202020204" pitchFamily="34" charset="0"/>
                <a:cs typeface="Arial" panose="020B0604020202020204" pitchFamily="34" charset="0"/>
              </a:rPr>
              <a:t>cccDNA</a:t>
            </a:r>
            <a:r>
              <a:rPr lang="en-US" sz="1600" dirty="0">
                <a:solidFill>
                  <a:srgbClr val="004B87"/>
                </a:solidFill>
                <a:latin typeface="Arial" panose="020B0604020202020204" pitchFamily="34" charset="0"/>
                <a:cs typeface="Arial" panose="020B0604020202020204" pitchFamily="34" charset="0"/>
              </a:rPr>
              <a:t> replenishment through inhibiting HBV entry via HLT and accelerating </a:t>
            </a:r>
            <a:r>
              <a:rPr lang="en-US" sz="1600" dirty="0" err="1">
                <a:solidFill>
                  <a:srgbClr val="004B87"/>
                </a:solidFill>
                <a:latin typeface="Arial" panose="020B0604020202020204" pitchFamily="34" charset="0"/>
                <a:cs typeface="Arial" panose="020B0604020202020204" pitchFamily="34" charset="0"/>
              </a:rPr>
              <a:t>cccDNA</a:t>
            </a:r>
            <a:r>
              <a:rPr lang="en-US" sz="1600" dirty="0">
                <a:solidFill>
                  <a:srgbClr val="004B87"/>
                </a:solidFill>
                <a:latin typeface="Arial" panose="020B0604020202020204" pitchFamily="34" charset="0"/>
                <a:cs typeface="Arial" panose="020B0604020202020204" pitchFamily="34" charset="0"/>
              </a:rPr>
              <a:t> decay via PEG-IFN. </a:t>
            </a:r>
          </a:p>
          <a:p>
            <a:endParaRPr lang="en-US" sz="1600" dirty="0">
              <a:solidFill>
                <a:srgbClr val="004B87"/>
              </a:solidFill>
              <a:latin typeface="Arial" panose="020B0604020202020204" pitchFamily="34" charset="0"/>
              <a:cs typeface="Arial" panose="020B0604020202020204" pitchFamily="34" charset="0"/>
            </a:endParaRPr>
          </a:p>
          <a:p>
            <a:r>
              <a:rPr lang="en-US" sz="1600" dirty="0">
                <a:solidFill>
                  <a:srgbClr val="004B87"/>
                </a:solidFill>
                <a:latin typeface="Arial" panose="020B0604020202020204" pitchFamily="34" charset="0"/>
                <a:cs typeface="Arial" panose="020B0604020202020204" pitchFamily="34" charset="0"/>
              </a:rPr>
              <a:t>This strategy provides great potential to achieve a </a:t>
            </a:r>
            <a:r>
              <a:rPr lang="en-US" sz="1600" dirty="0" err="1">
                <a:solidFill>
                  <a:srgbClr val="004B87"/>
                </a:solidFill>
                <a:latin typeface="Arial" panose="020B0604020202020204" pitchFamily="34" charset="0"/>
                <a:cs typeface="Arial" panose="020B0604020202020204" pitchFamily="34" charset="0"/>
              </a:rPr>
              <a:t>sterilising</a:t>
            </a:r>
            <a:r>
              <a:rPr lang="en-US" sz="1600" dirty="0">
                <a:solidFill>
                  <a:srgbClr val="004B87"/>
                </a:solidFill>
                <a:latin typeface="Arial" panose="020B0604020202020204" pitchFamily="34" charset="0"/>
                <a:cs typeface="Arial" panose="020B0604020202020204" pitchFamily="34" charset="0"/>
              </a:rPr>
              <a:t> cure for patients with CHB.</a:t>
            </a:r>
          </a:p>
        </p:txBody>
      </p:sp>
      <p:sp>
        <p:nvSpPr>
          <p:cNvPr id="30" name="Rectangle: Rounded Corners 29">
            <a:extLst>
              <a:ext uri="{FF2B5EF4-FFF2-40B4-BE49-F238E27FC236}">
                <a16:creationId xmlns:a16="http://schemas.microsoft.com/office/drawing/2014/main" id="{79F7F758-B7F1-8503-6203-1447C0B04F7E}"/>
              </a:ext>
            </a:extLst>
          </p:cNvPr>
          <p:cNvSpPr/>
          <p:nvPr/>
        </p:nvSpPr>
        <p:spPr>
          <a:xfrm>
            <a:off x="9050713" y="940806"/>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pic>
        <p:nvPicPr>
          <p:cNvPr id="4" name="Graphic 3" descr="Home with solid fill">
            <a:hlinkClick r:id="rId3" action="ppaction://hlinksldjump"/>
            <a:extLst>
              <a:ext uri="{FF2B5EF4-FFF2-40B4-BE49-F238E27FC236}">
                <a16:creationId xmlns:a16="http://schemas.microsoft.com/office/drawing/2014/main" id="{109BE6BC-6B65-826A-8D42-714A272194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81962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C920-F083-24D2-353C-8C7BA3709DD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36F95CA-D2B6-A49D-F795-8536B89CDD98}"/>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ADA50A5-6BF1-1287-647F-40C570F9622A}"/>
              </a:ext>
            </a:extLst>
          </p:cNvPr>
          <p:cNvPicPr>
            <a:picLocks noChangeAspect="1"/>
          </p:cNvPicPr>
          <p:nvPr/>
        </p:nvPicPr>
        <p:blipFill>
          <a:blip r:embed="rId2"/>
          <a:stretch>
            <a:fillRect/>
          </a:stretch>
        </p:blipFill>
        <p:spPr>
          <a:xfrm>
            <a:off x="34438" y="0"/>
            <a:ext cx="12123124" cy="6858000"/>
          </a:xfrm>
          <a:prstGeom prst="rect">
            <a:avLst/>
          </a:prstGeom>
        </p:spPr>
      </p:pic>
    </p:spTree>
    <p:extLst>
      <p:ext uri="{BB962C8B-B14F-4D97-AF65-F5344CB8AC3E}">
        <p14:creationId xmlns:p14="http://schemas.microsoft.com/office/powerpoint/2010/main" val="240273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2CAB-F28E-D760-3D4C-504C09FCB2B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D003F5F-AA56-F4F5-6B61-DA1D2EDE2B1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2F76573B-8E1C-F4CE-9490-52C20DF55629}"/>
              </a:ext>
            </a:extLst>
          </p:cNvPr>
          <p:cNvPicPr>
            <a:picLocks noChangeAspect="1"/>
          </p:cNvPicPr>
          <p:nvPr/>
        </p:nvPicPr>
        <p:blipFill>
          <a:blip r:embed="rId2"/>
          <a:stretch>
            <a:fillRect/>
          </a:stretch>
        </p:blipFill>
        <p:spPr>
          <a:xfrm>
            <a:off x="0" y="739"/>
            <a:ext cx="12192000" cy="6856522"/>
          </a:xfrm>
          <a:prstGeom prst="rect">
            <a:avLst/>
          </a:prstGeom>
        </p:spPr>
      </p:pic>
    </p:spTree>
    <p:extLst>
      <p:ext uri="{BB962C8B-B14F-4D97-AF65-F5344CB8AC3E}">
        <p14:creationId xmlns:p14="http://schemas.microsoft.com/office/powerpoint/2010/main" val="380034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38DD-08FD-B10C-DCC3-E940FF8FF4F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C198AD9-C447-6AA8-A531-E9A1AC5249BD}"/>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46AA460-7AA3-EB7E-1154-BD17142F3F34}"/>
              </a:ext>
            </a:extLst>
          </p:cNvPr>
          <p:cNvPicPr>
            <a:picLocks noChangeAspect="1"/>
          </p:cNvPicPr>
          <p:nvPr/>
        </p:nvPicPr>
        <p:blipFill>
          <a:blip r:embed="rId2"/>
          <a:stretch>
            <a:fillRect/>
          </a:stretch>
        </p:blipFill>
        <p:spPr>
          <a:xfrm>
            <a:off x="-61292" y="0"/>
            <a:ext cx="12314583" cy="6858000"/>
          </a:xfrm>
          <a:prstGeom prst="rect">
            <a:avLst/>
          </a:prstGeom>
        </p:spPr>
      </p:pic>
    </p:spTree>
    <p:extLst>
      <p:ext uri="{BB962C8B-B14F-4D97-AF65-F5344CB8AC3E}">
        <p14:creationId xmlns:p14="http://schemas.microsoft.com/office/powerpoint/2010/main" val="2766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809D2-8772-DF72-6A74-F775928F3B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3F306A2-3A6C-154D-9B41-9EA723A5201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4A15F8D-1CDD-8462-0020-9B2A31C4EF89}"/>
              </a:ext>
            </a:extLst>
          </p:cNvPr>
          <p:cNvPicPr>
            <a:picLocks noChangeAspect="1"/>
          </p:cNvPicPr>
          <p:nvPr/>
        </p:nvPicPr>
        <p:blipFill>
          <a:blip r:embed="rId2"/>
          <a:stretch>
            <a:fillRect/>
          </a:stretch>
        </p:blipFill>
        <p:spPr>
          <a:xfrm>
            <a:off x="0" y="57667"/>
            <a:ext cx="12192000" cy="6742665"/>
          </a:xfrm>
          <a:prstGeom prst="rect">
            <a:avLst/>
          </a:prstGeom>
        </p:spPr>
      </p:pic>
    </p:spTree>
    <p:extLst>
      <p:ext uri="{BB962C8B-B14F-4D97-AF65-F5344CB8AC3E}">
        <p14:creationId xmlns:p14="http://schemas.microsoft.com/office/powerpoint/2010/main" val="176751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1CDD-E7F3-24D3-8733-E8EEAD1C1C2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B65AE92-7045-CBBE-B545-7151A0F24FEB}"/>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54A5C014-2B22-EC0C-6971-FCC3CD36DF3D}"/>
              </a:ext>
            </a:extLst>
          </p:cNvPr>
          <p:cNvPicPr>
            <a:picLocks noChangeAspect="1"/>
          </p:cNvPicPr>
          <p:nvPr/>
        </p:nvPicPr>
        <p:blipFill>
          <a:blip r:embed="rId2"/>
          <a:stretch>
            <a:fillRect/>
          </a:stretch>
        </p:blipFill>
        <p:spPr>
          <a:xfrm>
            <a:off x="0" y="37926"/>
            <a:ext cx="12192000" cy="6782147"/>
          </a:xfrm>
          <a:prstGeom prst="rect">
            <a:avLst/>
          </a:prstGeom>
        </p:spPr>
      </p:pic>
    </p:spTree>
    <p:extLst>
      <p:ext uri="{BB962C8B-B14F-4D97-AF65-F5344CB8AC3E}">
        <p14:creationId xmlns:p14="http://schemas.microsoft.com/office/powerpoint/2010/main" val="80935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8D4C-28AF-91A7-61E1-4CD059012353}"/>
              </a:ext>
            </a:extLst>
          </p:cNvPr>
          <p:cNvSpPr>
            <a:spLocks noGrp="1"/>
          </p:cNvSpPr>
          <p:nvPr>
            <p:ph type="title"/>
          </p:nvPr>
        </p:nvSpPr>
        <p:spPr>
          <a:xfrm>
            <a:off x="498088" y="1913550"/>
            <a:ext cx="10972800" cy="1661993"/>
          </a:xfrm>
        </p:spPr>
        <p:txBody>
          <a:bodyPr/>
          <a:lstStyle/>
          <a:p>
            <a:r>
              <a:rPr lang="en-US" sz="3600" dirty="0"/>
              <a:t>Disclosures</a:t>
            </a:r>
            <a:br>
              <a:rPr lang="en-US" sz="3600" dirty="0"/>
            </a:br>
            <a:br>
              <a:rPr lang="en-US" sz="3600" dirty="0"/>
            </a:br>
            <a:r>
              <a:rPr lang="en-US" sz="3600" dirty="0"/>
              <a:t>see robertgish.com </a:t>
            </a:r>
          </a:p>
        </p:txBody>
      </p:sp>
    </p:spTree>
    <p:extLst>
      <p:ext uri="{BB962C8B-B14F-4D97-AF65-F5344CB8AC3E}">
        <p14:creationId xmlns:p14="http://schemas.microsoft.com/office/powerpoint/2010/main" val="3263600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5EB1B-DA12-858C-5C17-AE5FD74B5A7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457E226-FCB5-002D-5306-4555674D8E27}"/>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78050C2-80F7-7509-C384-980C380FABE5}"/>
              </a:ext>
            </a:extLst>
          </p:cNvPr>
          <p:cNvPicPr>
            <a:picLocks noChangeAspect="1"/>
          </p:cNvPicPr>
          <p:nvPr/>
        </p:nvPicPr>
        <p:blipFill>
          <a:blip r:embed="rId2"/>
          <a:stretch>
            <a:fillRect/>
          </a:stretch>
        </p:blipFill>
        <p:spPr>
          <a:xfrm>
            <a:off x="0" y="51593"/>
            <a:ext cx="12192000" cy="6754813"/>
          </a:xfrm>
          <a:prstGeom prst="rect">
            <a:avLst/>
          </a:prstGeom>
        </p:spPr>
      </p:pic>
    </p:spTree>
    <p:extLst>
      <p:ext uri="{BB962C8B-B14F-4D97-AF65-F5344CB8AC3E}">
        <p14:creationId xmlns:p14="http://schemas.microsoft.com/office/powerpoint/2010/main" val="824276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FB83-75A6-D215-82E3-D2485A49F9E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97F2539-6C4D-1249-8AAA-131C09DE49D7}"/>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7D6C90F4-2831-F114-7B82-2B9C3EBBC1C3}"/>
              </a:ext>
            </a:extLst>
          </p:cNvPr>
          <p:cNvPicPr>
            <a:picLocks noChangeAspect="1"/>
          </p:cNvPicPr>
          <p:nvPr/>
        </p:nvPicPr>
        <p:blipFill>
          <a:blip r:embed="rId2"/>
          <a:stretch>
            <a:fillRect/>
          </a:stretch>
        </p:blipFill>
        <p:spPr>
          <a:xfrm>
            <a:off x="25690" y="0"/>
            <a:ext cx="12140619" cy="6858000"/>
          </a:xfrm>
          <a:prstGeom prst="rect">
            <a:avLst/>
          </a:prstGeom>
        </p:spPr>
      </p:pic>
    </p:spTree>
    <p:extLst>
      <p:ext uri="{BB962C8B-B14F-4D97-AF65-F5344CB8AC3E}">
        <p14:creationId xmlns:p14="http://schemas.microsoft.com/office/powerpoint/2010/main" val="1121878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9B2F-3885-F3BA-0D3E-4A13F755DDC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5FD3F66-E126-153B-DF75-84CC1759F3DF}"/>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F73D3828-0F02-84E0-1FC3-21F3FC859DC4}"/>
              </a:ext>
            </a:extLst>
          </p:cNvPr>
          <p:cNvPicPr>
            <a:picLocks noChangeAspect="1"/>
          </p:cNvPicPr>
          <p:nvPr/>
        </p:nvPicPr>
        <p:blipFill>
          <a:blip r:embed="rId2"/>
          <a:stretch>
            <a:fillRect/>
          </a:stretch>
        </p:blipFill>
        <p:spPr>
          <a:xfrm>
            <a:off x="0" y="4192"/>
            <a:ext cx="12192000" cy="6849616"/>
          </a:xfrm>
          <a:prstGeom prst="rect">
            <a:avLst/>
          </a:prstGeom>
        </p:spPr>
      </p:pic>
    </p:spTree>
    <p:extLst>
      <p:ext uri="{BB962C8B-B14F-4D97-AF65-F5344CB8AC3E}">
        <p14:creationId xmlns:p14="http://schemas.microsoft.com/office/powerpoint/2010/main" val="4238143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4D20-28CB-B901-8B4F-8B4D460C592F}"/>
              </a:ext>
            </a:extLst>
          </p:cNvPr>
          <p:cNvSpPr>
            <a:spLocks noGrp="1"/>
          </p:cNvSpPr>
          <p:nvPr>
            <p:ph type="title"/>
          </p:nvPr>
        </p:nvSpPr>
        <p:spPr/>
        <p:txBody>
          <a:bodyPr/>
          <a:lstStyle/>
          <a:p>
            <a:r>
              <a:rPr lang="en-US" dirty="0"/>
              <a:t>In summary: </a:t>
            </a:r>
          </a:p>
        </p:txBody>
      </p:sp>
      <p:sp>
        <p:nvSpPr>
          <p:cNvPr id="3" name="Content Placeholder 2">
            <a:extLst>
              <a:ext uri="{FF2B5EF4-FFF2-40B4-BE49-F238E27FC236}">
                <a16:creationId xmlns:a16="http://schemas.microsoft.com/office/drawing/2014/main" id="{80B1A4EF-70E4-C709-2CCF-5B6DB89CA8BB}"/>
              </a:ext>
            </a:extLst>
          </p:cNvPr>
          <p:cNvSpPr>
            <a:spLocks noGrp="1"/>
          </p:cNvSpPr>
          <p:nvPr>
            <p:ph idx="1"/>
          </p:nvPr>
        </p:nvSpPr>
        <p:spPr/>
        <p:txBody>
          <a:bodyPr/>
          <a:lstStyle/>
          <a:p>
            <a:r>
              <a:rPr lang="en-US" dirty="0"/>
              <a:t>We have many new technologies moving forward to cure HDV even in the absence of an HBV Cure </a:t>
            </a:r>
          </a:p>
          <a:p>
            <a:endParaRPr lang="en-US" dirty="0"/>
          </a:p>
          <a:p>
            <a:r>
              <a:rPr lang="en-US" dirty="0"/>
              <a:t>Antibody technology is dominating this space currently with NTCP receptors and co-dominant</a:t>
            </a:r>
          </a:p>
          <a:p>
            <a:endParaRPr lang="en-US" dirty="0"/>
          </a:p>
          <a:p>
            <a:r>
              <a:rPr lang="en-US" dirty="0"/>
              <a:t>DAA against HBV may </a:t>
            </a:r>
            <a:r>
              <a:rPr lang="en-US" dirty="0" err="1"/>
              <a:t>superscede</a:t>
            </a:r>
            <a:r>
              <a:rPr lang="en-US" dirty="0"/>
              <a:t> these new HDV treatment paradigms, but that roadmap is not established</a:t>
            </a:r>
          </a:p>
          <a:p>
            <a:endParaRPr lang="en-US" dirty="0"/>
          </a:p>
          <a:p>
            <a:r>
              <a:rPr lang="en-US" dirty="0"/>
              <a:t>We hope the path for oral NTCP receptors can move forward to replace injectables in 5 years</a:t>
            </a:r>
          </a:p>
          <a:p>
            <a:endParaRPr lang="en-US" dirty="0"/>
          </a:p>
          <a:p>
            <a:r>
              <a:rPr lang="en-US" dirty="0"/>
              <a:t>A partnership with lonafarnib and lambda interferon is also on the horizon </a:t>
            </a:r>
          </a:p>
        </p:txBody>
      </p:sp>
    </p:spTree>
    <p:extLst>
      <p:ext uri="{BB962C8B-B14F-4D97-AF65-F5344CB8AC3E}">
        <p14:creationId xmlns:p14="http://schemas.microsoft.com/office/powerpoint/2010/main" val="2423486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1EDE8-FDBA-7F07-98A1-B99B50D9F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52CF0-AF90-0319-26BE-ECADB362C7C5}"/>
              </a:ext>
            </a:extLst>
          </p:cNvPr>
          <p:cNvSpPr>
            <a:spLocks noGrp="1"/>
          </p:cNvSpPr>
          <p:nvPr>
            <p:ph type="title"/>
          </p:nvPr>
        </p:nvSpPr>
        <p:spPr/>
        <p:txBody>
          <a:bodyPr/>
          <a:lstStyle/>
          <a:p>
            <a:r>
              <a:rPr lang="en-US" dirty="0"/>
              <a:t>Thank you to the organizers of the STC </a:t>
            </a:r>
            <a:r>
              <a:rPr lang="en-US" dirty="0" err="1"/>
              <a:t>Taskent</a:t>
            </a:r>
            <a:r>
              <a:rPr lang="en-US" dirty="0"/>
              <a:t> APASL meeting</a:t>
            </a:r>
          </a:p>
        </p:txBody>
      </p:sp>
      <p:sp>
        <p:nvSpPr>
          <p:cNvPr id="3" name="Content Placeholder 2">
            <a:extLst>
              <a:ext uri="{FF2B5EF4-FFF2-40B4-BE49-F238E27FC236}">
                <a16:creationId xmlns:a16="http://schemas.microsoft.com/office/drawing/2014/main" id="{83AE41F4-6B80-14A7-BCA6-CC3E18A0C47F}"/>
              </a:ext>
            </a:extLst>
          </p:cNvPr>
          <p:cNvSpPr>
            <a:spLocks noGrp="1"/>
          </p:cNvSpPr>
          <p:nvPr>
            <p:ph idx="1"/>
          </p:nvPr>
        </p:nvSpPr>
        <p:spPr/>
        <p:txBody>
          <a:bodyPr/>
          <a:lstStyle/>
          <a:p>
            <a:r>
              <a:rPr lang="en-US" dirty="0"/>
              <a:t>And my thanks to</a:t>
            </a:r>
          </a:p>
          <a:p>
            <a:endParaRPr lang="en-US" dirty="0"/>
          </a:p>
          <a:p>
            <a:r>
              <a:rPr lang="en-US" dirty="0"/>
              <a:t>HHH</a:t>
            </a:r>
          </a:p>
          <a:p>
            <a:r>
              <a:rPr lang="en-US" dirty="0"/>
              <a:t>Vir</a:t>
            </a:r>
          </a:p>
          <a:p>
            <a:r>
              <a:rPr lang="en-US" dirty="0"/>
              <a:t>Gilead</a:t>
            </a:r>
          </a:p>
          <a:p>
            <a:r>
              <a:rPr lang="en-US" dirty="0"/>
              <a:t>Bluejay </a:t>
            </a:r>
          </a:p>
          <a:p>
            <a:endParaRPr lang="en-US" dirty="0"/>
          </a:p>
          <a:p>
            <a:r>
              <a:rPr lang="en-US" dirty="0"/>
              <a:t>For their work in the HDV space and the patients and families, the </a:t>
            </a:r>
            <a:r>
              <a:rPr lang="en-US" dirty="0" err="1"/>
              <a:t>Pis</a:t>
            </a:r>
            <a:r>
              <a:rPr lang="en-US" dirty="0"/>
              <a:t>, and the institutions and also the investors !</a:t>
            </a:r>
          </a:p>
        </p:txBody>
      </p:sp>
    </p:spTree>
    <p:extLst>
      <p:ext uri="{BB962C8B-B14F-4D97-AF65-F5344CB8AC3E}">
        <p14:creationId xmlns:p14="http://schemas.microsoft.com/office/powerpoint/2010/main" val="219216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6DBD75-C2AC-0007-6D9D-921E2210427F}"/>
              </a:ext>
            </a:extLst>
          </p:cNvPr>
          <p:cNvSpPr>
            <a:spLocks noGrp="1"/>
          </p:cNvSpPr>
          <p:nvPr>
            <p:ph type="title"/>
          </p:nvPr>
        </p:nvSpPr>
        <p:spPr>
          <a:xfrm>
            <a:off x="442331" y="776125"/>
            <a:ext cx="10972800" cy="276999"/>
          </a:xfrm>
        </p:spPr>
        <p:txBody>
          <a:bodyPr/>
          <a:lstStyle/>
          <a:p>
            <a:r>
              <a:rPr lang="en-US" dirty="0"/>
              <a:t>HDV today and the future </a:t>
            </a:r>
          </a:p>
        </p:txBody>
      </p:sp>
      <p:sp>
        <p:nvSpPr>
          <p:cNvPr id="4" name="Text Placeholder 3">
            <a:extLst>
              <a:ext uri="{FF2B5EF4-FFF2-40B4-BE49-F238E27FC236}">
                <a16:creationId xmlns:a16="http://schemas.microsoft.com/office/drawing/2014/main" id="{6C9B3A93-4FAF-FE2D-C6B4-A8DCDC4A1EEA}"/>
              </a:ext>
            </a:extLst>
          </p:cNvPr>
          <p:cNvSpPr>
            <a:spLocks noGrp="1"/>
          </p:cNvSpPr>
          <p:nvPr>
            <p:ph type="body" idx="1"/>
          </p:nvPr>
        </p:nvSpPr>
        <p:spPr>
          <a:xfrm>
            <a:off x="442331" y="1231544"/>
            <a:ext cx="10972800" cy="6370975"/>
          </a:xfrm>
        </p:spPr>
        <p:txBody>
          <a:bodyPr/>
          <a:lstStyle/>
          <a:p>
            <a:r>
              <a:rPr lang="en-US" sz="1600" dirty="0"/>
              <a:t>Interferon: base of current therapy</a:t>
            </a:r>
          </a:p>
          <a:p>
            <a:r>
              <a:rPr lang="en-US" sz="1600" dirty="0"/>
              <a:t>	limited supply</a:t>
            </a:r>
          </a:p>
          <a:p>
            <a:r>
              <a:rPr lang="en-US" sz="1600" dirty="0"/>
              <a:t>	many </a:t>
            </a:r>
            <a:r>
              <a:rPr lang="en-US" sz="1600" dirty="0" err="1"/>
              <a:t>Aes</a:t>
            </a:r>
            <a:endParaRPr lang="en-US" sz="1600" dirty="0"/>
          </a:p>
          <a:p>
            <a:r>
              <a:rPr lang="en-US" sz="1600" dirty="0"/>
              <a:t>	expensive in some locations</a:t>
            </a:r>
          </a:p>
          <a:p>
            <a:r>
              <a:rPr lang="en-US" sz="1600" dirty="0"/>
              <a:t>	MVR is 15% with or without </a:t>
            </a:r>
            <a:r>
              <a:rPr lang="en-US" sz="1600" dirty="0" err="1"/>
              <a:t>nucs</a:t>
            </a:r>
            <a:endParaRPr lang="en-US" sz="1600" dirty="0"/>
          </a:p>
          <a:p>
            <a:r>
              <a:rPr lang="en-US" sz="1600" dirty="0"/>
              <a:t>	new custom interferon is in development with IntegerBio: proposal much less AE with more AV effect</a:t>
            </a:r>
          </a:p>
          <a:p>
            <a:endParaRPr lang="en-US" sz="1600" dirty="0"/>
          </a:p>
          <a:p>
            <a:r>
              <a:rPr lang="en-US" sz="1600" dirty="0"/>
              <a:t>NAPS:  MVR over 50%:  see NATAP website for all details, only availability is compassionate use, risk of very high ALT, needs to be in combination with INF and </a:t>
            </a:r>
            <a:r>
              <a:rPr lang="en-US" sz="1600" dirty="0" err="1"/>
              <a:t>Nucs</a:t>
            </a:r>
            <a:r>
              <a:rPr lang="en-US" sz="1600" dirty="0"/>
              <a:t>  No active Phase III studies</a:t>
            </a:r>
          </a:p>
          <a:p>
            <a:endParaRPr lang="en-US" sz="1600" dirty="0"/>
          </a:p>
          <a:p>
            <a:r>
              <a:rPr lang="en-US" sz="1600" dirty="0"/>
              <a:t>Lonafarnib and lambda interferon are alive and well: will be covered by Dr Glenn</a:t>
            </a:r>
          </a:p>
          <a:p>
            <a:endParaRPr lang="en-US" sz="1600" dirty="0"/>
          </a:p>
          <a:p>
            <a:r>
              <a:rPr lang="en-US" sz="1600" dirty="0"/>
              <a:t>NTCP: I: Bulevirtide: full approval in the EMA region and Russia, FDA US pending</a:t>
            </a:r>
          </a:p>
          <a:p>
            <a:r>
              <a:rPr lang="en-US" sz="1600" dirty="0"/>
              <a:t>   monotherapy</a:t>
            </a:r>
          </a:p>
          <a:p>
            <a:r>
              <a:rPr lang="en-US" sz="1600" dirty="0"/>
              <a:t>  combo with INF and </a:t>
            </a:r>
            <a:r>
              <a:rPr lang="en-US" sz="1600" dirty="0" err="1"/>
              <a:t>Nuc</a:t>
            </a:r>
            <a:endParaRPr lang="en-US" sz="1600" dirty="0"/>
          </a:p>
          <a:p>
            <a:r>
              <a:rPr lang="en-US" sz="1600" dirty="0"/>
              <a:t>  Oral NTCP receptor antagonist </a:t>
            </a:r>
            <a:r>
              <a:rPr lang="en-US" sz="1600" dirty="0" err="1"/>
              <a:t>Heplatide</a:t>
            </a:r>
            <a:r>
              <a:rPr lang="en-US" sz="1600" dirty="0"/>
              <a:t> with INF</a:t>
            </a:r>
          </a:p>
          <a:p>
            <a:endParaRPr lang="en-US" sz="1600" dirty="0"/>
          </a:p>
          <a:p>
            <a:r>
              <a:rPr lang="en-US" sz="1600" dirty="0"/>
              <a:t>HHH monoclonal antibody</a:t>
            </a:r>
          </a:p>
          <a:p>
            <a:endParaRPr lang="en-US" sz="1600" dirty="0"/>
          </a:p>
          <a:p>
            <a:r>
              <a:rPr lang="en-US" sz="1600" dirty="0"/>
              <a:t>Vir monoclonal antibody with iRNA, </a:t>
            </a:r>
            <a:r>
              <a:rPr lang="en-US" sz="1600" dirty="0" err="1"/>
              <a:t>Nucs</a:t>
            </a:r>
            <a:r>
              <a:rPr lang="en-US" sz="1600" dirty="0"/>
              <a:t>, Interferon</a:t>
            </a:r>
          </a:p>
          <a:p>
            <a:endParaRPr lang="en-US" sz="1600" dirty="0"/>
          </a:p>
          <a:p>
            <a:r>
              <a:rPr lang="en-US" sz="1600" dirty="0" err="1"/>
              <a:t>BlueJay</a:t>
            </a:r>
            <a:r>
              <a:rPr lang="en-US" sz="1600" dirty="0"/>
              <a:t>: monoclonal with without </a:t>
            </a:r>
            <a:r>
              <a:rPr lang="en-US" sz="1600" dirty="0" err="1"/>
              <a:t>nucs</a:t>
            </a:r>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0305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PPT-15.png">
            <a:extLst>
              <a:ext uri="{FF2B5EF4-FFF2-40B4-BE49-F238E27FC236}">
                <a16:creationId xmlns:a16="http://schemas.microsoft.com/office/drawing/2014/main" id="{C9573576-07C3-44E1-AC32-D676D8704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67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62151" y="1844676"/>
            <a:ext cx="36290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5"/>
          <p:cNvSpPr>
            <a:spLocks noChangeArrowheads="1"/>
          </p:cNvSpPr>
          <p:nvPr/>
        </p:nvSpPr>
        <p:spPr bwMode="auto">
          <a:xfrm>
            <a:off x="200306" y="286255"/>
            <a:ext cx="981047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56% of patients with FU24 </a:t>
            </a:r>
            <a:r>
              <a:rPr kumimoji="0" lang="en-US" sz="3200" b="1" i="0" u="none" strike="noStrike" kern="1200" cap="none" spc="0" normalizeH="0" baseline="0" noProof="0" dirty="0" err="1">
                <a:ln>
                  <a:noFill/>
                </a:ln>
                <a:solidFill>
                  <a:srgbClr val="FFFFFF"/>
                </a:solidFill>
                <a:effectLst/>
                <a:uLnTx/>
                <a:uFillTx/>
                <a:latin typeface="Calibri" panose="020F0502020204030204" pitchFamily="34" charset="0"/>
                <a:ea typeface="ＭＳ Ｐゴシック" charset="0"/>
                <a:cs typeface="Calibri" panose="020F0502020204030204" pitchFamily="34" charset="0"/>
              </a:rPr>
              <a:t>virological</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response in </a:t>
            </a:r>
            <a:r>
              <a:rPr kumimoji="0" lang="en-US" sz="3200" b="1" i="0" u="sng"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HIDIT1</a:t>
            </a:r>
            <a:r>
              <a:rPr kumimoji="0" lang="en-US" sz="32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became HDV RNA positive in the LTFU </a:t>
            </a:r>
          </a:p>
        </p:txBody>
      </p:sp>
      <p:pic>
        <p:nvPicPr>
          <p:cNvPr id="33796"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37275" y="1843088"/>
            <a:ext cx="3703638"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Oval 11"/>
          <p:cNvSpPr>
            <a:spLocks noChangeArrowheads="1"/>
          </p:cNvSpPr>
          <p:nvPr/>
        </p:nvSpPr>
        <p:spPr bwMode="auto">
          <a:xfrm>
            <a:off x="9198557" y="2289742"/>
            <a:ext cx="504825" cy="2519362"/>
          </a:xfrm>
          <a:prstGeom prst="ellipse">
            <a:avLst/>
          </a:prstGeom>
          <a:noFill/>
          <a:ln w="28575">
            <a:solidFill>
              <a:srgbClr val="F03C14"/>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33798" name="Rechteck 9"/>
          <p:cNvSpPr>
            <a:spLocks noChangeArrowheads="1"/>
          </p:cNvSpPr>
          <p:nvPr/>
        </p:nvSpPr>
        <p:spPr bwMode="auto">
          <a:xfrm>
            <a:off x="2208214" y="1773238"/>
            <a:ext cx="7704137" cy="360362"/>
          </a:xfrm>
          <a:prstGeom prst="rect">
            <a:avLst/>
          </a:prstGeom>
          <a:solidFill>
            <a:schemeClr val="bg1"/>
          </a:solidFill>
          <a:ln w="9525">
            <a:solidFill>
              <a:schemeClr val="bg1"/>
            </a:solidFill>
            <a:round/>
            <a:headEnd/>
            <a:tailEnd/>
          </a:ln>
        </p:spPr>
        <p:txBody>
          <a:bodyPr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ＭＳ Ｐゴシック" charset="0"/>
              <a:cs typeface="ＭＳ Ｐゴシック" charset="0"/>
            </a:endParaRPr>
          </a:p>
        </p:txBody>
      </p:sp>
      <p:sp>
        <p:nvSpPr>
          <p:cNvPr id="26633" name="Textfeld 10"/>
          <p:cNvSpPr txBox="1">
            <a:spLocks noChangeArrowheads="1"/>
          </p:cNvSpPr>
          <p:nvPr/>
        </p:nvSpPr>
        <p:spPr bwMode="auto">
          <a:xfrm>
            <a:off x="2782888" y="1763714"/>
            <a:ext cx="1009650" cy="3381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mn-cs"/>
              </a:rPr>
              <a:t>Therapy</a:t>
            </a:r>
          </a:p>
        </p:txBody>
      </p:sp>
      <p:sp>
        <p:nvSpPr>
          <p:cNvPr id="26634" name="Textfeld 12"/>
          <p:cNvSpPr txBox="1">
            <a:spLocks noChangeArrowheads="1"/>
          </p:cNvSpPr>
          <p:nvPr/>
        </p:nvSpPr>
        <p:spPr bwMode="auto">
          <a:xfrm>
            <a:off x="6959601" y="1773239"/>
            <a:ext cx="1008063" cy="33813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ＭＳ Ｐゴシック" charset="0"/>
                <a:cs typeface="+mn-cs"/>
              </a:rPr>
              <a:t>Therapy</a:t>
            </a:r>
          </a:p>
        </p:txBody>
      </p:sp>
      <p:sp>
        <p:nvSpPr>
          <p:cNvPr id="26635" name="Textfeld 13"/>
          <p:cNvSpPr txBox="1">
            <a:spLocks noChangeArrowheads="1"/>
          </p:cNvSpPr>
          <p:nvPr/>
        </p:nvSpPr>
        <p:spPr bwMode="auto">
          <a:xfrm>
            <a:off x="2063750" y="1320800"/>
            <a:ext cx="3600450" cy="338138"/>
          </a:xfrm>
          <a:prstGeom prst="rect">
            <a:avLst/>
          </a:prstGeom>
          <a:solidFill>
            <a:srgbClr val="008000"/>
          </a:solidFill>
          <a:ln/>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FFFFFF"/>
                </a:solidFill>
                <a:effectLst/>
                <a:uLnTx/>
                <a:uFillTx/>
                <a:latin typeface="Arial" charset="0"/>
                <a:ea typeface="ＭＳ Ｐゴシック" charset="0"/>
                <a:cs typeface="+mn-cs"/>
              </a:rPr>
              <a:t>Long Term </a:t>
            </a:r>
            <a:r>
              <a:rPr kumimoji="0" lang="de-DE" sz="1600" b="1" i="0" u="none" strike="noStrike" kern="1200" cap="none" spc="0" normalizeH="0" baseline="0" noProof="0" dirty="0" err="1">
                <a:ln>
                  <a:noFill/>
                </a:ln>
                <a:solidFill>
                  <a:srgbClr val="FFFFFF"/>
                </a:solidFill>
                <a:effectLst/>
                <a:uLnTx/>
                <a:uFillTx/>
                <a:latin typeface="Arial" charset="0"/>
                <a:ea typeface="ＭＳ Ｐゴシック" charset="0"/>
                <a:cs typeface="+mn-cs"/>
              </a:rPr>
              <a:t>Virological</a:t>
            </a:r>
            <a:r>
              <a:rPr kumimoji="0" lang="de-DE" sz="1600" b="1" i="0" u="none" strike="noStrike" kern="1200" cap="none" spc="0" normalizeH="0" baseline="0" noProof="0" dirty="0">
                <a:ln>
                  <a:noFill/>
                </a:ln>
                <a:solidFill>
                  <a:srgbClr val="FFFFFF"/>
                </a:solidFill>
                <a:effectLst/>
                <a:uLnTx/>
                <a:uFillTx/>
                <a:latin typeface="Arial" charset="0"/>
                <a:ea typeface="ＭＳ Ｐゴシック" charset="0"/>
                <a:cs typeface="+mn-cs"/>
              </a:rPr>
              <a:t> Response</a:t>
            </a:r>
          </a:p>
        </p:txBody>
      </p:sp>
      <p:sp>
        <p:nvSpPr>
          <p:cNvPr id="26636" name="Textfeld 14"/>
          <p:cNvSpPr txBox="1">
            <a:spLocks noChangeArrowheads="1"/>
          </p:cNvSpPr>
          <p:nvPr/>
        </p:nvSpPr>
        <p:spPr bwMode="auto">
          <a:xfrm>
            <a:off x="6051551" y="1290639"/>
            <a:ext cx="3959225" cy="338137"/>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dirty="0" err="1">
                <a:ln>
                  <a:noFill/>
                </a:ln>
                <a:solidFill>
                  <a:srgbClr val="FFFFFF"/>
                </a:solidFill>
                <a:effectLst/>
                <a:uLnTx/>
                <a:uFillTx/>
                <a:latin typeface="Arial" charset="0"/>
                <a:ea typeface="ＭＳ Ｐゴシック" charset="0"/>
                <a:cs typeface="+mn-cs"/>
              </a:rPr>
              <a:t>Late</a:t>
            </a:r>
            <a:r>
              <a:rPr kumimoji="0" lang="de-DE" sz="1600" b="1" i="0" u="none" strike="noStrike" kern="1200" cap="none" spc="0" normalizeH="0" baseline="0" noProof="0" dirty="0">
                <a:ln>
                  <a:noFill/>
                </a:ln>
                <a:solidFill>
                  <a:srgbClr val="FFFFFF"/>
                </a:solidFill>
                <a:effectLst/>
                <a:uLnTx/>
                <a:uFillTx/>
                <a:latin typeface="Arial" charset="0"/>
                <a:ea typeface="ＭＳ Ｐゴシック" charset="0"/>
                <a:cs typeface="+mn-cs"/>
              </a:rPr>
              <a:t> </a:t>
            </a:r>
            <a:r>
              <a:rPr kumimoji="0" lang="de-DE" sz="1600" b="1" i="0" u="none" strike="noStrike" kern="1200" cap="none" spc="0" normalizeH="0" baseline="0" noProof="0" dirty="0" err="1">
                <a:ln>
                  <a:noFill/>
                </a:ln>
                <a:solidFill>
                  <a:srgbClr val="FFFFFF"/>
                </a:solidFill>
                <a:effectLst/>
                <a:uLnTx/>
                <a:uFillTx/>
                <a:latin typeface="Arial" charset="0"/>
                <a:ea typeface="ＭＳ Ｐゴシック" charset="0"/>
                <a:cs typeface="+mn-cs"/>
              </a:rPr>
              <a:t>Relapse</a:t>
            </a:r>
            <a:endParaRPr kumimoji="0" lang="de-DE" sz="1600" b="1" i="0" u="none" strike="noStrike" kern="1200" cap="none" spc="0" normalizeH="0" baseline="0" noProof="0" dirty="0">
              <a:ln>
                <a:noFill/>
              </a:ln>
              <a:solidFill>
                <a:srgbClr val="FFFFFF"/>
              </a:solidFill>
              <a:effectLst/>
              <a:uLnTx/>
              <a:uFillTx/>
              <a:latin typeface="Arial" charset="0"/>
              <a:ea typeface="ＭＳ Ｐゴシック" charset="0"/>
              <a:cs typeface="+mn-cs"/>
            </a:endParaRPr>
          </a:p>
        </p:txBody>
      </p:sp>
      <p:sp>
        <p:nvSpPr>
          <p:cNvPr id="33803" name="Textfeld 12"/>
          <p:cNvSpPr txBox="1">
            <a:spLocks noChangeArrowheads="1"/>
          </p:cNvSpPr>
          <p:nvPr/>
        </p:nvSpPr>
        <p:spPr bwMode="auto">
          <a:xfrm>
            <a:off x="1576389" y="6434139"/>
            <a:ext cx="5133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FFFFFF"/>
                </a:solidFill>
                <a:effectLst/>
                <a:uLnTx/>
                <a:uFillTx/>
                <a:latin typeface="Arial" charset="0"/>
                <a:ea typeface="ＭＳ Ｐゴシック" charset="0"/>
              </a:rPr>
              <a:t>Heidrich et al.</a:t>
            </a:r>
            <a:r>
              <a:rPr kumimoji="0" lang="en-US" sz="1800" b="0" i="0" u="none" strike="noStrike" kern="1200" cap="none" spc="0" normalizeH="0" baseline="0" noProof="0">
                <a:ln>
                  <a:noFill/>
                </a:ln>
                <a:solidFill>
                  <a:srgbClr val="FFFFFF"/>
                </a:solidFill>
                <a:effectLst/>
                <a:uLnTx/>
                <a:uFillTx/>
                <a:latin typeface="Arial" charset="0"/>
                <a:ea typeface="ＭＳ Ｐゴシック" charset="0"/>
              </a:rPr>
              <a:t> Hepatology. 2014 Jul;60(1):87-97.</a:t>
            </a:r>
            <a:endParaRPr kumimoji="0" lang="de-DE"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3804" name="Textfeld 1"/>
          <p:cNvSpPr txBox="1">
            <a:spLocks noChangeArrowheads="1"/>
          </p:cNvSpPr>
          <p:nvPr/>
        </p:nvSpPr>
        <p:spPr bwMode="auto">
          <a:xfrm>
            <a:off x="3411538" y="6022976"/>
            <a:ext cx="4900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Arial" charset="0"/>
                <a:ea typeface="ＭＳ Ｐゴシック" charset="0"/>
              </a:rPr>
              <a:t>N= 58 with a median time of follow-up of 4.5 (0.5-5.5) years</a:t>
            </a:r>
          </a:p>
        </p:txBody>
      </p:sp>
    </p:spTree>
    <p:extLst>
      <p:ext uri="{BB962C8B-B14F-4D97-AF65-F5344CB8AC3E}">
        <p14:creationId xmlns:p14="http://schemas.microsoft.com/office/powerpoint/2010/main" val="1158498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3046-3B49-2C32-E29E-A0E638DCD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6F9B6C-2124-E593-AF89-F05C19E90BED}"/>
              </a:ext>
            </a:extLst>
          </p:cNvPr>
          <p:cNvSpPr>
            <a:spLocks noGrp="1"/>
          </p:cNvSpPr>
          <p:nvPr>
            <p:ph type="title"/>
          </p:nvPr>
        </p:nvSpPr>
        <p:spPr>
          <a:xfrm>
            <a:off x="266764" y="431550"/>
            <a:ext cx="11753521" cy="807034"/>
          </a:xfrm>
        </p:spPr>
        <p:txBody>
          <a:bodyPr>
            <a:noAutofit/>
          </a:bodyPr>
          <a:lstStyle/>
          <a:p>
            <a:r>
              <a:rPr lang="en" sz="2800" dirty="0"/>
              <a:t>IB-001 Exhbits </a:t>
            </a:r>
            <a:r>
              <a:rPr lang="en-US" sz="2800" dirty="0"/>
              <a:t>Potent Antiviral Activity Against HBV and HDV with the Potential for an Improved Safety Profile</a:t>
            </a:r>
            <a:endParaRPr lang="en" sz="2800" dirty="0"/>
          </a:p>
        </p:txBody>
      </p:sp>
      <p:sp>
        <p:nvSpPr>
          <p:cNvPr id="5" name="Slide Number Placeholder 4">
            <a:extLst>
              <a:ext uri="{FF2B5EF4-FFF2-40B4-BE49-F238E27FC236}">
                <a16:creationId xmlns:a16="http://schemas.microsoft.com/office/drawing/2014/main" id="{FB6B23CE-1756-2FA6-EA01-981DD22ED4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BFEDAC-0C6D-C546-80AC-04F93790F280}" type="slidenum">
              <a:rPr kumimoji="0" lang="en-US" sz="1200" b="0" i="0" u="none" strike="noStrike" kern="1200" cap="none" spc="0" normalizeH="0" baseline="0" noProof="0" smtClean="0">
                <a:ln>
                  <a:noFill/>
                </a:ln>
                <a:solidFill>
                  <a:srgbClr val="44546A"/>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A12155D-AF67-3EF0-217F-DD03A5D7A359}"/>
              </a:ext>
            </a:extLst>
          </p:cNvPr>
          <p:cNvSpPr txBox="1"/>
          <p:nvPr/>
        </p:nvSpPr>
        <p:spPr>
          <a:xfrm>
            <a:off x="0" y="5799239"/>
            <a:ext cx="12192000" cy="576072"/>
          </a:xfrm>
          <a:prstGeom prst="rect">
            <a:avLst/>
          </a:prstGeom>
          <a:solidFill>
            <a:schemeClr val="tx1">
              <a:lumMod val="60000"/>
              <a:lumOff val="40000"/>
            </a:schemeClr>
          </a:solidFill>
          <a:effectLst>
            <a:outerShdw blurRad="50800" dist="38100" dir="2700000" algn="tl" rotWithShape="0">
              <a:schemeClr val="tx1">
                <a:alpha val="40000"/>
              </a:scheme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2205F"/>
              </a:solidFill>
              <a:effectLst/>
              <a:uLnTx/>
              <a:uFillTx/>
              <a:latin typeface="Museo Sans 500" panose="02000000000000000000" pitchFamily="50" charset="0"/>
              <a:ea typeface="+mn-ea"/>
              <a:cs typeface="+mn-cs"/>
            </a:endParaRPr>
          </a:p>
        </p:txBody>
      </p:sp>
      <p:sp>
        <p:nvSpPr>
          <p:cNvPr id="15" name="TextBox 14">
            <a:extLst>
              <a:ext uri="{FF2B5EF4-FFF2-40B4-BE49-F238E27FC236}">
                <a16:creationId xmlns:a16="http://schemas.microsoft.com/office/drawing/2014/main" id="{1045AF5C-9064-C18A-4BBA-6A9B639DDA25}"/>
              </a:ext>
            </a:extLst>
          </p:cNvPr>
          <p:cNvSpPr txBox="1"/>
          <p:nvPr/>
        </p:nvSpPr>
        <p:spPr>
          <a:xfrm>
            <a:off x="0" y="5868657"/>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Museo Sans 300" panose="02000000000000000000"/>
                <a:ea typeface="+mn-ea"/>
                <a:cs typeface="+mn-cs"/>
              </a:rPr>
              <a:t>IB-001 represents a promising candidate for HBV and/or HDV cure regimens</a:t>
            </a:r>
          </a:p>
        </p:txBody>
      </p:sp>
      <p:sp>
        <p:nvSpPr>
          <p:cNvPr id="16" name="TextBox 15">
            <a:extLst>
              <a:ext uri="{FF2B5EF4-FFF2-40B4-BE49-F238E27FC236}">
                <a16:creationId xmlns:a16="http://schemas.microsoft.com/office/drawing/2014/main" id="{5A9458D8-A241-D5D4-BA52-C5AC05DEA6EB}"/>
              </a:ext>
            </a:extLst>
          </p:cNvPr>
          <p:cNvSpPr txBox="1"/>
          <p:nvPr/>
        </p:nvSpPr>
        <p:spPr>
          <a:xfrm>
            <a:off x="226317" y="1442896"/>
            <a:ext cx="6403848" cy="1279288"/>
          </a:xfrm>
          <a:prstGeom prst="rect">
            <a:avLst/>
          </a:prstGeom>
          <a:solidFill>
            <a:schemeClr val="tx2"/>
          </a:solidFill>
          <a:ln w="57150">
            <a:solidFill>
              <a:schemeClr val="bg1"/>
            </a:solid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IB-001 is a synthetic, partial agonist of the Type I IFN pathway that demonstrates potent antiviral activity </a:t>
            </a:r>
            <a:br>
              <a:rPr kumimoji="0" lang="en-US" sz="2000" b="1"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br>
            <a:r>
              <a:rPr kumimoji="0" lang="en-US" sz="2000" b="1"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rPr>
              <a:t>with potential for improved safety compared to IFN</a:t>
            </a:r>
            <a:r>
              <a:rPr kumimoji="0" lang="el-GR"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α</a:t>
            </a:r>
            <a:endParaRPr kumimoji="0" lang="en-US" sz="2000" b="1" i="0" u="none" strike="noStrike" kern="1200" cap="none" spc="0" normalizeH="0" baseline="0" noProof="0" dirty="0">
              <a:ln>
                <a:noFill/>
              </a:ln>
              <a:solidFill>
                <a:prstClr val="white"/>
              </a:solidFill>
              <a:effectLst/>
              <a:uLnTx/>
              <a:uFillTx/>
              <a:latin typeface="Museo Sans 300" panose="02000000000000000000" pitchFamily="2" charset="77"/>
              <a:ea typeface="+mn-ea"/>
              <a:cs typeface="+mn-cs"/>
            </a:endParaRPr>
          </a:p>
        </p:txBody>
      </p:sp>
      <p:sp>
        <p:nvSpPr>
          <p:cNvPr id="18" name="TextBox 17">
            <a:extLst>
              <a:ext uri="{FF2B5EF4-FFF2-40B4-BE49-F238E27FC236}">
                <a16:creationId xmlns:a16="http://schemas.microsoft.com/office/drawing/2014/main" id="{132B2960-B315-C508-CF4D-7243474235D0}"/>
              </a:ext>
            </a:extLst>
          </p:cNvPr>
          <p:cNvSpPr txBox="1"/>
          <p:nvPr/>
        </p:nvSpPr>
        <p:spPr>
          <a:xfrm>
            <a:off x="208752" y="2834479"/>
            <a:ext cx="6623199" cy="271869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SYNFERON</a:t>
            </a:r>
            <a:r>
              <a:rPr kumimoji="0" lang="en-US" sz="1600" b="0" i="0" u="none" strike="noStrike" kern="1200" cap="none" spc="0" normalizeH="0" baseline="30000" noProof="0" dirty="0">
                <a:ln>
                  <a:noFill/>
                </a:ln>
                <a:solidFill>
                  <a:srgbClr val="44546A"/>
                </a:solidFill>
                <a:effectLst/>
                <a:uLnTx/>
                <a:uFillTx/>
                <a:latin typeface="Calibri" panose="020F0502020204030204"/>
                <a:ea typeface="+mn-ea"/>
                <a:cs typeface="+mn-cs"/>
              </a:rPr>
              <a:t>TM</a:t>
            </a:r>
            <a:r>
              <a:rPr kumimoji="0" lang="en-US" sz="1600" b="0" i="0" u="none" strike="noStrike" kern="1200" cap="none" spc="0" normalizeH="0" baseline="0" noProof="0" dirty="0">
                <a:ln>
                  <a:noFill/>
                </a:ln>
                <a:solidFill>
                  <a:srgbClr val="44546A"/>
                </a:solidFill>
                <a:effectLst/>
                <a:uLnTx/>
                <a:uFillTx/>
                <a:latin typeface="Calibri" panose="020F0502020204030204"/>
                <a:ea typeface="+mn-ea"/>
                <a:cs typeface="+mn-cs"/>
              </a:rPr>
              <a:t> molecules (IB-001) are bispecific antibody-derived domains designed to bind IFNAR1/2 and activate the IFN pathway</a:t>
            </a:r>
            <a:endParaRPr kumimoji="0" lang="en-US" sz="1600" b="0" i="0" u="none" strike="noStrike" kern="1200" cap="none" spc="0" normalizeH="0" baseline="0" noProof="0" dirty="0">
              <a:ln>
                <a:noFill/>
              </a:ln>
              <a:solidFill>
                <a:srgbClr val="44546A"/>
              </a:solidFill>
              <a:effectLst/>
              <a:uLnTx/>
              <a:uFillTx/>
              <a:latin typeface="Museo Sans 300" panose="02000000000000000000"/>
              <a:ea typeface="+mn-ea"/>
              <a:cs typeface="+mn-cs"/>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Museo Sans 300" panose="02000000000000000000"/>
                <a:ea typeface="+mn-ea"/>
                <a:cs typeface="+mn-cs"/>
              </a:rPr>
              <a:t>Antiviral potency is as good as or better than natural interferon for HBV, HDV, and &gt;10 other viruses tested in vitro</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solidFill>
                <a:effectLst/>
                <a:uLnTx/>
                <a:uFillTx/>
                <a:latin typeface="Museo Sans 300" panose="02000000000000000000"/>
                <a:ea typeface="+mn-ea"/>
                <a:cs typeface="+mn-cs"/>
              </a:rPr>
              <a:t>Shows reduced inflammatory cytokine activation and reduced anti-proliferative activity vs IFN in primary human cells</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44546A"/>
                </a:solidFill>
                <a:effectLst/>
                <a:uLnTx/>
                <a:uFillTx/>
                <a:latin typeface="Museo Sans 300" panose="02000000000000000000"/>
                <a:ea typeface="+mn-ea"/>
                <a:cs typeface="+mn-cs"/>
              </a:rPr>
              <a:t>Demonstrates antiviral efficacy in 2 different </a:t>
            </a:r>
            <a:r>
              <a:rPr kumimoji="0" lang="en-US" altLang="en-US" sz="1600" b="0" i="1" u="none" strike="noStrike" kern="1200" cap="none" spc="0" normalizeH="0" baseline="0" noProof="0" dirty="0">
                <a:ln>
                  <a:noFill/>
                </a:ln>
                <a:solidFill>
                  <a:srgbClr val="44546A"/>
                </a:solidFill>
                <a:effectLst/>
                <a:uLnTx/>
                <a:uFillTx/>
                <a:latin typeface="Museo Sans 300" panose="02000000000000000000"/>
                <a:ea typeface="+mn-ea"/>
                <a:cs typeface="+mn-cs"/>
              </a:rPr>
              <a:t>in vivo </a:t>
            </a:r>
            <a:r>
              <a:rPr kumimoji="0" lang="en-US" altLang="en-US" sz="1600" b="0" i="0" u="none" strike="noStrike" kern="1200" cap="none" spc="0" normalizeH="0" baseline="0" noProof="0" dirty="0">
                <a:ln>
                  <a:noFill/>
                </a:ln>
                <a:solidFill>
                  <a:srgbClr val="44546A"/>
                </a:solidFill>
                <a:effectLst/>
                <a:uLnTx/>
                <a:uFillTx/>
                <a:latin typeface="Museo Sans 300" panose="02000000000000000000"/>
                <a:ea typeface="+mn-ea"/>
                <a:cs typeface="+mn-cs"/>
              </a:rPr>
              <a:t>models, including an HBV humanized mouse model</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44546A"/>
                </a:solidFill>
                <a:effectLst/>
                <a:uLnTx/>
                <a:uFillTx/>
                <a:latin typeface="Museo Sans 300" panose="02000000000000000000"/>
                <a:ea typeface="+mn-ea"/>
                <a:cs typeface="+mn-cs"/>
              </a:rPr>
              <a:t>Demonstrates improved safety vs Peg-IFN in vivo</a:t>
            </a:r>
          </a:p>
        </p:txBody>
      </p:sp>
      <p:sp>
        <p:nvSpPr>
          <p:cNvPr id="7" name="TextBox 6">
            <a:extLst>
              <a:ext uri="{FF2B5EF4-FFF2-40B4-BE49-F238E27FC236}">
                <a16:creationId xmlns:a16="http://schemas.microsoft.com/office/drawing/2014/main" id="{35A46DB5-B269-135A-9D6A-4D5884961426}"/>
              </a:ext>
            </a:extLst>
          </p:cNvPr>
          <p:cNvSpPr txBox="1"/>
          <p:nvPr/>
        </p:nvSpPr>
        <p:spPr>
          <a:xfrm>
            <a:off x="7328219" y="1473800"/>
            <a:ext cx="19507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Partial Agonist Profile </a:t>
            </a:r>
          </a:p>
        </p:txBody>
      </p:sp>
      <p:sp>
        <p:nvSpPr>
          <p:cNvPr id="8" name="TextBox 7">
            <a:extLst>
              <a:ext uri="{FF2B5EF4-FFF2-40B4-BE49-F238E27FC236}">
                <a16:creationId xmlns:a16="http://schemas.microsoft.com/office/drawing/2014/main" id="{CC2329E7-1D35-ABB1-1D02-C3A94E412392}"/>
              </a:ext>
            </a:extLst>
          </p:cNvPr>
          <p:cNvSpPr txBox="1"/>
          <p:nvPr/>
        </p:nvSpPr>
        <p:spPr>
          <a:xfrm>
            <a:off x="9818875" y="1473800"/>
            <a:ext cx="21074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Potent Antiviral Activity</a:t>
            </a:r>
          </a:p>
        </p:txBody>
      </p:sp>
      <p:pic>
        <p:nvPicPr>
          <p:cNvPr id="9" name="Picture 8">
            <a:extLst>
              <a:ext uri="{FF2B5EF4-FFF2-40B4-BE49-F238E27FC236}">
                <a16:creationId xmlns:a16="http://schemas.microsoft.com/office/drawing/2014/main" id="{8229AC22-11AC-736D-2425-8656C4867633}"/>
              </a:ext>
            </a:extLst>
          </p:cNvPr>
          <p:cNvPicPr>
            <a:picLocks noChangeAspect="1"/>
          </p:cNvPicPr>
          <p:nvPr/>
        </p:nvPicPr>
        <p:blipFill>
          <a:blip r:embed="rId2"/>
          <a:stretch>
            <a:fillRect/>
          </a:stretch>
        </p:blipFill>
        <p:spPr>
          <a:xfrm>
            <a:off x="6882709" y="4106121"/>
            <a:ext cx="2692195" cy="1445001"/>
          </a:xfrm>
          <a:prstGeom prst="rect">
            <a:avLst/>
          </a:prstGeom>
        </p:spPr>
      </p:pic>
      <p:sp>
        <p:nvSpPr>
          <p:cNvPr id="10" name="TextBox 9">
            <a:extLst>
              <a:ext uri="{FF2B5EF4-FFF2-40B4-BE49-F238E27FC236}">
                <a16:creationId xmlns:a16="http://schemas.microsoft.com/office/drawing/2014/main" id="{1C7F4F1F-9538-CCEE-E0CC-72661A568E4E}"/>
              </a:ext>
            </a:extLst>
          </p:cNvPr>
          <p:cNvSpPr txBox="1"/>
          <p:nvPr/>
        </p:nvSpPr>
        <p:spPr>
          <a:xfrm>
            <a:off x="6882709" y="3663776"/>
            <a:ext cx="25879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Reduced Inflammatory Profile</a:t>
            </a:r>
          </a:p>
        </p:txBody>
      </p:sp>
      <p:sp>
        <p:nvSpPr>
          <p:cNvPr id="11" name="TextBox 10">
            <a:extLst>
              <a:ext uri="{FF2B5EF4-FFF2-40B4-BE49-F238E27FC236}">
                <a16:creationId xmlns:a16="http://schemas.microsoft.com/office/drawing/2014/main" id="{776EA66B-86CA-E28D-3110-29462DCF1394}"/>
              </a:ext>
            </a:extLst>
          </p:cNvPr>
          <p:cNvSpPr txBox="1"/>
          <p:nvPr/>
        </p:nvSpPr>
        <p:spPr>
          <a:xfrm>
            <a:off x="7374744" y="5528930"/>
            <a:ext cx="198323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lumMod val="95000"/>
                    <a:lumOff val="5000"/>
                  </a:srgbClr>
                </a:solidFill>
                <a:effectLst/>
                <a:uLnTx/>
                <a:uFillTx/>
                <a:latin typeface="Calibri" panose="020F0502020204030204"/>
                <a:ea typeface="+mn-ea"/>
                <a:cs typeface="+mn-cs"/>
              </a:rPr>
              <a:t>Cytokine levels measured in human PBMCs</a:t>
            </a:r>
            <a:endParaRPr kumimoji="0" lang="en-US" sz="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704DCF3-FCA8-6B6E-8DAC-C5FB3E4BE8F1}"/>
              </a:ext>
            </a:extLst>
          </p:cNvPr>
          <p:cNvPicPr>
            <a:picLocks noChangeAspect="1"/>
          </p:cNvPicPr>
          <p:nvPr/>
        </p:nvPicPr>
        <p:blipFill>
          <a:blip r:embed="rId3"/>
          <a:srcRect r="44048"/>
          <a:stretch/>
        </p:blipFill>
        <p:spPr>
          <a:xfrm>
            <a:off x="9663580" y="4180124"/>
            <a:ext cx="2318276" cy="1618511"/>
          </a:xfrm>
          <a:prstGeom prst="rect">
            <a:avLst/>
          </a:prstGeom>
        </p:spPr>
      </p:pic>
      <p:pic>
        <p:nvPicPr>
          <p:cNvPr id="21" name="Picture 20">
            <a:extLst>
              <a:ext uri="{FF2B5EF4-FFF2-40B4-BE49-F238E27FC236}">
                <a16:creationId xmlns:a16="http://schemas.microsoft.com/office/drawing/2014/main" id="{AD628CE9-92FF-0BC4-2F99-5B891653EA54}"/>
              </a:ext>
            </a:extLst>
          </p:cNvPr>
          <p:cNvPicPr>
            <a:picLocks noChangeAspect="1"/>
          </p:cNvPicPr>
          <p:nvPr/>
        </p:nvPicPr>
        <p:blipFill>
          <a:blip r:embed="rId4"/>
          <a:stretch>
            <a:fillRect/>
          </a:stretch>
        </p:blipFill>
        <p:spPr>
          <a:xfrm>
            <a:off x="9785660" y="2210805"/>
            <a:ext cx="2173906" cy="840577"/>
          </a:xfrm>
          <a:prstGeom prst="rect">
            <a:avLst/>
          </a:prstGeom>
        </p:spPr>
      </p:pic>
      <p:sp>
        <p:nvSpPr>
          <p:cNvPr id="23" name="TextBox 22">
            <a:extLst>
              <a:ext uri="{FF2B5EF4-FFF2-40B4-BE49-F238E27FC236}">
                <a16:creationId xmlns:a16="http://schemas.microsoft.com/office/drawing/2014/main" id="{891EE956-4AA3-4DDD-220C-E2CC96B81F7C}"/>
              </a:ext>
            </a:extLst>
          </p:cNvPr>
          <p:cNvSpPr txBox="1"/>
          <p:nvPr/>
        </p:nvSpPr>
        <p:spPr>
          <a:xfrm>
            <a:off x="9832061" y="3000471"/>
            <a:ext cx="212750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lumMod val="95000"/>
                    <a:lumOff val="5000"/>
                  </a:srgbClr>
                </a:solidFill>
                <a:effectLst/>
                <a:uLnTx/>
                <a:uFillTx/>
                <a:latin typeface="Calibri" panose="020F0502020204030204"/>
                <a:ea typeface="+mn-ea"/>
                <a:cs typeface="+mn-cs"/>
              </a:rPr>
              <a:t>Antiviral assays in primary human hepatocytes</a:t>
            </a:r>
            <a:endParaRPr kumimoji="0" lang="en-US" sz="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24" name="Picture 23">
            <a:extLst>
              <a:ext uri="{FF2B5EF4-FFF2-40B4-BE49-F238E27FC236}">
                <a16:creationId xmlns:a16="http://schemas.microsoft.com/office/drawing/2014/main" id="{1A1F96F0-2E1A-D999-E42B-62C9AAABC618}"/>
              </a:ext>
            </a:extLst>
          </p:cNvPr>
          <p:cNvPicPr>
            <a:picLocks noChangeAspect="1"/>
          </p:cNvPicPr>
          <p:nvPr/>
        </p:nvPicPr>
        <p:blipFill>
          <a:blip r:embed="rId5"/>
          <a:srcRect b="41509"/>
          <a:stretch/>
        </p:blipFill>
        <p:spPr>
          <a:xfrm>
            <a:off x="11506908" y="4056066"/>
            <a:ext cx="513378" cy="348036"/>
          </a:xfrm>
          <a:prstGeom prst="rect">
            <a:avLst/>
          </a:prstGeom>
        </p:spPr>
      </p:pic>
      <p:sp>
        <p:nvSpPr>
          <p:cNvPr id="25" name="TextBox 24">
            <a:extLst>
              <a:ext uri="{FF2B5EF4-FFF2-40B4-BE49-F238E27FC236}">
                <a16:creationId xmlns:a16="http://schemas.microsoft.com/office/drawing/2014/main" id="{FD95DC2B-2168-197A-FA67-DF767B52F8F0}"/>
              </a:ext>
            </a:extLst>
          </p:cNvPr>
          <p:cNvSpPr txBox="1"/>
          <p:nvPr/>
        </p:nvSpPr>
        <p:spPr>
          <a:xfrm>
            <a:off x="9696237" y="3663777"/>
            <a:ext cx="236141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Efficacy in HBV Mouse Model</a:t>
            </a:r>
          </a:p>
        </p:txBody>
      </p:sp>
      <p:sp>
        <p:nvSpPr>
          <p:cNvPr id="26" name="TextBox 25">
            <a:extLst>
              <a:ext uri="{FF2B5EF4-FFF2-40B4-BE49-F238E27FC236}">
                <a16:creationId xmlns:a16="http://schemas.microsoft.com/office/drawing/2014/main" id="{378CF555-680E-1D0E-16FD-DFA197C23FEF}"/>
              </a:ext>
            </a:extLst>
          </p:cNvPr>
          <p:cNvSpPr txBox="1"/>
          <p:nvPr/>
        </p:nvSpPr>
        <p:spPr>
          <a:xfrm>
            <a:off x="10320777" y="1917715"/>
            <a:ext cx="1773375" cy="243676"/>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4546A">
                    <a:lumMod val="50000"/>
                  </a:srgbClr>
                </a:solidFill>
                <a:effectLst/>
                <a:uLnTx/>
                <a:uFillTx/>
                <a:latin typeface="Museo Sans 300" panose="02000000000000000000" pitchFamily="50" charset="0"/>
                <a:ea typeface="+mn-ea"/>
                <a:cs typeface="+mn-cs"/>
              </a:rPr>
              <a:t>IC50 values (</a:t>
            </a:r>
            <a:r>
              <a:rPr kumimoji="0" lang="en-US" sz="1000" b="1" i="0" u="none" strike="noStrike" kern="1200" cap="none" spc="0" normalizeH="0" baseline="0" noProof="0" dirty="0" err="1">
                <a:ln>
                  <a:noFill/>
                </a:ln>
                <a:solidFill>
                  <a:srgbClr val="44546A">
                    <a:lumMod val="50000"/>
                  </a:srgbClr>
                </a:solidFill>
                <a:effectLst/>
                <a:uLnTx/>
                <a:uFillTx/>
                <a:latin typeface="Museo Sans 300" panose="02000000000000000000" pitchFamily="50" charset="0"/>
                <a:ea typeface="+mn-ea"/>
                <a:cs typeface="+mn-cs"/>
              </a:rPr>
              <a:t>pM</a:t>
            </a:r>
            <a:r>
              <a:rPr kumimoji="0" lang="en-US" sz="1000" b="1" i="0" u="none" strike="noStrike" kern="1200" cap="none" spc="0" normalizeH="0" baseline="0" noProof="0" dirty="0">
                <a:ln>
                  <a:noFill/>
                </a:ln>
                <a:solidFill>
                  <a:srgbClr val="44546A">
                    <a:lumMod val="50000"/>
                  </a:srgbClr>
                </a:solidFill>
                <a:effectLst/>
                <a:uLnTx/>
                <a:uFillTx/>
                <a:latin typeface="Museo Sans 300" panose="02000000000000000000" pitchFamily="50" charset="0"/>
                <a:ea typeface="+mn-ea"/>
                <a:cs typeface="+mn-cs"/>
              </a:rPr>
              <a:t>)</a:t>
            </a:r>
          </a:p>
        </p:txBody>
      </p:sp>
      <p:cxnSp>
        <p:nvCxnSpPr>
          <p:cNvPr id="27" name="Straight Connector 26">
            <a:extLst>
              <a:ext uri="{FF2B5EF4-FFF2-40B4-BE49-F238E27FC236}">
                <a16:creationId xmlns:a16="http://schemas.microsoft.com/office/drawing/2014/main" id="{EE1475AD-9048-98BC-C46B-8C59EA92C9F7}"/>
              </a:ext>
            </a:extLst>
          </p:cNvPr>
          <p:cNvCxnSpPr>
            <a:cxnSpLocks/>
          </p:cNvCxnSpPr>
          <p:nvPr/>
        </p:nvCxnSpPr>
        <p:spPr>
          <a:xfrm>
            <a:off x="10495083" y="2132715"/>
            <a:ext cx="1465269" cy="3930"/>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2425C6F1-EF11-46FB-DE4C-ADF5C69C3F60}"/>
              </a:ext>
            </a:extLst>
          </p:cNvPr>
          <p:cNvPicPr>
            <a:picLocks noChangeAspect="1"/>
          </p:cNvPicPr>
          <p:nvPr/>
        </p:nvPicPr>
        <p:blipFill>
          <a:blip r:embed="rId6"/>
          <a:stretch>
            <a:fillRect/>
          </a:stretch>
        </p:blipFill>
        <p:spPr>
          <a:xfrm>
            <a:off x="7937664" y="2003604"/>
            <a:ext cx="1266993" cy="1041397"/>
          </a:xfrm>
          <a:prstGeom prst="rect">
            <a:avLst/>
          </a:prstGeom>
        </p:spPr>
      </p:pic>
      <p:sp>
        <p:nvSpPr>
          <p:cNvPr id="19" name="TextBox 18">
            <a:extLst>
              <a:ext uri="{FF2B5EF4-FFF2-40B4-BE49-F238E27FC236}">
                <a16:creationId xmlns:a16="http://schemas.microsoft.com/office/drawing/2014/main" id="{E68AEC23-E230-18A2-DA95-A5786B1E8FE3}"/>
              </a:ext>
            </a:extLst>
          </p:cNvPr>
          <p:cNvSpPr txBox="1"/>
          <p:nvPr/>
        </p:nvSpPr>
        <p:spPr>
          <a:xfrm>
            <a:off x="7183517" y="3022498"/>
            <a:ext cx="2095445"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44546A">
                    <a:lumMod val="95000"/>
                    <a:lumOff val="5000"/>
                  </a:srgbClr>
                </a:solidFill>
                <a:effectLst/>
                <a:uLnTx/>
                <a:uFillTx/>
                <a:latin typeface="Calibri" panose="020F0502020204030204"/>
                <a:ea typeface="+mn-ea"/>
                <a:cs typeface="+mn-cs"/>
              </a:rPr>
              <a:t>IB-001 = SYN1 fused to human serum albumin</a:t>
            </a:r>
            <a:endParaRPr kumimoji="0" lang="en-US" sz="8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E0558807-AA40-3F85-3866-516AD2BD56E9}"/>
              </a:ext>
            </a:extLst>
          </p:cNvPr>
          <p:cNvPicPr>
            <a:picLocks noChangeAspect="1"/>
          </p:cNvPicPr>
          <p:nvPr/>
        </p:nvPicPr>
        <p:blipFill>
          <a:blip r:embed="rId7"/>
          <a:stretch>
            <a:fillRect/>
          </a:stretch>
        </p:blipFill>
        <p:spPr>
          <a:xfrm>
            <a:off x="7123588" y="1999853"/>
            <a:ext cx="615829" cy="981152"/>
          </a:xfrm>
          <a:prstGeom prst="rect">
            <a:avLst/>
          </a:prstGeom>
        </p:spPr>
      </p:pic>
    </p:spTree>
    <p:extLst>
      <p:ext uri="{BB962C8B-B14F-4D97-AF65-F5344CB8AC3E}">
        <p14:creationId xmlns:p14="http://schemas.microsoft.com/office/powerpoint/2010/main" val="425911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4F0A2-C7C3-8B19-2421-D5C7ED2D9474}"/>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818FF0F-9AD3-41CF-3D40-3D512D6336AE}"/>
              </a:ext>
            </a:extLst>
          </p:cNvPr>
          <p:cNvSpPr/>
          <p:nvPr/>
        </p:nvSpPr>
        <p:spPr>
          <a:xfrm>
            <a:off x="349956" y="809809"/>
            <a:ext cx="4008827" cy="5369968"/>
          </a:xfrm>
          <a:prstGeom prst="roundRect">
            <a:avLst>
              <a:gd name="adj" fmla="val 2213"/>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0E3C6719-E3E1-FE35-AF51-D02CBF3EFF3F}"/>
              </a:ext>
            </a:extLst>
          </p:cNvPr>
          <p:cNvSpPr>
            <a:spLocks noGrp="1"/>
          </p:cNvSpPr>
          <p:nvPr>
            <p:ph idx="1"/>
          </p:nvPr>
        </p:nvSpPr>
        <p:spPr>
          <a:xfrm>
            <a:off x="528738" y="1401552"/>
            <a:ext cx="3597531" cy="4364248"/>
          </a:xfrm>
        </p:spPr>
        <p:txBody>
          <a:bodyPr>
            <a:noAutofit/>
          </a:bodyPr>
          <a:lstStyle/>
          <a:p>
            <a:pPr marL="0" indent="0">
              <a:buClr>
                <a:srgbClr val="004B87"/>
              </a:buClr>
              <a:buNone/>
              <a:defRPr/>
            </a:pPr>
            <a:r>
              <a:rPr lang="en-US" sz="1600" dirty="0" err="1">
                <a:latin typeface="Arial" panose="020B0604020202020204" pitchFamily="34" charset="0"/>
                <a:cs typeface="Arial" panose="020B0604020202020204" pitchFamily="34" charset="0"/>
              </a:rPr>
              <a:t>Bulevirtide</a:t>
            </a:r>
            <a:r>
              <a:rPr lang="en-US" sz="1600" dirty="0">
                <a:latin typeface="Arial" panose="020B0604020202020204" pitchFamily="34" charset="0"/>
                <a:cs typeface="Arial" panose="020B0604020202020204" pitchFamily="34" charset="0"/>
              </a:rPr>
              <a:t> (BLV) 2 mg is approved in the European Economic Area, Great Britain, Switzerland, the Russian Federation, and Australia, for the treatment of compensated chronic hepatitis delta (CHD).</a:t>
            </a:r>
          </a:p>
          <a:p>
            <a:pPr marL="0" indent="0">
              <a:buClr>
                <a:srgbClr val="004B87"/>
              </a:buClr>
              <a:buNone/>
              <a:defRPr/>
            </a:pPr>
            <a:r>
              <a:rPr lang="en-US" sz="1600" dirty="0">
                <a:latin typeface="Arial" panose="020B0604020202020204" pitchFamily="34" charset="0"/>
                <a:cs typeface="Arial" panose="020B0604020202020204" pitchFamily="34" charset="0"/>
              </a:rPr>
              <a:t>The clinical relevance of achieving undetectable HDV RNA (TND) vs detectable but low level viraemia (&lt;LLOQ; TD) at the end of treatment (EOT) remains unclear.</a:t>
            </a:r>
          </a:p>
          <a:p>
            <a:pPr marL="0" indent="0">
              <a:buClr>
                <a:srgbClr val="004B87"/>
              </a:buClr>
              <a:buNone/>
              <a:defRPr/>
            </a:pPr>
            <a:r>
              <a:rPr lang="en-US" sz="1600" b="1" dirty="0">
                <a:solidFill>
                  <a:srgbClr val="FFBE3D"/>
                </a:solidFill>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 evaluate the association between EOT HDV RNA status (TND vs TD &lt;LLOQ) and virologic response at posttreatment follow-up week (W) 48 (FU48).</a:t>
            </a:r>
          </a:p>
        </p:txBody>
      </p:sp>
      <p:sp>
        <p:nvSpPr>
          <p:cNvPr id="9" name="Rectangle: Rounded Corners 8">
            <a:extLst>
              <a:ext uri="{FF2B5EF4-FFF2-40B4-BE49-F238E27FC236}">
                <a16:creationId xmlns:a16="http://schemas.microsoft.com/office/drawing/2014/main" id="{FE7C9C08-F144-1176-838C-07968BD676AF}"/>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5" name="Rectangle: Rounded Corners 4">
            <a:extLst>
              <a:ext uri="{FF2B5EF4-FFF2-40B4-BE49-F238E27FC236}">
                <a16:creationId xmlns:a16="http://schemas.microsoft.com/office/drawing/2014/main" id="{7F7E0936-65A6-B83B-98D8-CAFE4DDE0AD8}"/>
              </a:ext>
            </a:extLst>
          </p:cNvPr>
          <p:cNvSpPr/>
          <p:nvPr/>
        </p:nvSpPr>
        <p:spPr>
          <a:xfrm>
            <a:off x="4600175" y="814395"/>
            <a:ext cx="7241870" cy="5365382"/>
          </a:xfrm>
          <a:prstGeom prst="roundRect">
            <a:avLst>
              <a:gd name="adj" fmla="val 2142"/>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F5A4B337-4A69-F5CF-CAE5-9DCB08E43F20}"/>
              </a:ext>
            </a:extLst>
          </p:cNvPr>
          <p:cNvSpPr/>
          <p:nvPr/>
        </p:nvSpPr>
        <p:spPr>
          <a:xfrm>
            <a:off x="4866411" y="939655"/>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1" name="Rectangle: Rounded Corners 10">
            <a:extLst>
              <a:ext uri="{FF2B5EF4-FFF2-40B4-BE49-F238E27FC236}">
                <a16:creationId xmlns:a16="http://schemas.microsoft.com/office/drawing/2014/main" id="{FDA8C2E8-2A91-C7FF-329F-F7EF40FB4BEA}"/>
              </a:ext>
            </a:extLst>
          </p:cNvPr>
          <p:cNvSpPr/>
          <p:nvPr/>
        </p:nvSpPr>
        <p:spPr>
          <a:xfrm>
            <a:off x="4876800" y="1730756"/>
            <a:ext cx="6665901" cy="2070037"/>
          </a:xfrm>
          <a:prstGeom prst="roundRect">
            <a:avLst>
              <a:gd name="adj" fmla="val 5079"/>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14" name="TextBox 13">
            <a:extLst>
              <a:ext uri="{FF2B5EF4-FFF2-40B4-BE49-F238E27FC236}">
                <a16:creationId xmlns:a16="http://schemas.microsoft.com/office/drawing/2014/main" id="{BE216517-D408-46CE-C85E-C2FEFC42E42F}"/>
              </a:ext>
            </a:extLst>
          </p:cNvPr>
          <p:cNvSpPr txBox="1"/>
          <p:nvPr/>
        </p:nvSpPr>
        <p:spPr>
          <a:xfrm>
            <a:off x="5445038" y="1573390"/>
            <a:ext cx="5694403" cy="307777"/>
          </a:xfrm>
          <a:prstGeom prst="rect">
            <a:avLst/>
          </a:prstGeom>
          <a:solidFill>
            <a:schemeClr val="bg1"/>
          </a:solidFill>
        </p:spPr>
        <p:txBody>
          <a:bodyPr wrap="square">
            <a:spAutoFit/>
          </a:bodyPr>
          <a:lstStyle/>
          <a:p>
            <a:pPr algn="ctr"/>
            <a:r>
              <a:rPr lang="en-US" sz="1400" b="1" dirty="0">
                <a:solidFill>
                  <a:srgbClr val="CF9D39"/>
                </a:solidFill>
                <a:latin typeface="Arial" panose="020B0604020202020204" pitchFamily="34" charset="0"/>
                <a:cs typeface="Arial" panose="020B0604020202020204" pitchFamily="34" charset="0"/>
              </a:rPr>
              <a:t>Pooled data from the Phase 2 MYR204 and the Phase 3 MYR301 </a:t>
            </a:r>
          </a:p>
        </p:txBody>
      </p:sp>
      <p:grpSp>
        <p:nvGrpSpPr>
          <p:cNvPr id="27" name="Group 26">
            <a:extLst>
              <a:ext uri="{FF2B5EF4-FFF2-40B4-BE49-F238E27FC236}">
                <a16:creationId xmlns:a16="http://schemas.microsoft.com/office/drawing/2014/main" id="{A5A1FD53-AE98-96EE-88C3-C55C7886A7D0}"/>
              </a:ext>
            </a:extLst>
          </p:cNvPr>
          <p:cNvGrpSpPr/>
          <p:nvPr/>
        </p:nvGrpSpPr>
        <p:grpSpPr>
          <a:xfrm>
            <a:off x="5159223" y="2035262"/>
            <a:ext cx="2483973" cy="942192"/>
            <a:chOff x="5499479" y="1941443"/>
            <a:chExt cx="2483973" cy="942192"/>
          </a:xfrm>
        </p:grpSpPr>
        <p:grpSp>
          <p:nvGrpSpPr>
            <p:cNvPr id="20" name="Group 19">
              <a:extLst>
                <a:ext uri="{FF2B5EF4-FFF2-40B4-BE49-F238E27FC236}">
                  <a16:creationId xmlns:a16="http://schemas.microsoft.com/office/drawing/2014/main" id="{064AAE6C-2AFD-E6E2-2BA6-FA5C33701249}"/>
                </a:ext>
              </a:extLst>
            </p:cNvPr>
            <p:cNvGrpSpPr/>
            <p:nvPr/>
          </p:nvGrpSpPr>
          <p:grpSpPr>
            <a:xfrm>
              <a:off x="5499479" y="1941443"/>
              <a:ext cx="2462831" cy="942192"/>
              <a:chOff x="5554461" y="1941443"/>
              <a:chExt cx="2462831" cy="942192"/>
            </a:xfrm>
          </p:grpSpPr>
          <p:sp>
            <p:nvSpPr>
              <p:cNvPr id="17" name="Rectangle: Rounded Corners 16">
                <a:extLst>
                  <a:ext uri="{FF2B5EF4-FFF2-40B4-BE49-F238E27FC236}">
                    <a16:creationId xmlns:a16="http://schemas.microsoft.com/office/drawing/2014/main" id="{ACE126C5-0F68-D33F-DF40-A51F334B6081}"/>
                  </a:ext>
                </a:extLst>
              </p:cNvPr>
              <p:cNvSpPr/>
              <p:nvPr/>
            </p:nvSpPr>
            <p:spPr>
              <a:xfrm>
                <a:off x="5681328" y="2185232"/>
                <a:ext cx="2335964" cy="698403"/>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2" name="Graphic 11" descr="Group of men with solid fill">
                <a:extLst>
                  <a:ext uri="{FF2B5EF4-FFF2-40B4-BE49-F238E27FC236}">
                    <a16:creationId xmlns:a16="http://schemas.microsoft.com/office/drawing/2014/main" id="{F51A6113-0486-F6C6-D6B2-42728EBB6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4461" y="1941443"/>
                <a:ext cx="461665" cy="461665"/>
              </a:xfrm>
              <a:prstGeom prst="rect">
                <a:avLst/>
              </a:prstGeom>
            </p:spPr>
          </p:pic>
        </p:grpSp>
        <p:sp>
          <p:nvSpPr>
            <p:cNvPr id="13" name="Content Placeholder 2">
              <a:extLst>
                <a:ext uri="{FF2B5EF4-FFF2-40B4-BE49-F238E27FC236}">
                  <a16:creationId xmlns:a16="http://schemas.microsoft.com/office/drawing/2014/main" id="{81BC825B-5E86-F940-3709-15858A363E6F}"/>
                </a:ext>
              </a:extLst>
            </p:cNvPr>
            <p:cNvSpPr txBox="1">
              <a:spLocks/>
            </p:cNvSpPr>
            <p:nvPr/>
          </p:nvSpPr>
          <p:spPr>
            <a:xfrm>
              <a:off x="5718587" y="2290815"/>
              <a:ext cx="2264865" cy="5928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BLV 10 mg + </a:t>
              </a:r>
              <a:r>
                <a:rPr lang="en-US" sz="1200" dirty="0" err="1">
                  <a:solidFill>
                    <a:srgbClr val="827966"/>
                  </a:solidFill>
                  <a:latin typeface="Arial" panose="020B0604020202020204" pitchFamily="34" charset="0"/>
                  <a:cs typeface="Arial" panose="020B0604020202020204" pitchFamily="34" charset="0"/>
                </a:rPr>
                <a:t>PegIFN</a:t>
              </a:r>
              <a:r>
                <a:rPr lang="el-GR" sz="1200" dirty="0">
                  <a:solidFill>
                    <a:srgbClr val="827966"/>
                  </a:solidFill>
                  <a:latin typeface="Arial" panose="020B0604020202020204" pitchFamily="34" charset="0"/>
                  <a:cs typeface="Arial" panose="020B0604020202020204" pitchFamily="34" charset="0"/>
                </a:rPr>
                <a:t>α</a:t>
              </a:r>
              <a:r>
                <a:rPr lang="en-US" sz="1200" dirty="0">
                  <a:solidFill>
                    <a:srgbClr val="827966"/>
                  </a:solidFill>
                  <a:latin typeface="Arial" panose="020B0604020202020204" pitchFamily="34" charset="0"/>
                  <a:cs typeface="Arial" panose="020B0604020202020204" pitchFamily="34" charset="0"/>
                </a:rPr>
                <a:t> (48W)  BLV 10 mg alone (48W)</a:t>
              </a:r>
              <a:endParaRPr lang="fr-CH" sz="1200"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solidFill>
                    <a:srgbClr val="827966"/>
                  </a:solidFill>
                  <a:latin typeface="Arial" panose="020B0604020202020204" pitchFamily="34" charset="0"/>
                  <a:cs typeface="Arial" panose="020B0604020202020204" pitchFamily="34" charset="0"/>
                </a:rPr>
                <a:t>(n = 50)</a:t>
              </a:r>
              <a:endParaRPr lang="en-US" sz="1200" dirty="0">
                <a:solidFill>
                  <a:srgbClr val="827966"/>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80BBF5A5-8EC8-EBAF-F243-4EFE577367D7}"/>
              </a:ext>
            </a:extLst>
          </p:cNvPr>
          <p:cNvGrpSpPr/>
          <p:nvPr/>
        </p:nvGrpSpPr>
        <p:grpSpPr>
          <a:xfrm>
            <a:off x="7681931" y="2031323"/>
            <a:ext cx="1672012" cy="946131"/>
            <a:chOff x="8215711" y="1937504"/>
            <a:chExt cx="1672012" cy="946131"/>
          </a:xfrm>
        </p:grpSpPr>
        <p:sp>
          <p:nvSpPr>
            <p:cNvPr id="23" name="Rectangle: Rounded Corners 22">
              <a:extLst>
                <a:ext uri="{FF2B5EF4-FFF2-40B4-BE49-F238E27FC236}">
                  <a16:creationId xmlns:a16="http://schemas.microsoft.com/office/drawing/2014/main" id="{EFC6A550-E084-FB20-C360-42E36F7AD267}"/>
                </a:ext>
              </a:extLst>
            </p:cNvPr>
            <p:cNvSpPr/>
            <p:nvPr/>
          </p:nvSpPr>
          <p:spPr>
            <a:xfrm>
              <a:off x="8323310" y="2185232"/>
              <a:ext cx="1543179" cy="698403"/>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19" name="Graphic 18" descr="Group of men with solid fill">
              <a:extLst>
                <a:ext uri="{FF2B5EF4-FFF2-40B4-BE49-F238E27FC236}">
                  <a16:creationId xmlns:a16="http://schemas.microsoft.com/office/drawing/2014/main" id="{8ADC63A7-345B-F391-328D-1DE7638D2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5711" y="1937504"/>
              <a:ext cx="461665" cy="461665"/>
            </a:xfrm>
            <a:prstGeom prst="rect">
              <a:avLst/>
            </a:prstGeom>
          </p:spPr>
        </p:pic>
        <p:sp>
          <p:nvSpPr>
            <p:cNvPr id="22" name="Content Placeholder 2">
              <a:extLst>
                <a:ext uri="{FF2B5EF4-FFF2-40B4-BE49-F238E27FC236}">
                  <a16:creationId xmlns:a16="http://schemas.microsoft.com/office/drawing/2014/main" id="{446AD506-2C5A-01E6-AD48-A572A1739B47}"/>
                </a:ext>
              </a:extLst>
            </p:cNvPr>
            <p:cNvSpPr txBox="1">
              <a:spLocks/>
            </p:cNvSpPr>
            <p:nvPr/>
          </p:nvSpPr>
          <p:spPr>
            <a:xfrm>
              <a:off x="8344543" y="2354944"/>
              <a:ext cx="1543180" cy="461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BLV 10 mg for 96W </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100)</a:t>
              </a:r>
            </a:p>
          </p:txBody>
        </p:sp>
      </p:grpSp>
      <p:grpSp>
        <p:nvGrpSpPr>
          <p:cNvPr id="29" name="Group 28">
            <a:extLst>
              <a:ext uri="{FF2B5EF4-FFF2-40B4-BE49-F238E27FC236}">
                <a16:creationId xmlns:a16="http://schemas.microsoft.com/office/drawing/2014/main" id="{282F4445-B246-72DE-6470-2E9263C7AB07}"/>
              </a:ext>
            </a:extLst>
          </p:cNvPr>
          <p:cNvGrpSpPr/>
          <p:nvPr/>
        </p:nvGrpSpPr>
        <p:grpSpPr>
          <a:xfrm>
            <a:off x="9375176" y="2049008"/>
            <a:ext cx="1764265" cy="908015"/>
            <a:chOff x="9924442" y="1920609"/>
            <a:chExt cx="1764265" cy="908015"/>
          </a:xfrm>
        </p:grpSpPr>
        <p:sp>
          <p:nvSpPr>
            <p:cNvPr id="24" name="Rectangle: Rounded Corners 23">
              <a:extLst>
                <a:ext uri="{FF2B5EF4-FFF2-40B4-BE49-F238E27FC236}">
                  <a16:creationId xmlns:a16="http://schemas.microsoft.com/office/drawing/2014/main" id="{8F2BB20F-AF48-951C-96C1-2FF5B7B578D9}"/>
                </a:ext>
              </a:extLst>
            </p:cNvPr>
            <p:cNvSpPr/>
            <p:nvPr/>
          </p:nvSpPr>
          <p:spPr>
            <a:xfrm>
              <a:off x="10039544" y="2114090"/>
              <a:ext cx="1649163" cy="714534"/>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5" name="Graphic 24" descr="Group of men with solid fill">
              <a:extLst>
                <a:ext uri="{FF2B5EF4-FFF2-40B4-BE49-F238E27FC236}">
                  <a16:creationId xmlns:a16="http://schemas.microsoft.com/office/drawing/2014/main" id="{084CC753-23F8-C726-AF38-C0976193F2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4442" y="1920609"/>
              <a:ext cx="461665" cy="461665"/>
            </a:xfrm>
            <a:prstGeom prst="rect">
              <a:avLst/>
            </a:prstGeom>
          </p:spPr>
        </p:pic>
        <p:sp>
          <p:nvSpPr>
            <p:cNvPr id="26" name="Content Placeholder 2">
              <a:extLst>
                <a:ext uri="{FF2B5EF4-FFF2-40B4-BE49-F238E27FC236}">
                  <a16:creationId xmlns:a16="http://schemas.microsoft.com/office/drawing/2014/main" id="{CCA5336F-D22C-8A44-D9FF-E389847EFE3A}"/>
                </a:ext>
              </a:extLst>
            </p:cNvPr>
            <p:cNvSpPr txBox="1">
              <a:spLocks/>
            </p:cNvSpPr>
            <p:nvPr/>
          </p:nvSpPr>
          <p:spPr>
            <a:xfrm>
              <a:off x="10039544" y="2302829"/>
              <a:ext cx="1649163" cy="4401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BLV 10 mg for 144W (n = 50)</a:t>
              </a:r>
            </a:p>
          </p:txBody>
        </p:sp>
      </p:grpSp>
      <p:sp>
        <p:nvSpPr>
          <p:cNvPr id="32" name="TextBox 31">
            <a:extLst>
              <a:ext uri="{FF2B5EF4-FFF2-40B4-BE49-F238E27FC236}">
                <a16:creationId xmlns:a16="http://schemas.microsoft.com/office/drawing/2014/main" id="{6DD8BE2E-20A4-ED21-E12C-332C90F5AEA2}"/>
              </a:ext>
            </a:extLst>
          </p:cNvPr>
          <p:cNvSpPr txBox="1"/>
          <p:nvPr/>
        </p:nvSpPr>
        <p:spPr>
          <a:xfrm>
            <a:off x="6508878" y="3275111"/>
            <a:ext cx="3327963" cy="307777"/>
          </a:xfrm>
          <a:prstGeom prst="rect">
            <a:avLst/>
          </a:prstGeom>
          <a:solidFill>
            <a:srgbClr val="FFC000"/>
          </a:solidFill>
        </p:spPr>
        <p:txBody>
          <a:bodyPr wrap="square">
            <a:spAutoFit/>
          </a:bodyPr>
          <a:lstStyle/>
          <a:p>
            <a:pPr algn="ctr"/>
            <a:r>
              <a:rPr lang="fr-CH" sz="1400" b="1" dirty="0">
                <a:solidFill>
                  <a:schemeClr val="bg1"/>
                </a:solidFill>
                <a:latin typeface="Arial" panose="020B0604020202020204" pitchFamily="34" charset="0"/>
                <a:cs typeface="Arial" panose="020B0604020202020204" pitchFamily="34" charset="0"/>
              </a:rPr>
              <a:t>FU48 </a:t>
            </a:r>
            <a:r>
              <a:rPr lang="en-US" sz="1400" b="1" dirty="0">
                <a:solidFill>
                  <a:schemeClr val="bg1"/>
                </a:solidFill>
                <a:latin typeface="Arial" panose="020B0604020202020204" pitchFamily="34" charset="0"/>
                <a:cs typeface="Arial" panose="020B0604020202020204" pitchFamily="34" charset="0"/>
              </a:rPr>
              <a:t>after EOT</a:t>
            </a:r>
          </a:p>
        </p:txBody>
      </p:sp>
      <p:grpSp>
        <p:nvGrpSpPr>
          <p:cNvPr id="64" name="Group 63">
            <a:extLst>
              <a:ext uri="{FF2B5EF4-FFF2-40B4-BE49-F238E27FC236}">
                <a16:creationId xmlns:a16="http://schemas.microsoft.com/office/drawing/2014/main" id="{9DCBCEBB-B518-4A02-A040-0EFDAC73B5C1}"/>
              </a:ext>
            </a:extLst>
          </p:cNvPr>
          <p:cNvGrpSpPr/>
          <p:nvPr/>
        </p:nvGrpSpPr>
        <p:grpSpPr>
          <a:xfrm>
            <a:off x="4866411" y="3959662"/>
            <a:ext cx="6676290" cy="1939012"/>
            <a:chOff x="4866411" y="3959662"/>
            <a:chExt cx="6676290" cy="1939012"/>
          </a:xfrm>
        </p:grpSpPr>
        <p:sp>
          <p:nvSpPr>
            <p:cNvPr id="58" name="Rectangle: Rounded Corners 57">
              <a:extLst>
                <a:ext uri="{FF2B5EF4-FFF2-40B4-BE49-F238E27FC236}">
                  <a16:creationId xmlns:a16="http://schemas.microsoft.com/office/drawing/2014/main" id="{F1A0825B-F85E-2745-F76B-5DCBD92EC8A9}"/>
                </a:ext>
              </a:extLst>
            </p:cNvPr>
            <p:cNvSpPr/>
            <p:nvPr/>
          </p:nvSpPr>
          <p:spPr>
            <a:xfrm>
              <a:off x="4866411" y="4105300"/>
              <a:ext cx="6676290" cy="1793374"/>
            </a:xfrm>
            <a:prstGeom prst="roundRect">
              <a:avLst>
                <a:gd name="adj" fmla="val 5079"/>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1" name="TextBox 30">
              <a:extLst>
                <a:ext uri="{FF2B5EF4-FFF2-40B4-BE49-F238E27FC236}">
                  <a16:creationId xmlns:a16="http://schemas.microsoft.com/office/drawing/2014/main" id="{65A0C3B3-87C2-9013-2622-FB1314352610}"/>
                </a:ext>
              </a:extLst>
            </p:cNvPr>
            <p:cNvSpPr txBox="1"/>
            <p:nvPr/>
          </p:nvSpPr>
          <p:spPr>
            <a:xfrm>
              <a:off x="5400309" y="3959662"/>
              <a:ext cx="5508649" cy="338554"/>
            </a:xfrm>
            <a:prstGeom prst="rect">
              <a:avLst/>
            </a:prstGeom>
            <a:solidFill>
              <a:schemeClr val="bg1"/>
            </a:solidFill>
          </p:spPr>
          <p:txBody>
            <a:bodyPr wrap="square">
              <a:spAutoFit/>
            </a:bodyPr>
            <a:lstStyle/>
            <a:p>
              <a:pPr algn="ctr"/>
              <a:r>
                <a:rPr lang="en-US" sz="1600" b="1" dirty="0">
                  <a:solidFill>
                    <a:srgbClr val="CF9D39"/>
                  </a:solidFill>
                  <a:latin typeface="Arial" panose="020B0604020202020204" pitchFamily="34" charset="0"/>
                  <a:cs typeface="Arial" panose="020B0604020202020204" pitchFamily="34" charset="0"/>
                </a:rPr>
                <a:t>Analysis</a:t>
              </a:r>
              <a:endParaRPr lang="en-US" sz="1400" b="1" dirty="0">
                <a:solidFill>
                  <a:srgbClr val="CF9D39"/>
                </a:solidFill>
                <a:latin typeface="Arial" panose="020B0604020202020204" pitchFamily="34" charset="0"/>
                <a:cs typeface="Arial" panose="020B0604020202020204" pitchFamily="34" charset="0"/>
              </a:endParaRPr>
            </a:p>
          </p:txBody>
        </p:sp>
      </p:grpSp>
      <p:grpSp>
        <p:nvGrpSpPr>
          <p:cNvPr id="62" name="Group 61">
            <a:extLst>
              <a:ext uri="{FF2B5EF4-FFF2-40B4-BE49-F238E27FC236}">
                <a16:creationId xmlns:a16="http://schemas.microsoft.com/office/drawing/2014/main" id="{FB67BB3A-7996-5435-DB09-C9E8C6F150E3}"/>
              </a:ext>
            </a:extLst>
          </p:cNvPr>
          <p:cNvGrpSpPr/>
          <p:nvPr/>
        </p:nvGrpSpPr>
        <p:grpSpPr>
          <a:xfrm>
            <a:off x="5014360" y="4298216"/>
            <a:ext cx="3143213" cy="1201789"/>
            <a:chOff x="4962990" y="4298216"/>
            <a:chExt cx="3143213" cy="1201789"/>
          </a:xfrm>
        </p:grpSpPr>
        <p:grpSp>
          <p:nvGrpSpPr>
            <p:cNvPr id="56" name="Group 55">
              <a:extLst>
                <a:ext uri="{FF2B5EF4-FFF2-40B4-BE49-F238E27FC236}">
                  <a16:creationId xmlns:a16="http://schemas.microsoft.com/office/drawing/2014/main" id="{8856E226-CE13-BF2F-0000-0DBE21279EE4}"/>
                </a:ext>
              </a:extLst>
            </p:cNvPr>
            <p:cNvGrpSpPr/>
            <p:nvPr/>
          </p:nvGrpSpPr>
          <p:grpSpPr>
            <a:xfrm>
              <a:off x="4962990" y="4395911"/>
              <a:ext cx="3143213" cy="1104094"/>
              <a:chOff x="5066528" y="4384634"/>
              <a:chExt cx="3143213" cy="1104094"/>
            </a:xfrm>
          </p:grpSpPr>
          <p:sp>
            <p:nvSpPr>
              <p:cNvPr id="34" name="Rectangle: Rounded Corners 33">
                <a:extLst>
                  <a:ext uri="{FF2B5EF4-FFF2-40B4-BE49-F238E27FC236}">
                    <a16:creationId xmlns:a16="http://schemas.microsoft.com/office/drawing/2014/main" id="{2E358B6D-FC7D-6122-6276-42527C71BCEA}"/>
                  </a:ext>
                </a:extLst>
              </p:cNvPr>
              <p:cNvSpPr/>
              <p:nvPr/>
            </p:nvSpPr>
            <p:spPr>
              <a:xfrm>
                <a:off x="5066529" y="4640639"/>
                <a:ext cx="3143212" cy="848089"/>
              </a:xfrm>
              <a:prstGeom prst="roundRect">
                <a:avLst>
                  <a:gd name="adj" fmla="val 6715"/>
                </a:avLst>
              </a:prstGeom>
              <a:no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35" name="Group 34">
                <a:extLst>
                  <a:ext uri="{FF2B5EF4-FFF2-40B4-BE49-F238E27FC236}">
                    <a16:creationId xmlns:a16="http://schemas.microsoft.com/office/drawing/2014/main" id="{45DA8D16-F9AF-827A-FBA3-A9CFD741E65D}"/>
                  </a:ext>
                </a:extLst>
              </p:cNvPr>
              <p:cNvGrpSpPr/>
              <p:nvPr/>
            </p:nvGrpSpPr>
            <p:grpSpPr>
              <a:xfrm>
                <a:off x="5991050" y="4384634"/>
                <a:ext cx="1348641" cy="354425"/>
                <a:chOff x="3874308" y="4620285"/>
                <a:chExt cx="1171731" cy="354425"/>
              </a:xfrm>
            </p:grpSpPr>
            <p:sp>
              <p:nvSpPr>
                <p:cNvPr id="36" name="Rectangle: Rounded Corners 35">
                  <a:extLst>
                    <a:ext uri="{FF2B5EF4-FFF2-40B4-BE49-F238E27FC236}">
                      <a16:creationId xmlns:a16="http://schemas.microsoft.com/office/drawing/2014/main" id="{AC9C68D7-E340-E82C-C23E-D4FFECB81A51}"/>
                    </a:ext>
                  </a:extLst>
                </p:cNvPr>
                <p:cNvSpPr/>
                <p:nvPr/>
              </p:nvSpPr>
              <p:spPr>
                <a:xfrm>
                  <a:off x="3874308" y="4620285"/>
                  <a:ext cx="1171731" cy="35442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7" name="Content Placeholder 2">
                  <a:extLst>
                    <a:ext uri="{FF2B5EF4-FFF2-40B4-BE49-F238E27FC236}">
                      <a16:creationId xmlns:a16="http://schemas.microsoft.com/office/drawing/2014/main" id="{558FCED9-5B2A-6042-2C50-73545CEBF2A5}"/>
                    </a:ext>
                  </a:extLst>
                </p:cNvPr>
                <p:cNvSpPr txBox="1">
                  <a:spLocks/>
                </p:cNvSpPr>
                <p:nvPr/>
              </p:nvSpPr>
              <p:spPr>
                <a:xfrm>
                  <a:off x="3885499" y="4674725"/>
                  <a:ext cx="1070273" cy="23945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b="1" dirty="0">
                      <a:solidFill>
                        <a:srgbClr val="826B6A"/>
                      </a:solidFill>
                      <a:latin typeface="Arial" panose="020B0604020202020204" pitchFamily="34" charset="0"/>
                    </a:rPr>
                    <a:t>RT-qPCR</a:t>
                  </a:r>
                </a:p>
              </p:txBody>
            </p:sp>
          </p:grpSp>
          <p:sp>
            <p:nvSpPr>
              <p:cNvPr id="49" name="TextBox 48">
                <a:extLst>
                  <a:ext uri="{FF2B5EF4-FFF2-40B4-BE49-F238E27FC236}">
                    <a16:creationId xmlns:a16="http://schemas.microsoft.com/office/drawing/2014/main" id="{FD8082CF-CAF0-6A9A-668D-64A2AC79BC3C}"/>
                  </a:ext>
                </a:extLst>
              </p:cNvPr>
              <p:cNvSpPr txBox="1"/>
              <p:nvPr/>
            </p:nvSpPr>
            <p:spPr>
              <a:xfrm>
                <a:off x="5066528" y="4792752"/>
                <a:ext cx="3076729" cy="646331"/>
              </a:xfrm>
              <a:prstGeom prst="rect">
                <a:avLst/>
              </a:prstGeom>
              <a:noFill/>
            </p:spPr>
            <p:txBody>
              <a:bodyPr wrap="square">
                <a:spAutoFit/>
              </a:bodyPr>
              <a:lstStyle/>
              <a:p>
                <a:pPr algn="ctr"/>
                <a:r>
                  <a:rPr lang="en-US" sz="1200" dirty="0">
                    <a:solidFill>
                      <a:srgbClr val="826B6A"/>
                    </a:solidFill>
                    <a:latin typeface="Arial" panose="020B0604020202020204" pitchFamily="34" charset="0"/>
                  </a:rPr>
                  <a:t>HDV RNA determined using </a:t>
                </a:r>
                <a:r>
                  <a:rPr lang="en-US" sz="1200" dirty="0" err="1">
                    <a:solidFill>
                      <a:srgbClr val="826B6A"/>
                    </a:solidFill>
                    <a:latin typeface="Arial" panose="020B0604020202020204" pitchFamily="34" charset="0"/>
                  </a:rPr>
                  <a:t>RoboGene</a:t>
                </a:r>
                <a:r>
                  <a:rPr lang="en-US" sz="1200" dirty="0">
                    <a:solidFill>
                      <a:srgbClr val="826B6A"/>
                    </a:solidFill>
                    <a:latin typeface="Arial" panose="020B0604020202020204" pitchFamily="34" charset="0"/>
                  </a:rPr>
                  <a:t> 2.0 LLOQ 50 IU/mL</a:t>
                </a:r>
              </a:p>
              <a:p>
                <a:pPr algn="ctr"/>
                <a:r>
                  <a:rPr lang="en-US" sz="1200" dirty="0">
                    <a:solidFill>
                      <a:srgbClr val="826B6A"/>
                    </a:solidFill>
                    <a:latin typeface="Arial" panose="020B0604020202020204" pitchFamily="34" charset="0"/>
                  </a:rPr>
                  <a:t>limit of detection 6 IU/</a:t>
                </a:r>
                <a:r>
                  <a:rPr lang="en-US" sz="1200" dirty="0" err="1">
                    <a:solidFill>
                      <a:srgbClr val="826B6A"/>
                    </a:solidFill>
                    <a:latin typeface="Arial" panose="020B0604020202020204" pitchFamily="34" charset="0"/>
                  </a:rPr>
                  <a:t>mL.</a:t>
                </a:r>
                <a:endParaRPr lang="en-US" sz="1200" dirty="0">
                  <a:solidFill>
                    <a:srgbClr val="826B6A"/>
                  </a:solidFill>
                  <a:latin typeface="Arial" panose="020B0604020202020204" pitchFamily="34" charset="0"/>
                </a:endParaRPr>
              </a:p>
            </p:txBody>
          </p:sp>
        </p:grpSp>
        <p:pic>
          <p:nvPicPr>
            <p:cNvPr id="59" name="Picture 58" descr="A magnifying glass with a dna strand inside&#10;&#10;AI-generated content may be incorrect.">
              <a:extLst>
                <a:ext uri="{FF2B5EF4-FFF2-40B4-BE49-F238E27FC236}">
                  <a16:creationId xmlns:a16="http://schemas.microsoft.com/office/drawing/2014/main" id="{74F6E197-90AC-D812-474E-EB010D7CAC33}"/>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rcRect l="17708" r="14549"/>
            <a:stretch/>
          </p:blipFill>
          <p:spPr>
            <a:xfrm>
              <a:off x="5760752" y="4298216"/>
              <a:ext cx="400041" cy="332174"/>
            </a:xfrm>
            <a:prstGeom prst="rect">
              <a:avLst/>
            </a:prstGeom>
          </p:spPr>
        </p:pic>
      </p:grpSp>
      <p:grpSp>
        <p:nvGrpSpPr>
          <p:cNvPr id="61" name="Group 60">
            <a:extLst>
              <a:ext uri="{FF2B5EF4-FFF2-40B4-BE49-F238E27FC236}">
                <a16:creationId xmlns:a16="http://schemas.microsoft.com/office/drawing/2014/main" id="{A891ED87-A81F-8C0A-F789-0FEA1FF35326}"/>
              </a:ext>
            </a:extLst>
          </p:cNvPr>
          <p:cNvGrpSpPr/>
          <p:nvPr/>
        </p:nvGrpSpPr>
        <p:grpSpPr>
          <a:xfrm>
            <a:off x="8250733" y="4253245"/>
            <a:ext cx="3143212" cy="1246759"/>
            <a:chOff x="8199363" y="4253245"/>
            <a:chExt cx="3143212" cy="1246759"/>
          </a:xfrm>
        </p:grpSpPr>
        <p:grpSp>
          <p:nvGrpSpPr>
            <p:cNvPr id="57" name="Group 56">
              <a:extLst>
                <a:ext uri="{FF2B5EF4-FFF2-40B4-BE49-F238E27FC236}">
                  <a16:creationId xmlns:a16="http://schemas.microsoft.com/office/drawing/2014/main" id="{A9204E3F-59FD-0D26-9324-4B9BD774B749}"/>
                </a:ext>
              </a:extLst>
            </p:cNvPr>
            <p:cNvGrpSpPr/>
            <p:nvPr/>
          </p:nvGrpSpPr>
          <p:grpSpPr>
            <a:xfrm>
              <a:off x="8199363" y="4395910"/>
              <a:ext cx="3143212" cy="1104094"/>
              <a:chOff x="8302901" y="4384633"/>
              <a:chExt cx="3143212" cy="1104094"/>
            </a:xfrm>
          </p:grpSpPr>
          <p:sp>
            <p:nvSpPr>
              <p:cNvPr id="50" name="Rectangle: Rounded Corners 49">
                <a:extLst>
                  <a:ext uri="{FF2B5EF4-FFF2-40B4-BE49-F238E27FC236}">
                    <a16:creationId xmlns:a16="http://schemas.microsoft.com/office/drawing/2014/main" id="{1E5765CD-9D70-B9B4-B5AE-8F33D626DDE9}"/>
                  </a:ext>
                </a:extLst>
              </p:cNvPr>
              <p:cNvSpPr/>
              <p:nvPr/>
            </p:nvSpPr>
            <p:spPr>
              <a:xfrm>
                <a:off x="8302901" y="4640638"/>
                <a:ext cx="3143212" cy="848089"/>
              </a:xfrm>
              <a:prstGeom prst="roundRect">
                <a:avLst>
                  <a:gd name="adj" fmla="val 6715"/>
                </a:avLst>
              </a:prstGeom>
              <a:noFill/>
              <a:ln>
                <a:solidFill>
                  <a:srgbClr val="CF9D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51" name="Group 50">
                <a:extLst>
                  <a:ext uri="{FF2B5EF4-FFF2-40B4-BE49-F238E27FC236}">
                    <a16:creationId xmlns:a16="http://schemas.microsoft.com/office/drawing/2014/main" id="{E509B9FA-A521-829C-8AF4-76EA1CFFF913}"/>
                  </a:ext>
                </a:extLst>
              </p:cNvPr>
              <p:cNvGrpSpPr/>
              <p:nvPr/>
            </p:nvGrpSpPr>
            <p:grpSpPr>
              <a:xfrm>
                <a:off x="8865840" y="4384633"/>
                <a:ext cx="2027026" cy="354425"/>
                <a:chOff x="3874307" y="4655041"/>
                <a:chExt cx="1171732" cy="354425"/>
              </a:xfrm>
            </p:grpSpPr>
            <p:sp>
              <p:nvSpPr>
                <p:cNvPr id="52" name="Rectangle: Rounded Corners 51">
                  <a:extLst>
                    <a:ext uri="{FF2B5EF4-FFF2-40B4-BE49-F238E27FC236}">
                      <a16:creationId xmlns:a16="http://schemas.microsoft.com/office/drawing/2014/main" id="{2A0DEEEB-C5AF-5807-CD6E-526431E311C2}"/>
                    </a:ext>
                  </a:extLst>
                </p:cNvPr>
                <p:cNvSpPr/>
                <p:nvPr/>
              </p:nvSpPr>
              <p:spPr>
                <a:xfrm>
                  <a:off x="3874308" y="4655041"/>
                  <a:ext cx="1171731" cy="35442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54" name="Content Placeholder 2">
                  <a:extLst>
                    <a:ext uri="{FF2B5EF4-FFF2-40B4-BE49-F238E27FC236}">
                      <a16:creationId xmlns:a16="http://schemas.microsoft.com/office/drawing/2014/main" id="{E23125F8-4B69-561F-94D1-8F59EF453BC1}"/>
                    </a:ext>
                  </a:extLst>
                </p:cNvPr>
                <p:cNvSpPr txBox="1">
                  <a:spLocks/>
                </p:cNvSpPr>
                <p:nvPr/>
              </p:nvSpPr>
              <p:spPr>
                <a:xfrm>
                  <a:off x="3874307" y="4702312"/>
                  <a:ext cx="1171731" cy="22532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b="1" dirty="0">
                      <a:solidFill>
                        <a:srgbClr val="826B6A"/>
                      </a:solidFill>
                      <a:latin typeface="Arial" panose="020B0604020202020204" pitchFamily="34" charset="0"/>
                    </a:rPr>
                    <a:t>Virologic response</a:t>
                  </a:r>
                </a:p>
              </p:txBody>
            </p:sp>
          </p:grpSp>
          <p:sp>
            <p:nvSpPr>
              <p:cNvPr id="55" name="TextBox 54">
                <a:extLst>
                  <a:ext uri="{FF2B5EF4-FFF2-40B4-BE49-F238E27FC236}">
                    <a16:creationId xmlns:a16="http://schemas.microsoft.com/office/drawing/2014/main" id="{89765AC2-EE22-4815-A8D3-0540DE3C323A}"/>
                  </a:ext>
                </a:extLst>
              </p:cNvPr>
              <p:cNvSpPr txBox="1"/>
              <p:nvPr/>
            </p:nvSpPr>
            <p:spPr>
              <a:xfrm>
                <a:off x="8554584" y="4786329"/>
                <a:ext cx="2639845" cy="646331"/>
              </a:xfrm>
              <a:prstGeom prst="rect">
                <a:avLst/>
              </a:prstGeom>
              <a:noFill/>
            </p:spPr>
            <p:txBody>
              <a:bodyPr wrap="square">
                <a:spAutoFit/>
              </a:bodyPr>
              <a:lstStyle/>
              <a:p>
                <a:pPr algn="ctr"/>
                <a:r>
                  <a:rPr lang="en-US" sz="1200" dirty="0">
                    <a:solidFill>
                      <a:srgbClr val="826B6A"/>
                    </a:solidFill>
                    <a:latin typeface="Arial" panose="020B0604020202020204" pitchFamily="34" charset="0"/>
                  </a:rPr>
                  <a:t>Response rate at FU48 </a:t>
                </a:r>
              </a:p>
              <a:p>
                <a:pPr algn="ctr"/>
                <a:r>
                  <a:rPr lang="en-US" sz="1200" dirty="0">
                    <a:solidFill>
                      <a:srgbClr val="826B6A"/>
                    </a:solidFill>
                    <a:latin typeface="Arial" panose="020B0604020202020204" pitchFamily="34" charset="0"/>
                  </a:rPr>
                  <a:t>undetectable HDV RNA vs HDV RNA &lt;LLOQ, TD at EOT. </a:t>
                </a:r>
              </a:p>
            </p:txBody>
          </p:sp>
        </p:grpSp>
        <p:pic>
          <p:nvPicPr>
            <p:cNvPr id="60" name="Graphic 59" descr="Germ with solid fill">
              <a:extLst>
                <a:ext uri="{FF2B5EF4-FFF2-40B4-BE49-F238E27FC236}">
                  <a16:creationId xmlns:a16="http://schemas.microsoft.com/office/drawing/2014/main" id="{65601CEB-410F-5E8C-3E24-8A2DBD2A6A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flipH="1">
              <a:off x="8581418" y="4253245"/>
              <a:ext cx="361766" cy="361766"/>
            </a:xfrm>
            <a:prstGeom prst="rect">
              <a:avLst/>
            </a:prstGeom>
            <a:scene3d>
              <a:camera prst="orthographicFront">
                <a:rot lat="0" lon="10800000" rev="0"/>
              </a:camera>
              <a:lightRig rig="threePt" dir="t"/>
            </a:scene3d>
          </p:spPr>
        </p:pic>
      </p:grpSp>
      <p:sp>
        <p:nvSpPr>
          <p:cNvPr id="65" name="Title 1">
            <a:extLst>
              <a:ext uri="{FF2B5EF4-FFF2-40B4-BE49-F238E27FC236}">
                <a16:creationId xmlns:a16="http://schemas.microsoft.com/office/drawing/2014/main" id="{749F31B8-B61E-1EDF-DBAD-19ADAD97536B}"/>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400" b="1" kern="0" dirty="0">
                <a:latin typeface="Arial" panose="020B0604020202020204" pitchFamily="34" charset="0"/>
                <a:ea typeface="Times New Roman" panose="02020603050405020304" pitchFamily="18" charset="0"/>
              </a:rPr>
              <a:t>OS-070 </a:t>
            </a:r>
            <a:r>
              <a:rPr lang="en-US" sz="1400" dirty="0">
                <a:latin typeface="Arial" panose="020B0604020202020204" pitchFamily="34" charset="0"/>
                <a:ea typeface="Times New Roman" panose="02020603050405020304" pitchFamily="18" charset="0"/>
              </a:rPr>
              <a:t>Achieving undetectable hepatitis delta virus RNA at end of therapy with </a:t>
            </a:r>
            <a:r>
              <a:rPr lang="en-US" sz="1400" dirty="0" err="1">
                <a:latin typeface="Arial" panose="020B0604020202020204" pitchFamily="34" charset="0"/>
                <a:ea typeface="Times New Roman" panose="02020603050405020304" pitchFamily="18" charset="0"/>
              </a:rPr>
              <a:t>bulevirtide</a:t>
            </a:r>
            <a:r>
              <a:rPr lang="en-US" sz="1400" dirty="0">
                <a:latin typeface="Arial" panose="020B0604020202020204" pitchFamily="34" charset="0"/>
                <a:ea typeface="Times New Roman" panose="02020603050405020304" pitchFamily="18" charset="0"/>
              </a:rPr>
              <a:t> 10 mg/day with or without with pegylated interferon alpha is strongly associated with post-treatment virologic response in chronic hepatitis delta </a:t>
            </a:r>
          </a:p>
        </p:txBody>
      </p:sp>
      <p:pic>
        <p:nvPicPr>
          <p:cNvPr id="2" name="Graphic 1" descr="Home with solid fill">
            <a:hlinkClick r:id="rId13" action="ppaction://hlinksldjump"/>
            <a:extLst>
              <a:ext uri="{FF2B5EF4-FFF2-40B4-BE49-F238E27FC236}">
                <a16:creationId xmlns:a16="http://schemas.microsoft.com/office/drawing/2014/main" id="{B80568CB-AE13-DDBE-DBBE-74A079E79D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977664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D956E-73A2-980E-B681-F3FE8C079B3D}"/>
            </a:ext>
          </a:extLst>
        </p:cNvPr>
        <p:cNvGrpSpPr/>
        <p:nvPr/>
      </p:nvGrpSpPr>
      <p:grpSpPr>
        <a:xfrm>
          <a:off x="0" y="0"/>
          <a:ext cx="0" cy="0"/>
          <a:chOff x="0" y="0"/>
          <a:chExt cx="0" cy="0"/>
        </a:xfrm>
      </p:grpSpPr>
      <p:grpSp>
        <p:nvGrpSpPr>
          <p:cNvPr id="251" name="Group 250">
            <a:extLst>
              <a:ext uri="{FF2B5EF4-FFF2-40B4-BE49-F238E27FC236}">
                <a16:creationId xmlns:a16="http://schemas.microsoft.com/office/drawing/2014/main" id="{B7D8028F-BB22-72A7-1155-571ACE86B982}"/>
              </a:ext>
            </a:extLst>
          </p:cNvPr>
          <p:cNvGrpSpPr/>
          <p:nvPr/>
        </p:nvGrpSpPr>
        <p:grpSpPr>
          <a:xfrm>
            <a:off x="3759146" y="1021913"/>
            <a:ext cx="8146226" cy="3006478"/>
            <a:chOff x="515507" y="3740038"/>
            <a:chExt cx="7811313" cy="2646038"/>
          </a:xfrm>
        </p:grpSpPr>
        <p:sp>
          <p:nvSpPr>
            <p:cNvPr id="253" name="Rectangle: Rounded Corners 252">
              <a:extLst>
                <a:ext uri="{FF2B5EF4-FFF2-40B4-BE49-F238E27FC236}">
                  <a16:creationId xmlns:a16="http://schemas.microsoft.com/office/drawing/2014/main" id="{EDD9FD69-556A-1C1D-6D18-22F15831CC3A}"/>
                </a:ext>
              </a:extLst>
            </p:cNvPr>
            <p:cNvSpPr/>
            <p:nvPr/>
          </p:nvSpPr>
          <p:spPr>
            <a:xfrm>
              <a:off x="539164" y="3859454"/>
              <a:ext cx="7787656" cy="2526622"/>
            </a:xfrm>
            <a:prstGeom prst="roundRect">
              <a:avLst>
                <a:gd name="adj" fmla="val 5079"/>
              </a:avLst>
            </a:prstGeom>
            <a:solidFill>
              <a:schemeClr val="bg1">
                <a:alpha val="39000"/>
              </a:schemeClr>
            </a:solid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52" name="Rectangle: Rounded Corners 251">
              <a:extLst>
                <a:ext uri="{FF2B5EF4-FFF2-40B4-BE49-F238E27FC236}">
                  <a16:creationId xmlns:a16="http://schemas.microsoft.com/office/drawing/2014/main" id="{33878861-64F6-EF5E-164A-A80C6A9B0636}"/>
                </a:ext>
              </a:extLst>
            </p:cNvPr>
            <p:cNvSpPr>
              <a:spLocks/>
            </p:cNvSpPr>
            <p:nvPr/>
          </p:nvSpPr>
          <p:spPr>
            <a:xfrm>
              <a:off x="515507" y="3740038"/>
              <a:ext cx="3708986" cy="310136"/>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254" name="TextBox 253">
              <a:extLst>
                <a:ext uri="{FF2B5EF4-FFF2-40B4-BE49-F238E27FC236}">
                  <a16:creationId xmlns:a16="http://schemas.microsoft.com/office/drawing/2014/main" id="{8674CBF8-DF0E-A6C1-4691-9E67CF46AF4A}"/>
                </a:ext>
              </a:extLst>
            </p:cNvPr>
            <p:cNvSpPr txBox="1"/>
            <p:nvPr/>
          </p:nvSpPr>
          <p:spPr>
            <a:xfrm>
              <a:off x="515508" y="3759666"/>
              <a:ext cx="3081590" cy="270878"/>
            </a:xfrm>
            <a:prstGeom prst="rect">
              <a:avLst/>
            </a:prstGeom>
            <a:noFill/>
          </p:spPr>
          <p:txBody>
            <a:bodyPr wrap="square" anchor="ctr">
              <a:spAutoFit/>
            </a:bodyPr>
            <a:lstStyle/>
            <a:p>
              <a:r>
                <a:rPr lang="en-US" sz="1400" b="1" dirty="0">
                  <a:solidFill>
                    <a:srgbClr val="CF9D39"/>
                  </a:solidFill>
                  <a:latin typeface="Arial" panose="020B0604020202020204" pitchFamily="34" charset="0"/>
                  <a:cs typeface="Arial" panose="020B0604020202020204" pitchFamily="34" charset="0"/>
                </a:rPr>
                <a:t>Virologic response</a:t>
              </a:r>
            </a:p>
          </p:txBody>
        </p:sp>
      </p:grpSp>
      <p:sp>
        <p:nvSpPr>
          <p:cNvPr id="7" name="Rectangle: Rounded Corners 6">
            <a:extLst>
              <a:ext uri="{FF2B5EF4-FFF2-40B4-BE49-F238E27FC236}">
                <a16:creationId xmlns:a16="http://schemas.microsoft.com/office/drawing/2014/main" id="{F04BCBEE-812F-C11E-8775-D0A9BAF92E3E}"/>
              </a:ext>
            </a:extLst>
          </p:cNvPr>
          <p:cNvSpPr/>
          <p:nvPr/>
        </p:nvSpPr>
        <p:spPr>
          <a:xfrm>
            <a:off x="349624" y="812800"/>
            <a:ext cx="11661782" cy="3368676"/>
          </a:xfrm>
          <a:prstGeom prst="roundRect">
            <a:avLst>
              <a:gd name="adj" fmla="val 2712"/>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8088E3E3-DB96-7535-BC69-0CF2B48B171B}"/>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Results</a:t>
            </a:r>
            <a:endParaRPr lang="en-US" b="1" i="0" dirty="0">
              <a:solidFill>
                <a:schemeClr val="bg1"/>
              </a:solidFill>
              <a:effectLst/>
            </a:endParaRPr>
          </a:p>
        </p:txBody>
      </p:sp>
      <p:sp>
        <p:nvSpPr>
          <p:cNvPr id="116" name="Rectangle: Rounded Corners 115">
            <a:extLst>
              <a:ext uri="{FF2B5EF4-FFF2-40B4-BE49-F238E27FC236}">
                <a16:creationId xmlns:a16="http://schemas.microsoft.com/office/drawing/2014/main" id="{FE17F8BA-3FD5-91C3-4E3C-50BA7521CB16}"/>
              </a:ext>
            </a:extLst>
          </p:cNvPr>
          <p:cNvSpPr/>
          <p:nvPr/>
        </p:nvSpPr>
        <p:spPr>
          <a:xfrm>
            <a:off x="349624" y="4324393"/>
            <a:ext cx="11537576" cy="2019963"/>
          </a:xfrm>
          <a:prstGeom prst="roundRect">
            <a:avLst>
              <a:gd name="adj" fmla="val 3938"/>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17" name="Rectangle: Rounded Corners 116">
            <a:extLst>
              <a:ext uri="{FF2B5EF4-FFF2-40B4-BE49-F238E27FC236}">
                <a16:creationId xmlns:a16="http://schemas.microsoft.com/office/drawing/2014/main" id="{B351B142-70D2-4D10-DC20-BFF66B758AD0}"/>
              </a:ext>
            </a:extLst>
          </p:cNvPr>
          <p:cNvSpPr/>
          <p:nvPr/>
        </p:nvSpPr>
        <p:spPr>
          <a:xfrm>
            <a:off x="512973" y="4448131"/>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Conclusion</a:t>
            </a:r>
            <a:endParaRPr lang="en-US" b="1" i="0" dirty="0">
              <a:solidFill>
                <a:schemeClr val="bg1"/>
              </a:solidFill>
              <a:effectLst/>
            </a:endParaRPr>
          </a:p>
        </p:txBody>
      </p:sp>
      <p:sp>
        <p:nvSpPr>
          <p:cNvPr id="119" name="TextBox 118">
            <a:extLst>
              <a:ext uri="{FF2B5EF4-FFF2-40B4-BE49-F238E27FC236}">
                <a16:creationId xmlns:a16="http://schemas.microsoft.com/office/drawing/2014/main" id="{1D7054A4-2AC5-A719-5523-303AF1D413D3}"/>
              </a:ext>
            </a:extLst>
          </p:cNvPr>
          <p:cNvSpPr txBox="1"/>
          <p:nvPr/>
        </p:nvSpPr>
        <p:spPr>
          <a:xfrm>
            <a:off x="473830" y="4853286"/>
            <a:ext cx="11205197" cy="1323439"/>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Among patients with compensated CHD, those with undetectable HDV RNA at FU48 were more likely to be those with undetectable HDV RNA, TND at EOT.</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Combination therapy with BLV 10 mg/d and </a:t>
            </a:r>
            <a:r>
              <a:rPr lang="en-US" sz="1600" dirty="0" err="1">
                <a:latin typeface="Arial" panose="020B0604020202020204" pitchFamily="34" charset="0"/>
                <a:cs typeface="Arial" panose="020B0604020202020204" pitchFamily="34" charset="0"/>
              </a:rPr>
              <a:t>PegIFN</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 and longer treatment with BLV monotherapy were associated with higher rates of undetectable HDV RNA at EOT and FU48.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Patients with HDV RNA &lt;LLOQ, TD at EOT were likely to have HDV RNA rebound off therapy.</a:t>
            </a:r>
          </a:p>
        </p:txBody>
      </p:sp>
      <p:sp>
        <p:nvSpPr>
          <p:cNvPr id="2" name="Title 1">
            <a:extLst>
              <a:ext uri="{FF2B5EF4-FFF2-40B4-BE49-F238E27FC236}">
                <a16:creationId xmlns:a16="http://schemas.microsoft.com/office/drawing/2014/main" id="{33AE4A8F-DC7F-10A9-CC04-9248AB1B29B6}"/>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400" b="1" kern="0" dirty="0">
                <a:latin typeface="Arial" panose="020B0604020202020204" pitchFamily="34" charset="0"/>
                <a:ea typeface="Times New Roman" panose="02020603050405020304" pitchFamily="18" charset="0"/>
              </a:rPr>
              <a:t>OS-070 </a:t>
            </a:r>
            <a:r>
              <a:rPr lang="en-US" sz="1400" dirty="0">
                <a:latin typeface="Arial" panose="020B0604020202020204" pitchFamily="34" charset="0"/>
                <a:ea typeface="Times New Roman" panose="02020603050405020304" pitchFamily="18" charset="0"/>
              </a:rPr>
              <a:t>Achieving undetectable hepatitis delta virus RNA at end of therapy with </a:t>
            </a:r>
            <a:r>
              <a:rPr lang="en-US" sz="1400" dirty="0" err="1">
                <a:latin typeface="Arial" panose="020B0604020202020204" pitchFamily="34" charset="0"/>
                <a:ea typeface="Times New Roman" panose="02020603050405020304" pitchFamily="18" charset="0"/>
              </a:rPr>
              <a:t>bulevirtide</a:t>
            </a:r>
            <a:r>
              <a:rPr lang="en-US" sz="1400" dirty="0">
                <a:latin typeface="Arial" panose="020B0604020202020204" pitchFamily="34" charset="0"/>
                <a:ea typeface="Times New Roman" panose="02020603050405020304" pitchFamily="18" charset="0"/>
              </a:rPr>
              <a:t> 10 mg/day with or without with pegylated interferon alpha is strongly associated with post-treatment virologic response in chronic hepatitis delta </a:t>
            </a:r>
          </a:p>
        </p:txBody>
      </p:sp>
      <p:graphicFrame>
        <p:nvGraphicFramePr>
          <p:cNvPr id="3" name="Table 2">
            <a:extLst>
              <a:ext uri="{FF2B5EF4-FFF2-40B4-BE49-F238E27FC236}">
                <a16:creationId xmlns:a16="http://schemas.microsoft.com/office/drawing/2014/main" id="{98BD26DD-9F32-1AB6-1656-C87F4A6E752B}"/>
              </a:ext>
            </a:extLst>
          </p:cNvPr>
          <p:cNvGraphicFramePr>
            <a:graphicFrameLocks noGrp="1"/>
          </p:cNvGraphicFramePr>
          <p:nvPr>
            <p:extLst>
              <p:ext uri="{D42A27DB-BD31-4B8C-83A1-F6EECF244321}">
                <p14:modId xmlns:p14="http://schemas.microsoft.com/office/powerpoint/2010/main" val="1667245067"/>
              </p:ext>
            </p:extLst>
          </p:nvPr>
        </p:nvGraphicFramePr>
        <p:xfrm>
          <a:off x="499555" y="1792172"/>
          <a:ext cx="3147665" cy="1986280"/>
        </p:xfrm>
        <a:graphic>
          <a:graphicData uri="http://schemas.openxmlformats.org/drawingml/2006/table">
            <a:tbl>
              <a:tblPr/>
              <a:tblGrid>
                <a:gridCol w="1892926">
                  <a:extLst>
                    <a:ext uri="{9D8B030D-6E8A-4147-A177-3AD203B41FA5}">
                      <a16:colId xmlns:a16="http://schemas.microsoft.com/office/drawing/2014/main" val="2711576086"/>
                    </a:ext>
                  </a:extLst>
                </a:gridCol>
                <a:gridCol w="1254739">
                  <a:extLst>
                    <a:ext uri="{9D8B030D-6E8A-4147-A177-3AD203B41FA5}">
                      <a16:colId xmlns:a16="http://schemas.microsoft.com/office/drawing/2014/main" val="1187684738"/>
                    </a:ext>
                  </a:extLst>
                </a:gridCol>
              </a:tblGrid>
              <a:tr h="184150">
                <a:tc>
                  <a:txBody>
                    <a:bodyPr/>
                    <a:lstStyle/>
                    <a:p>
                      <a:pPr algn="ctr" fontAlgn="ctr"/>
                      <a:r>
                        <a:rPr lang="en-US" sz="1100" b="1" i="0" u="none" strike="noStrike" dirty="0">
                          <a:solidFill>
                            <a:srgbClr val="004B87"/>
                          </a:solidFill>
                          <a:effectLst/>
                          <a:latin typeface="Arial" panose="020B0604020202020204" pitchFamily="34" charset="0"/>
                        </a:rPr>
                        <a:t>Characteristic</a:t>
                      </a:r>
                    </a:p>
                  </a:txBody>
                  <a:tcPr marL="6350" marR="6350" marT="635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004B87"/>
                          </a:solidFill>
                          <a:effectLst/>
                          <a:latin typeface="Arial" panose="020B0604020202020204" pitchFamily="34" charset="0"/>
                        </a:rPr>
                        <a:t>Total (N = 200)</a:t>
                      </a:r>
                    </a:p>
                  </a:txBody>
                  <a:tcPr marL="6350" marR="6350" marT="635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279307529"/>
                  </a:ext>
                </a:extLst>
              </a:tr>
              <a:tr h="184150">
                <a:tc>
                  <a:txBody>
                    <a:bodyPr/>
                    <a:lstStyle/>
                    <a:p>
                      <a:pPr algn="r" fontAlgn="ctr"/>
                      <a:r>
                        <a:rPr lang="en-US" sz="1100" b="0" i="0" u="none" strike="noStrike" dirty="0">
                          <a:solidFill>
                            <a:srgbClr val="004B87"/>
                          </a:solidFill>
                          <a:effectLst/>
                          <a:latin typeface="Arial" panose="020B0604020202020204" pitchFamily="34" charset="0"/>
                        </a:rPr>
                        <a:t>Male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65%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672283664"/>
                  </a:ext>
                </a:extLst>
              </a:tr>
              <a:tr h="184150">
                <a:tc>
                  <a:txBody>
                    <a:bodyPr/>
                    <a:lstStyle/>
                    <a:p>
                      <a:pPr algn="r" fontAlgn="ctr"/>
                      <a:r>
                        <a:rPr lang="en-US" sz="1100" b="0" i="0" u="none" strike="noStrike" dirty="0">
                          <a:solidFill>
                            <a:srgbClr val="004B87"/>
                          </a:solidFill>
                          <a:effectLst/>
                          <a:latin typeface="Arial" panose="020B0604020202020204" pitchFamily="34" charset="0"/>
                        </a:rPr>
                        <a:t>White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85%</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extLst>
                  <a:ext uri="{0D108BD9-81ED-4DB2-BD59-A6C34878D82A}">
                    <a16:rowId xmlns:a16="http://schemas.microsoft.com/office/drawing/2014/main" val="3898200874"/>
                  </a:ext>
                </a:extLst>
              </a:tr>
              <a:tr h="184150">
                <a:tc>
                  <a:txBody>
                    <a:bodyPr/>
                    <a:lstStyle/>
                    <a:p>
                      <a:pPr algn="r" fontAlgn="ctr"/>
                      <a:r>
                        <a:rPr lang="en-US" sz="1100" b="0" i="0" u="none" strike="noStrike">
                          <a:solidFill>
                            <a:srgbClr val="004B87"/>
                          </a:solidFill>
                          <a:effectLst/>
                          <a:latin typeface="Arial" panose="020B0604020202020204" pitchFamily="34" charset="0"/>
                        </a:rPr>
                        <a:t>Age, years,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41 (±8.2)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762531281"/>
                  </a:ext>
                </a:extLst>
              </a:tr>
              <a:tr h="184150">
                <a:tc>
                  <a:txBody>
                    <a:bodyPr/>
                    <a:lstStyle/>
                    <a:p>
                      <a:pPr algn="r" fontAlgn="ctr"/>
                      <a:r>
                        <a:rPr lang="en-US" sz="1100" b="0" i="0" u="none" strike="noStrike" dirty="0">
                          <a:solidFill>
                            <a:srgbClr val="004B87"/>
                          </a:solidFill>
                          <a:effectLst/>
                          <a:latin typeface="Arial" panose="020B0604020202020204" pitchFamily="34" charset="0"/>
                        </a:rPr>
                        <a:t>Compensated cirrhosis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41%</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extLst>
                  <a:ext uri="{0D108BD9-81ED-4DB2-BD59-A6C34878D82A}">
                    <a16:rowId xmlns:a16="http://schemas.microsoft.com/office/drawing/2014/main" val="3484989704"/>
                  </a:ext>
                </a:extLst>
              </a:tr>
              <a:tr h="184150">
                <a:tc>
                  <a:txBody>
                    <a:bodyPr/>
                    <a:lstStyle/>
                    <a:p>
                      <a:pPr algn="r" fontAlgn="ctr"/>
                      <a:r>
                        <a:rPr lang="en-US" sz="1100" b="0" i="0" u="none" strike="noStrike" dirty="0">
                          <a:solidFill>
                            <a:srgbClr val="004B87"/>
                          </a:solidFill>
                          <a:effectLst/>
                          <a:latin typeface="Arial" panose="020B0604020202020204" pitchFamily="34" charset="0"/>
                        </a:rPr>
                        <a:t>Prior interferon use (%)</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53%</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113365375"/>
                  </a:ext>
                </a:extLst>
              </a:tr>
              <a:tr h="355600">
                <a:tc>
                  <a:txBody>
                    <a:bodyPr/>
                    <a:lstStyle/>
                    <a:p>
                      <a:pPr algn="r" fontAlgn="ctr"/>
                      <a:r>
                        <a:rPr lang="en-US" sz="1100" b="0" i="0" u="none" strike="noStrike" dirty="0">
                          <a:solidFill>
                            <a:srgbClr val="004B87"/>
                          </a:solidFill>
                          <a:effectLst/>
                          <a:latin typeface="Arial" panose="020B0604020202020204" pitchFamily="34" charset="0"/>
                        </a:rPr>
                        <a:t>HDV RNA, log₁₀ IU/mL,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5.1 (±1.38)</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CC8"/>
                    </a:solidFill>
                  </a:tcPr>
                </a:tc>
                <a:extLst>
                  <a:ext uri="{0D108BD9-81ED-4DB2-BD59-A6C34878D82A}">
                    <a16:rowId xmlns:a16="http://schemas.microsoft.com/office/drawing/2014/main" val="103691423"/>
                  </a:ext>
                </a:extLst>
              </a:tr>
              <a:tr h="184150">
                <a:tc>
                  <a:txBody>
                    <a:bodyPr/>
                    <a:lstStyle/>
                    <a:p>
                      <a:pPr algn="r" fontAlgn="ctr"/>
                      <a:r>
                        <a:rPr lang="en-US" sz="1100" b="0" i="0" u="none" strike="noStrike">
                          <a:solidFill>
                            <a:srgbClr val="004B87"/>
                          </a:solidFill>
                          <a:effectLst/>
                          <a:latin typeface="Arial" panose="020B0604020202020204" pitchFamily="34" charset="0"/>
                        </a:rPr>
                        <a:t>ALT, U/L,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100" b="0" i="0" u="none" strike="noStrike" dirty="0">
                          <a:solidFill>
                            <a:srgbClr val="004B87"/>
                          </a:solidFill>
                          <a:effectLst/>
                          <a:latin typeface="Arial" panose="020B0604020202020204" pitchFamily="34" charset="0"/>
                        </a:rPr>
                        <a:t>109 (±88.2)</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301643142"/>
                  </a:ext>
                </a:extLst>
              </a:tr>
              <a:tr h="184150">
                <a:tc>
                  <a:txBody>
                    <a:bodyPr/>
                    <a:lstStyle/>
                    <a:p>
                      <a:pPr algn="r" fontAlgn="ctr"/>
                      <a:r>
                        <a:rPr lang="en-US" sz="1100" b="0" i="0" u="none" strike="noStrike" dirty="0">
                          <a:solidFill>
                            <a:srgbClr val="004B87"/>
                          </a:solidFill>
                          <a:effectLst/>
                          <a:latin typeface="Arial" panose="020B0604020202020204" pitchFamily="34" charset="0"/>
                        </a:rPr>
                        <a:t>Liver stiffness, kPa, mean (SD)</a:t>
                      </a:r>
                    </a:p>
                  </a:txBody>
                  <a:tcPr marL="6350" marR="6350" marT="635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CC8"/>
                    </a:solidFill>
                  </a:tcPr>
                </a:tc>
                <a:tc>
                  <a:txBody>
                    <a:bodyPr/>
                    <a:lstStyle/>
                    <a:p>
                      <a:pPr algn="ctr" fontAlgn="ctr"/>
                      <a:r>
                        <a:rPr lang="en-US" sz="1100" b="0" i="0" u="none" strike="noStrike" dirty="0">
                          <a:solidFill>
                            <a:srgbClr val="004B87"/>
                          </a:solidFill>
                          <a:effectLst/>
                          <a:latin typeface="Arial" panose="020B0604020202020204" pitchFamily="34" charset="0"/>
                        </a:rPr>
                        <a:t>14.0 (±9.11)</a:t>
                      </a:r>
                    </a:p>
                  </a:txBody>
                  <a:tcPr marL="6350" marR="6350" marT="635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DECC8"/>
                    </a:solidFill>
                  </a:tcPr>
                </a:tc>
                <a:extLst>
                  <a:ext uri="{0D108BD9-81ED-4DB2-BD59-A6C34878D82A}">
                    <a16:rowId xmlns:a16="http://schemas.microsoft.com/office/drawing/2014/main" val="3852340995"/>
                  </a:ext>
                </a:extLst>
              </a:tr>
            </a:tbl>
          </a:graphicData>
        </a:graphic>
      </p:graphicFrame>
      <p:sp>
        <p:nvSpPr>
          <p:cNvPr id="4" name="TextBox 3">
            <a:extLst>
              <a:ext uri="{FF2B5EF4-FFF2-40B4-BE49-F238E27FC236}">
                <a16:creationId xmlns:a16="http://schemas.microsoft.com/office/drawing/2014/main" id="{13B31601-5334-57E5-E3F2-C8E716A3AD1B}"/>
              </a:ext>
            </a:extLst>
          </p:cNvPr>
          <p:cNvSpPr txBox="1"/>
          <p:nvPr/>
        </p:nvSpPr>
        <p:spPr>
          <a:xfrm>
            <a:off x="1006280" y="1368931"/>
            <a:ext cx="1981566" cy="276999"/>
          </a:xfrm>
          <a:prstGeom prst="rect">
            <a:avLst/>
          </a:prstGeom>
          <a:solidFill>
            <a:schemeClr val="bg1"/>
          </a:solidFill>
        </p:spPr>
        <p:txBody>
          <a:bodyPr wrap="square">
            <a:spAutoFit/>
          </a:bodyPr>
          <a:lstStyle/>
          <a:p>
            <a:pPr algn="ctr"/>
            <a:r>
              <a:rPr lang="en-US" sz="1200" b="1" dirty="0">
                <a:solidFill>
                  <a:srgbClr val="CF9D39"/>
                </a:solidFill>
                <a:latin typeface="Arial" panose="020B0604020202020204" pitchFamily="34" charset="0"/>
                <a:cs typeface="Arial" panose="020B0604020202020204" pitchFamily="34" charset="0"/>
              </a:rPr>
              <a:t>Baseline characteristics</a:t>
            </a:r>
            <a:endParaRPr lang="en-US" sz="1100" b="1" dirty="0">
              <a:solidFill>
                <a:srgbClr val="CF9D39"/>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357F876-F1F7-E9E8-95C1-C553026DABD2}"/>
              </a:ext>
            </a:extLst>
          </p:cNvPr>
          <p:cNvSpPr txBox="1"/>
          <p:nvPr/>
        </p:nvSpPr>
        <p:spPr>
          <a:xfrm>
            <a:off x="4881213" y="3768942"/>
            <a:ext cx="1229768" cy="276999"/>
          </a:xfrm>
          <a:prstGeom prst="rect">
            <a:avLst/>
          </a:prstGeom>
          <a:noFill/>
        </p:spPr>
        <p:txBody>
          <a:bodyPr wrap="square">
            <a:spAutoFit/>
          </a:bodyPr>
          <a:lstStyle/>
          <a:p>
            <a:pPr algn="ctr"/>
            <a:r>
              <a:rPr lang="en-US" sz="1200" b="1" dirty="0">
                <a:solidFill>
                  <a:srgbClr val="CF9D39"/>
                </a:solidFill>
                <a:latin typeface="Arial" panose="020B0604020202020204" pitchFamily="34" charset="0"/>
                <a:cs typeface="Arial" panose="020B0604020202020204" pitchFamily="34" charset="0"/>
              </a:rPr>
              <a:t>At EOT</a:t>
            </a:r>
            <a:endParaRPr lang="en-US" sz="1100" b="1" dirty="0">
              <a:solidFill>
                <a:srgbClr val="CF9D39"/>
              </a:solidFill>
              <a:latin typeface="Arial" panose="020B0604020202020204" pitchFamily="34" charset="0"/>
              <a:cs typeface="Arial" panose="020B0604020202020204" pitchFamily="34" charset="0"/>
            </a:endParaRPr>
          </a:p>
        </p:txBody>
      </p:sp>
      <p:pic>
        <p:nvPicPr>
          <p:cNvPr id="162" name="Picture 161">
            <a:extLst>
              <a:ext uri="{FF2B5EF4-FFF2-40B4-BE49-F238E27FC236}">
                <a16:creationId xmlns:a16="http://schemas.microsoft.com/office/drawing/2014/main" id="{76772452-8B70-2DD5-7E68-5B0BFDFF8CEB}"/>
              </a:ext>
            </a:extLst>
          </p:cNvPr>
          <p:cNvPicPr>
            <a:picLocks noChangeAspect="1"/>
          </p:cNvPicPr>
          <p:nvPr/>
        </p:nvPicPr>
        <p:blipFill>
          <a:blip r:embed="rId3"/>
          <a:srcRect l="6253" r="31599"/>
          <a:stretch/>
        </p:blipFill>
        <p:spPr>
          <a:xfrm>
            <a:off x="3925245" y="1512459"/>
            <a:ext cx="3077649" cy="2299454"/>
          </a:xfrm>
          <a:prstGeom prst="rect">
            <a:avLst/>
          </a:prstGeom>
        </p:spPr>
      </p:pic>
      <p:pic>
        <p:nvPicPr>
          <p:cNvPr id="163" name="Picture 162">
            <a:extLst>
              <a:ext uri="{FF2B5EF4-FFF2-40B4-BE49-F238E27FC236}">
                <a16:creationId xmlns:a16="http://schemas.microsoft.com/office/drawing/2014/main" id="{95894180-B85C-A084-4325-88861BFB55BB}"/>
              </a:ext>
            </a:extLst>
          </p:cNvPr>
          <p:cNvPicPr>
            <a:picLocks noChangeAspect="1"/>
          </p:cNvPicPr>
          <p:nvPr/>
        </p:nvPicPr>
        <p:blipFill>
          <a:blip r:embed="rId3"/>
          <a:srcRect l="66845" t="2956" r="559" b="64068"/>
          <a:stretch/>
        </p:blipFill>
        <p:spPr>
          <a:xfrm>
            <a:off x="10371265" y="3082716"/>
            <a:ext cx="1481098" cy="695736"/>
          </a:xfrm>
          <a:prstGeom prst="rect">
            <a:avLst/>
          </a:prstGeom>
        </p:spPr>
      </p:pic>
      <p:grpSp>
        <p:nvGrpSpPr>
          <p:cNvPr id="255" name="Group 254">
            <a:extLst>
              <a:ext uri="{FF2B5EF4-FFF2-40B4-BE49-F238E27FC236}">
                <a16:creationId xmlns:a16="http://schemas.microsoft.com/office/drawing/2014/main" id="{984E9ABC-A1AB-24C8-01E3-59A75864B6BB}"/>
              </a:ext>
            </a:extLst>
          </p:cNvPr>
          <p:cNvGrpSpPr/>
          <p:nvPr/>
        </p:nvGrpSpPr>
        <p:grpSpPr>
          <a:xfrm>
            <a:off x="7188098" y="1445798"/>
            <a:ext cx="3077649" cy="2600143"/>
            <a:chOff x="8123094" y="1484473"/>
            <a:chExt cx="3077649" cy="2600143"/>
          </a:xfrm>
        </p:grpSpPr>
        <p:sp>
          <p:nvSpPr>
            <p:cNvPr id="10" name="TextBox 9">
              <a:extLst>
                <a:ext uri="{FF2B5EF4-FFF2-40B4-BE49-F238E27FC236}">
                  <a16:creationId xmlns:a16="http://schemas.microsoft.com/office/drawing/2014/main" id="{E708F38F-FD42-D28A-A696-C1B886E11078}"/>
                </a:ext>
              </a:extLst>
            </p:cNvPr>
            <p:cNvSpPr txBox="1"/>
            <p:nvPr/>
          </p:nvSpPr>
          <p:spPr>
            <a:xfrm>
              <a:off x="9113805" y="3807617"/>
              <a:ext cx="1303633" cy="276999"/>
            </a:xfrm>
            <a:prstGeom prst="rect">
              <a:avLst/>
            </a:prstGeom>
            <a:noFill/>
          </p:spPr>
          <p:txBody>
            <a:bodyPr wrap="square">
              <a:spAutoFit/>
            </a:bodyPr>
            <a:lstStyle>
              <a:defPPr>
                <a:defRPr lang="en-US"/>
              </a:defPPr>
              <a:lvl1pPr algn="ctr">
                <a:defRPr sz="1200" b="1">
                  <a:solidFill>
                    <a:srgbClr val="CF9D39"/>
                  </a:solidFill>
                  <a:latin typeface="Arial" panose="020B0604020202020204" pitchFamily="34" charset="0"/>
                  <a:cs typeface="Arial" panose="020B0604020202020204" pitchFamily="34" charset="0"/>
                </a:defRPr>
              </a:lvl1pPr>
            </a:lstStyle>
            <a:p>
              <a:r>
                <a:rPr lang="en-US" dirty="0"/>
                <a:t>At FU48 </a:t>
              </a:r>
            </a:p>
          </p:txBody>
        </p:sp>
        <p:pic>
          <p:nvPicPr>
            <p:cNvPr id="250" name="Picture 249">
              <a:extLst>
                <a:ext uri="{FF2B5EF4-FFF2-40B4-BE49-F238E27FC236}">
                  <a16:creationId xmlns:a16="http://schemas.microsoft.com/office/drawing/2014/main" id="{7AD1E2AE-6734-BE0F-E958-BFEAAF2F80B5}"/>
                </a:ext>
              </a:extLst>
            </p:cNvPr>
            <p:cNvPicPr>
              <a:picLocks noChangeAspect="1"/>
            </p:cNvPicPr>
            <p:nvPr/>
          </p:nvPicPr>
          <p:blipFill>
            <a:blip r:embed="rId4"/>
            <a:srcRect l="8143" r="32148"/>
            <a:stretch/>
          </p:blipFill>
          <p:spPr>
            <a:xfrm>
              <a:off x="8123094" y="1484473"/>
              <a:ext cx="3077649" cy="2366115"/>
            </a:xfrm>
            <a:prstGeom prst="rect">
              <a:avLst/>
            </a:prstGeom>
          </p:spPr>
        </p:pic>
      </p:grpSp>
      <p:pic>
        <p:nvPicPr>
          <p:cNvPr id="5" name="Graphic 4" descr="Home with solid fill">
            <a:hlinkClick r:id="rId5" action="ppaction://hlinksldjump"/>
            <a:extLst>
              <a:ext uri="{FF2B5EF4-FFF2-40B4-BE49-F238E27FC236}">
                <a16:creationId xmlns:a16="http://schemas.microsoft.com/office/drawing/2014/main" id="{7843469F-014D-4049-527E-2C2183CC79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300020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9775BA-8F86-9F76-0529-362AD4D7301B}"/>
              </a:ext>
            </a:extLst>
          </p:cNvPr>
          <p:cNvSpPr/>
          <p:nvPr/>
        </p:nvSpPr>
        <p:spPr>
          <a:xfrm>
            <a:off x="349957" y="809809"/>
            <a:ext cx="11496146" cy="2667089"/>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2F2FBF9C-84BB-2FAA-1E1C-927D4898E79C}"/>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6" name="Title 1">
            <a:extLst>
              <a:ext uri="{FF2B5EF4-FFF2-40B4-BE49-F238E27FC236}">
                <a16:creationId xmlns:a16="http://schemas.microsoft.com/office/drawing/2014/main" id="{FA494C5E-CB22-C194-C6D8-BEF1F49F6497}"/>
              </a:ext>
            </a:extLst>
          </p:cNvPr>
          <p:cNvSpPr txBox="1">
            <a:spLocks/>
          </p:cNvSpPr>
          <p:nvPr/>
        </p:nvSpPr>
        <p:spPr>
          <a:xfrm>
            <a:off x="838200" y="-121676"/>
            <a:ext cx="10515600" cy="8389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HelveticaNeueLT Pro 65 Md" panose="020B0604020202020204" pitchFamily="34" charset="0"/>
                <a:ea typeface="+mj-ea"/>
                <a:cs typeface="+mj-cs"/>
              </a:defRPr>
            </a:lvl1pPr>
          </a:lstStyle>
          <a:p>
            <a:r>
              <a:rPr lang="en-US" sz="1600" b="1" kern="0" dirty="0">
                <a:latin typeface="Arial" panose="020B0604020202020204" pitchFamily="34" charset="0"/>
                <a:ea typeface="Times New Roman" panose="02020603050405020304" pitchFamily="18" charset="0"/>
              </a:rPr>
              <a:t>OS-066 </a:t>
            </a:r>
            <a:r>
              <a:rPr lang="en-US" sz="1600" dirty="0">
                <a:latin typeface="Arial" panose="020B0604020202020204" pitchFamily="34" charset="0"/>
                <a:ea typeface="Times New Roman" panose="02020603050405020304" pitchFamily="18" charset="0"/>
              </a:rPr>
              <a:t>Predictors of undetectable hepatitis delta virus RNA at 48 weeks after end of treatment with </a:t>
            </a:r>
            <a:r>
              <a:rPr lang="en-US" sz="1600" dirty="0" err="1">
                <a:latin typeface="Arial" panose="020B0604020202020204" pitchFamily="34" charset="0"/>
                <a:ea typeface="Times New Roman" panose="02020603050405020304" pitchFamily="18" charset="0"/>
              </a:rPr>
              <a:t>bulevirtide</a:t>
            </a:r>
            <a:r>
              <a:rPr lang="en-US" sz="1600" dirty="0">
                <a:latin typeface="Arial" panose="020B0604020202020204" pitchFamily="34" charset="0"/>
                <a:ea typeface="Times New Roman" panose="02020603050405020304" pitchFamily="18" charset="0"/>
              </a:rPr>
              <a:t> monotherapy in the MYR 301 study </a:t>
            </a:r>
          </a:p>
        </p:txBody>
      </p:sp>
      <p:sp>
        <p:nvSpPr>
          <p:cNvPr id="7" name="Rectangle: Rounded Corners 6">
            <a:extLst>
              <a:ext uri="{FF2B5EF4-FFF2-40B4-BE49-F238E27FC236}">
                <a16:creationId xmlns:a16="http://schemas.microsoft.com/office/drawing/2014/main" id="{7F78B573-17AD-9C9E-632F-EE7EC36A1DA4}"/>
              </a:ext>
            </a:extLst>
          </p:cNvPr>
          <p:cNvSpPr/>
          <p:nvPr/>
        </p:nvSpPr>
        <p:spPr>
          <a:xfrm>
            <a:off x="349957" y="3661792"/>
            <a:ext cx="11496146" cy="2667089"/>
          </a:xfrm>
          <a:prstGeom prst="roundRect">
            <a:avLst>
              <a:gd name="adj" fmla="val 2290"/>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8" name="Rectangle: Rounded Corners 7">
            <a:extLst>
              <a:ext uri="{FF2B5EF4-FFF2-40B4-BE49-F238E27FC236}">
                <a16:creationId xmlns:a16="http://schemas.microsoft.com/office/drawing/2014/main" id="{06C3DF03-DED8-68B6-E0ED-5E5F052352A9}"/>
              </a:ext>
            </a:extLst>
          </p:cNvPr>
          <p:cNvSpPr/>
          <p:nvPr/>
        </p:nvSpPr>
        <p:spPr>
          <a:xfrm>
            <a:off x="515507" y="3845951"/>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0" name="TextBox 9">
            <a:extLst>
              <a:ext uri="{FF2B5EF4-FFF2-40B4-BE49-F238E27FC236}">
                <a16:creationId xmlns:a16="http://schemas.microsoft.com/office/drawing/2014/main" id="{54C3CF05-A4DF-359E-7F2E-74B7439DE440}"/>
              </a:ext>
            </a:extLst>
          </p:cNvPr>
          <p:cNvSpPr txBox="1"/>
          <p:nvPr/>
        </p:nvSpPr>
        <p:spPr>
          <a:xfrm>
            <a:off x="515507" y="1368805"/>
            <a:ext cx="11248403" cy="1815882"/>
          </a:xfrm>
          <a:prstGeom prst="rect">
            <a:avLst/>
          </a:prstGeom>
          <a:noFill/>
        </p:spPr>
        <p:txBody>
          <a:bodyPr wrap="square">
            <a:spAutoFit/>
          </a:bodyPr>
          <a:lstStyle/>
          <a:p>
            <a:pPr marL="285750" indent="-285750">
              <a:buFont typeface="Arial" panose="020B0604020202020204" pitchFamily="34" charset="0"/>
              <a:buChar char="•"/>
            </a:pPr>
            <a:r>
              <a:rPr lang="en-US" sz="1600" dirty="0" err="1">
                <a:latin typeface="Arial" panose="020B0604020202020204" pitchFamily="34" charset="0"/>
                <a:cs typeface="Arial" panose="020B0604020202020204" pitchFamily="34" charset="0"/>
              </a:rPr>
              <a:t>Bulevirtide</a:t>
            </a:r>
            <a:r>
              <a:rPr lang="en-US" sz="1600" dirty="0">
                <a:latin typeface="Arial" panose="020B0604020202020204" pitchFamily="34" charset="0"/>
                <a:cs typeface="Arial" panose="020B0604020202020204" pitchFamily="34" charset="0"/>
              </a:rPr>
              <a:t> (BLV) is approved in the European Economic Area, Great Britain, Switzerland, the Russian Federation, and Australia for the treatment of compensated chronic hepatitis delta (CHD).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 MYR301 (Phase 3), long-term BLV monotherapy (2–3 years) led to hepatitis delta virus (HDV) RNA undetectability at the end of treatment (EOT) in a subset of patients, some of whom had continuous undetectability through 48 weeks of posttreatment follow-up (FU48).</a:t>
            </a:r>
          </a:p>
          <a:p>
            <a:endParaRPr lang="en-US" sz="1600" dirty="0">
              <a:latin typeface="Arial" panose="020B0604020202020204" pitchFamily="34" charset="0"/>
              <a:cs typeface="Arial" panose="020B0604020202020204" pitchFamily="34" charset="0"/>
            </a:endParaRPr>
          </a:p>
          <a:p>
            <a:r>
              <a:rPr lang="en-US" sz="1600" b="1" dirty="0">
                <a:solidFill>
                  <a:srgbClr val="FFC000"/>
                </a:solidFill>
                <a:latin typeface="Arial" panose="020B0604020202020204" pitchFamily="34" charset="0"/>
                <a:cs typeface="Arial" panose="020B0604020202020204" pitchFamily="34" charset="0"/>
              </a:rPr>
              <a:t>Aim: </a:t>
            </a:r>
            <a:r>
              <a:rPr lang="en-US" sz="1600" dirty="0">
                <a:solidFill>
                  <a:srgbClr val="004B87"/>
                </a:solidFill>
                <a:latin typeface="Arial" panose="020B0604020202020204" pitchFamily="34" charset="0"/>
                <a:cs typeface="Arial" panose="020B0604020202020204" pitchFamily="34" charset="0"/>
              </a:rPr>
              <a:t>To identify predictors of sustained HDV RNA undetectability through FU48 after long-term BLV treatment.</a:t>
            </a:r>
          </a:p>
        </p:txBody>
      </p:sp>
      <p:grpSp>
        <p:nvGrpSpPr>
          <p:cNvPr id="32" name="Group 31">
            <a:extLst>
              <a:ext uri="{FF2B5EF4-FFF2-40B4-BE49-F238E27FC236}">
                <a16:creationId xmlns:a16="http://schemas.microsoft.com/office/drawing/2014/main" id="{85E8724E-79DB-F318-B4AA-D67F5B7FF8F4}"/>
              </a:ext>
            </a:extLst>
          </p:cNvPr>
          <p:cNvGrpSpPr/>
          <p:nvPr/>
        </p:nvGrpSpPr>
        <p:grpSpPr>
          <a:xfrm>
            <a:off x="651329" y="4421241"/>
            <a:ext cx="7089896" cy="1626950"/>
            <a:chOff x="461610" y="3977122"/>
            <a:chExt cx="7089896" cy="1626950"/>
          </a:xfrm>
        </p:grpSpPr>
        <p:sp>
          <p:nvSpPr>
            <p:cNvPr id="12" name="Rectangle: Rounded Corners 11">
              <a:extLst>
                <a:ext uri="{FF2B5EF4-FFF2-40B4-BE49-F238E27FC236}">
                  <a16:creationId xmlns:a16="http://schemas.microsoft.com/office/drawing/2014/main" id="{1BB19497-0BE9-3F68-3B95-832F3DFE830D}"/>
                </a:ext>
              </a:extLst>
            </p:cNvPr>
            <p:cNvSpPr/>
            <p:nvPr/>
          </p:nvSpPr>
          <p:spPr>
            <a:xfrm>
              <a:off x="461610" y="3977122"/>
              <a:ext cx="7089896" cy="162695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13" name="Group 12">
              <a:extLst>
                <a:ext uri="{FF2B5EF4-FFF2-40B4-BE49-F238E27FC236}">
                  <a16:creationId xmlns:a16="http://schemas.microsoft.com/office/drawing/2014/main" id="{D4730AD3-9FCC-2023-DA77-30219B3F97F1}"/>
                </a:ext>
              </a:extLst>
            </p:cNvPr>
            <p:cNvGrpSpPr/>
            <p:nvPr/>
          </p:nvGrpSpPr>
          <p:grpSpPr>
            <a:xfrm>
              <a:off x="595075" y="4494322"/>
              <a:ext cx="1850225" cy="810213"/>
              <a:chOff x="2868414" y="4388952"/>
              <a:chExt cx="1850225" cy="810213"/>
            </a:xfrm>
          </p:grpSpPr>
          <p:sp>
            <p:nvSpPr>
              <p:cNvPr id="26" name="Rectangle: Rounded Corners 25">
                <a:extLst>
                  <a:ext uri="{FF2B5EF4-FFF2-40B4-BE49-F238E27FC236}">
                    <a16:creationId xmlns:a16="http://schemas.microsoft.com/office/drawing/2014/main" id="{93ECB651-C2F7-9F91-F737-F317BCB2A4AF}"/>
                  </a:ext>
                </a:extLst>
              </p:cNvPr>
              <p:cNvSpPr/>
              <p:nvPr/>
            </p:nvSpPr>
            <p:spPr>
              <a:xfrm>
                <a:off x="2868414" y="4388952"/>
                <a:ext cx="1850225" cy="810213"/>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7" name="Graphic 26" descr="Group of men with solid fill">
                <a:extLst>
                  <a:ext uri="{FF2B5EF4-FFF2-40B4-BE49-F238E27FC236}">
                    <a16:creationId xmlns:a16="http://schemas.microsoft.com/office/drawing/2014/main" id="{3E6CBF7A-7551-23C7-6146-B29463ED7F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3045" y="4452688"/>
                <a:ext cx="603096" cy="603096"/>
              </a:xfrm>
              <a:prstGeom prst="rect">
                <a:avLst/>
              </a:prstGeom>
            </p:spPr>
          </p:pic>
          <p:sp>
            <p:nvSpPr>
              <p:cNvPr id="28" name="Content Placeholder 2">
                <a:extLst>
                  <a:ext uri="{FF2B5EF4-FFF2-40B4-BE49-F238E27FC236}">
                    <a16:creationId xmlns:a16="http://schemas.microsoft.com/office/drawing/2014/main" id="{B89814A9-7BFA-AD96-38BD-04C7B7A30148}"/>
                  </a:ext>
                </a:extLst>
              </p:cNvPr>
              <p:cNvSpPr txBox="1">
                <a:spLocks/>
              </p:cNvSpPr>
              <p:nvPr/>
            </p:nvSpPr>
            <p:spPr>
              <a:xfrm>
                <a:off x="3486844" y="4507410"/>
                <a:ext cx="1163359" cy="48543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br>
                  <a:rPr lang="en-US" sz="1200" b="1" dirty="0">
                    <a:solidFill>
                      <a:srgbClr val="827966"/>
                    </a:solidFill>
                    <a:latin typeface="Arial" panose="020B0604020202020204" pitchFamily="34" charset="0"/>
                    <a:cs typeface="Arial" panose="020B0604020202020204" pitchFamily="34" charset="0"/>
                  </a:rPr>
                </a:br>
                <a:r>
                  <a:rPr lang="en-US"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2 mg/day</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(n = 49)</a:t>
                </a:r>
              </a:p>
            </p:txBody>
          </p:sp>
        </p:grpSp>
        <p:grpSp>
          <p:nvGrpSpPr>
            <p:cNvPr id="14" name="Group 13">
              <a:extLst>
                <a:ext uri="{FF2B5EF4-FFF2-40B4-BE49-F238E27FC236}">
                  <a16:creationId xmlns:a16="http://schemas.microsoft.com/office/drawing/2014/main" id="{1DF69090-98EF-A19B-ABCA-BFA50A03DBDD}"/>
                </a:ext>
              </a:extLst>
            </p:cNvPr>
            <p:cNvGrpSpPr/>
            <p:nvPr/>
          </p:nvGrpSpPr>
          <p:grpSpPr>
            <a:xfrm>
              <a:off x="4562455" y="4499709"/>
              <a:ext cx="2881325" cy="799438"/>
              <a:chOff x="6307425" y="4388937"/>
              <a:chExt cx="2881325" cy="799438"/>
            </a:xfrm>
          </p:grpSpPr>
          <p:sp>
            <p:nvSpPr>
              <p:cNvPr id="23" name="Rectangle: Rounded Corners 22">
                <a:extLst>
                  <a:ext uri="{FF2B5EF4-FFF2-40B4-BE49-F238E27FC236}">
                    <a16:creationId xmlns:a16="http://schemas.microsoft.com/office/drawing/2014/main" id="{CBC8FF1F-639C-0217-1F41-AE32D305258E}"/>
                  </a:ext>
                </a:extLst>
              </p:cNvPr>
              <p:cNvSpPr/>
              <p:nvPr/>
            </p:nvSpPr>
            <p:spPr>
              <a:xfrm>
                <a:off x="6307425" y="4388937"/>
                <a:ext cx="2881325" cy="799438"/>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4" name="Graphic 23" descr="Group of men with solid fill">
                <a:extLst>
                  <a:ext uri="{FF2B5EF4-FFF2-40B4-BE49-F238E27FC236}">
                    <a16:creationId xmlns:a16="http://schemas.microsoft.com/office/drawing/2014/main" id="{6D4946A5-5248-32D6-633B-EAE9C09866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3560" y="4466597"/>
                <a:ext cx="603096" cy="603096"/>
              </a:xfrm>
              <a:prstGeom prst="rect">
                <a:avLst/>
              </a:prstGeom>
            </p:spPr>
          </p:pic>
          <p:sp>
            <p:nvSpPr>
              <p:cNvPr id="25" name="Content Placeholder 2">
                <a:extLst>
                  <a:ext uri="{FF2B5EF4-FFF2-40B4-BE49-F238E27FC236}">
                    <a16:creationId xmlns:a16="http://schemas.microsoft.com/office/drawing/2014/main" id="{045E2C43-0E16-9E24-FA28-F9AAD9E9BFE8}"/>
                  </a:ext>
                </a:extLst>
              </p:cNvPr>
              <p:cNvSpPr txBox="1">
                <a:spLocks/>
              </p:cNvSpPr>
              <p:nvPr/>
            </p:nvSpPr>
            <p:spPr>
              <a:xfrm>
                <a:off x="6877902" y="4466597"/>
                <a:ext cx="2290480" cy="63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Delayed treatment</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48 weeks no treatment then BLV 10 mg/day until 96 weeks</a:t>
                </a:r>
              </a:p>
              <a:p>
                <a:pPr marL="0" indent="0" algn="ctr">
                  <a:spcBef>
                    <a:spcPts val="0"/>
                  </a:spcBef>
                  <a:buClr>
                    <a:srgbClr val="004B87"/>
                  </a:buClr>
                  <a:buFont typeface="Arial" panose="020B0604020202020204" pitchFamily="34" charset="0"/>
                  <a:buNone/>
                  <a:defRPr/>
                </a:pPr>
                <a:r>
                  <a:rPr lang="en-US" sz="1200" dirty="0">
                    <a:solidFill>
                      <a:srgbClr val="827966"/>
                    </a:solidFill>
                    <a:latin typeface="Arial" panose="020B0604020202020204" pitchFamily="34" charset="0"/>
                    <a:cs typeface="Arial" panose="020B0604020202020204" pitchFamily="34" charset="0"/>
                  </a:rPr>
                  <a:t>(n = 51)</a:t>
                </a:r>
              </a:p>
            </p:txBody>
          </p:sp>
        </p:grpSp>
        <p:grpSp>
          <p:nvGrpSpPr>
            <p:cNvPr id="15" name="Group 14">
              <a:extLst>
                <a:ext uri="{FF2B5EF4-FFF2-40B4-BE49-F238E27FC236}">
                  <a16:creationId xmlns:a16="http://schemas.microsoft.com/office/drawing/2014/main" id="{76226CA4-67FA-3FB5-A650-A8AA42FD6ACB}"/>
                </a:ext>
              </a:extLst>
            </p:cNvPr>
            <p:cNvGrpSpPr/>
            <p:nvPr/>
          </p:nvGrpSpPr>
          <p:grpSpPr>
            <a:xfrm>
              <a:off x="2578765" y="4492050"/>
              <a:ext cx="1850225" cy="799439"/>
              <a:chOff x="5564031" y="4388952"/>
              <a:chExt cx="1850225" cy="799439"/>
            </a:xfrm>
          </p:grpSpPr>
          <p:sp>
            <p:nvSpPr>
              <p:cNvPr id="20" name="Rectangle: Rounded Corners 19">
                <a:extLst>
                  <a:ext uri="{FF2B5EF4-FFF2-40B4-BE49-F238E27FC236}">
                    <a16:creationId xmlns:a16="http://schemas.microsoft.com/office/drawing/2014/main" id="{50432B93-640E-A6F8-8F33-761885387EE1}"/>
                  </a:ext>
                </a:extLst>
              </p:cNvPr>
              <p:cNvSpPr/>
              <p:nvPr/>
            </p:nvSpPr>
            <p:spPr>
              <a:xfrm>
                <a:off x="5564031" y="4388952"/>
                <a:ext cx="1850225" cy="799439"/>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1" name="Graphic 20" descr="Group of men with solid fill">
                <a:extLst>
                  <a:ext uri="{FF2B5EF4-FFF2-40B4-BE49-F238E27FC236}">
                    <a16:creationId xmlns:a16="http://schemas.microsoft.com/office/drawing/2014/main" id="{135068B5-3CDE-2359-ECFE-0E93D518B81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227" y="4467003"/>
                <a:ext cx="603096" cy="603096"/>
              </a:xfrm>
              <a:prstGeom prst="rect">
                <a:avLst/>
              </a:prstGeom>
            </p:spPr>
          </p:pic>
          <p:sp>
            <p:nvSpPr>
              <p:cNvPr id="22" name="Content Placeholder 2">
                <a:extLst>
                  <a:ext uri="{FF2B5EF4-FFF2-40B4-BE49-F238E27FC236}">
                    <a16:creationId xmlns:a16="http://schemas.microsoft.com/office/drawing/2014/main" id="{681A7D90-6E9F-38C9-212D-FF1865194280}"/>
                  </a:ext>
                </a:extLst>
              </p:cNvPr>
              <p:cNvSpPr txBox="1">
                <a:spLocks/>
              </p:cNvSpPr>
              <p:nvPr/>
            </p:nvSpPr>
            <p:spPr>
              <a:xfrm>
                <a:off x="6273323" y="4513513"/>
                <a:ext cx="1117289" cy="5996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10 mg/</a:t>
                </a:r>
                <a:r>
                  <a:rPr lang="fr-CH" sz="1200" b="1" dirty="0" err="1">
                    <a:solidFill>
                      <a:srgbClr val="827966"/>
                    </a:solidFill>
                    <a:latin typeface="Arial" panose="020B0604020202020204" pitchFamily="34" charset="0"/>
                    <a:cs typeface="Arial" panose="020B0604020202020204" pitchFamily="34" charset="0"/>
                  </a:rPr>
                  <a:t>day</a:t>
                </a:r>
                <a:endParaRPr lang="fr-CH" sz="1200" b="1"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100" dirty="0">
                    <a:solidFill>
                      <a:srgbClr val="827966"/>
                    </a:solidFill>
                    <a:latin typeface="Arial" panose="020B0604020202020204" pitchFamily="34" charset="0"/>
                    <a:cs typeface="Arial" panose="020B0604020202020204" pitchFamily="34" charset="0"/>
                  </a:rPr>
                  <a:t>(n = 50)</a:t>
                </a:r>
                <a:endParaRPr lang="en-US" sz="1200" dirty="0">
                  <a:solidFill>
                    <a:srgbClr val="827966"/>
                  </a:solidFill>
                  <a:latin typeface="Arial" panose="020B0604020202020204" pitchFamily="34" charset="0"/>
                  <a:cs typeface="Arial" panose="020B0604020202020204" pitchFamily="34" charset="0"/>
                </a:endParaRPr>
              </a:p>
            </p:txBody>
          </p:sp>
        </p:grpSp>
        <p:sp>
          <p:nvSpPr>
            <p:cNvPr id="29" name="TextBox 28">
              <a:extLst>
                <a:ext uri="{FF2B5EF4-FFF2-40B4-BE49-F238E27FC236}">
                  <a16:creationId xmlns:a16="http://schemas.microsoft.com/office/drawing/2014/main" id="{5C122A1A-2373-4D34-C764-7B2451E6C145}"/>
                </a:ext>
              </a:extLst>
            </p:cNvPr>
            <p:cNvSpPr txBox="1"/>
            <p:nvPr/>
          </p:nvSpPr>
          <p:spPr>
            <a:xfrm>
              <a:off x="514733" y="4075909"/>
              <a:ext cx="6707875"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N = 150 </a:t>
              </a:r>
              <a:r>
                <a:rPr lang="en-US" sz="1400" dirty="0" err="1"/>
                <a:t>randomised</a:t>
              </a:r>
              <a:r>
                <a:rPr lang="en-US" sz="1400" dirty="0"/>
                <a:t> to: </a:t>
              </a:r>
              <a:endParaRPr lang="en-US" sz="1400" b="0" dirty="0"/>
            </a:p>
          </p:txBody>
        </p:sp>
      </p:grpSp>
      <p:grpSp>
        <p:nvGrpSpPr>
          <p:cNvPr id="37" name="Group 36">
            <a:extLst>
              <a:ext uri="{FF2B5EF4-FFF2-40B4-BE49-F238E27FC236}">
                <a16:creationId xmlns:a16="http://schemas.microsoft.com/office/drawing/2014/main" id="{5CDFB9FA-96D5-C25E-0050-975C18816BEB}"/>
              </a:ext>
            </a:extLst>
          </p:cNvPr>
          <p:cNvGrpSpPr/>
          <p:nvPr/>
        </p:nvGrpSpPr>
        <p:grpSpPr>
          <a:xfrm>
            <a:off x="8143166" y="4421241"/>
            <a:ext cx="3111276" cy="1626950"/>
            <a:chOff x="8143166" y="3977122"/>
            <a:chExt cx="3111276" cy="1626950"/>
          </a:xfrm>
        </p:grpSpPr>
        <p:sp>
          <p:nvSpPr>
            <p:cNvPr id="33" name="Rectangle: Rounded Corners 32">
              <a:extLst>
                <a:ext uri="{FF2B5EF4-FFF2-40B4-BE49-F238E27FC236}">
                  <a16:creationId xmlns:a16="http://schemas.microsoft.com/office/drawing/2014/main" id="{413924DE-35A0-0B6A-3E8A-4A60EE6AA689}"/>
                </a:ext>
              </a:extLst>
            </p:cNvPr>
            <p:cNvSpPr/>
            <p:nvPr/>
          </p:nvSpPr>
          <p:spPr>
            <a:xfrm>
              <a:off x="8143166" y="3977122"/>
              <a:ext cx="3111276" cy="162695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200" i="0" dirty="0">
                <a:solidFill>
                  <a:srgbClr val="826B6A"/>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FCD161A-0AB0-FC93-842A-E23260CFCA6F}"/>
                </a:ext>
              </a:extLst>
            </p:cNvPr>
            <p:cNvSpPr txBox="1"/>
            <p:nvPr/>
          </p:nvSpPr>
          <p:spPr>
            <a:xfrm>
              <a:off x="9146856" y="4094787"/>
              <a:ext cx="1043609"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Output</a:t>
              </a:r>
              <a:endParaRPr lang="en-US" sz="1400" b="0" dirty="0"/>
            </a:p>
          </p:txBody>
        </p:sp>
        <p:sp>
          <p:nvSpPr>
            <p:cNvPr id="35" name="TextBox 34">
              <a:extLst>
                <a:ext uri="{FF2B5EF4-FFF2-40B4-BE49-F238E27FC236}">
                  <a16:creationId xmlns:a16="http://schemas.microsoft.com/office/drawing/2014/main" id="{B5B73548-323F-0E41-FC00-4E88ECC69D58}"/>
                </a:ext>
              </a:extLst>
            </p:cNvPr>
            <p:cNvSpPr txBox="1"/>
            <p:nvPr/>
          </p:nvSpPr>
          <p:spPr>
            <a:xfrm>
              <a:off x="8260798" y="4442982"/>
              <a:ext cx="2930182" cy="1015663"/>
            </a:xfrm>
            <a:prstGeom prst="rect">
              <a:avLst/>
            </a:prstGeom>
            <a:noFill/>
          </p:spPr>
          <p:txBody>
            <a:bodyPr wrap="square">
              <a:spAutoFit/>
            </a:bodyPr>
            <a:lstStyle/>
            <a:p>
              <a:pPr algn="l" fontAlgn="base"/>
              <a:r>
                <a:rPr lang="en-US" sz="1200" i="0" dirty="0">
                  <a:solidFill>
                    <a:srgbClr val="826B6A"/>
                  </a:solidFill>
                  <a:effectLst/>
                  <a:latin typeface="Arial" panose="020B0604020202020204" pitchFamily="34" charset="0"/>
                  <a:cs typeface="Arial" panose="020B0604020202020204" pitchFamily="34" charset="0"/>
                </a:rPr>
                <a:t>Logistic regression (adjusted for treatment group) evaluated predictors of sustained HDV RNA undetectability at FU48 in patients with undetectable HDV RNA at EOT.</a:t>
              </a:r>
            </a:p>
          </p:txBody>
        </p:sp>
        <p:pic>
          <p:nvPicPr>
            <p:cNvPr id="36" name="Graphic 35" descr="Magnifying glass with solid fill">
              <a:extLst>
                <a:ext uri="{FF2B5EF4-FFF2-40B4-BE49-F238E27FC236}">
                  <a16:creationId xmlns:a16="http://schemas.microsoft.com/office/drawing/2014/main" id="{9500EAE1-9E34-97BF-70FA-9A89374BF6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8870467" y="4065505"/>
              <a:ext cx="425854" cy="425854"/>
            </a:xfrm>
            <a:prstGeom prst="rect">
              <a:avLst/>
            </a:prstGeom>
          </p:spPr>
        </p:pic>
      </p:grpSp>
      <p:pic>
        <p:nvPicPr>
          <p:cNvPr id="2" name="Graphic 1" descr="Home with solid fill">
            <a:hlinkClick r:id="rId11" action="ppaction://hlinksldjump"/>
            <a:extLst>
              <a:ext uri="{FF2B5EF4-FFF2-40B4-BE49-F238E27FC236}">
                <a16:creationId xmlns:a16="http://schemas.microsoft.com/office/drawing/2014/main" id="{34314C81-738F-E895-66EA-11D0551842F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Tree>
    <p:extLst>
      <p:ext uri="{BB962C8B-B14F-4D97-AF65-F5344CB8AC3E}">
        <p14:creationId xmlns:p14="http://schemas.microsoft.com/office/powerpoint/2010/main" val="22655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7">
            <a:extLst>
              <a:ext uri="{FF2B5EF4-FFF2-40B4-BE49-F238E27FC236}">
                <a16:creationId xmlns:a16="http://schemas.microsoft.com/office/drawing/2014/main" id="{9E1EBA45-AE1D-D81C-F1E9-E879BE354784}"/>
              </a:ext>
            </a:extLst>
          </p:cNvPr>
          <p:cNvSpPr txBox="1"/>
          <p:nvPr/>
        </p:nvSpPr>
        <p:spPr>
          <a:xfrm>
            <a:off x="1032475" y="194216"/>
            <a:ext cx="9940925" cy="488315"/>
          </a:xfrm>
          <a:prstGeom prst="rect">
            <a:avLst/>
          </a:prstGeom>
        </p:spPr>
        <p:txBody>
          <a:bodyPr vert="horz" wrap="square" lIns="0" tIns="12065" rIns="0" bIns="0" rtlCol="0">
            <a:spAutoFit/>
          </a:bodyPr>
          <a:lstStyle/>
          <a:p>
            <a:pPr marL="12700" marR="0" lvl="0" indent="0" defTabSz="914400" eaLnBrk="1" fontAlgn="auto" latinLnBrk="0" hangingPunct="1">
              <a:lnSpc>
                <a:spcPts val="1825"/>
              </a:lnSpc>
              <a:spcBef>
                <a:spcPts val="95"/>
              </a:spcBef>
              <a:spcAft>
                <a:spcPts val="0"/>
              </a:spcAft>
              <a:buClrTx/>
              <a:buSzTx/>
              <a:buFontTx/>
              <a:buNone/>
              <a:tabLst/>
              <a:defRPr/>
            </a:pPr>
            <a:r>
              <a:rPr kumimoji="0" sz="1600" b="1" i="0" u="none" strike="noStrike" kern="0" cap="none" spc="0" normalizeH="0" baseline="0" noProof="0" dirty="0">
                <a:ln>
                  <a:noFill/>
                </a:ln>
                <a:effectLst/>
                <a:uLnTx/>
                <a:uFillTx/>
                <a:latin typeface="Arial"/>
                <a:cs typeface="Arial"/>
              </a:rPr>
              <a:t>LB25221</a:t>
            </a:r>
            <a:r>
              <a:rPr kumimoji="0" sz="1600" b="1"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Final</a:t>
            </a:r>
            <a:r>
              <a:rPr kumimoji="0" sz="1600" b="0" i="0" u="none" strike="noStrike" kern="0" cap="none" spc="-4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results</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MYR301:</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a</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randomised</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phase</a:t>
            </a:r>
            <a:r>
              <a:rPr kumimoji="0" sz="1600" b="0" i="0" u="none" strike="noStrike" kern="0" cap="none" spc="-4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3</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study</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evaluating</a:t>
            </a:r>
            <a:r>
              <a:rPr kumimoji="0" sz="1600" b="0" i="0" u="none" strike="noStrike" kern="0" cap="none" spc="-5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the</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efficacy</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and</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safety</a:t>
            </a:r>
            <a:r>
              <a:rPr kumimoji="0" sz="1600" b="0" i="0" u="none" strike="noStrike" kern="0" cap="none" spc="-2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up</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to</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25" normalizeH="0" baseline="0" noProof="0" dirty="0">
                <a:ln>
                  <a:noFill/>
                </a:ln>
                <a:effectLst/>
                <a:uLnTx/>
                <a:uFillTx/>
                <a:latin typeface="Arial"/>
                <a:cs typeface="Arial"/>
              </a:rPr>
              <a:t>144</a:t>
            </a:r>
            <a:endParaRPr kumimoji="0" sz="1600" b="0" i="0" u="none" strike="noStrike" kern="0" cap="none" spc="0" normalizeH="0" baseline="0" noProof="0" dirty="0">
              <a:ln>
                <a:noFill/>
              </a:ln>
              <a:effectLst/>
              <a:uLnTx/>
              <a:uFillTx/>
              <a:latin typeface="Arial"/>
              <a:cs typeface="Arial"/>
            </a:endParaRPr>
          </a:p>
          <a:p>
            <a:pPr marL="12700" marR="0" lvl="0" indent="0" defTabSz="914400" eaLnBrk="1" fontAlgn="auto" latinLnBrk="0" hangingPunct="1">
              <a:lnSpc>
                <a:spcPts val="1825"/>
              </a:lnSpc>
              <a:spcBef>
                <a:spcPts val="0"/>
              </a:spcBef>
              <a:spcAft>
                <a:spcPts val="0"/>
              </a:spcAft>
              <a:buClrTx/>
              <a:buSzTx/>
              <a:buFontTx/>
              <a:buNone/>
              <a:tabLst/>
              <a:defRPr/>
            </a:pPr>
            <a:r>
              <a:rPr kumimoji="0" sz="1600" b="0" i="0" u="none" strike="noStrike" kern="0" cap="none" spc="0" normalizeH="0" baseline="0" noProof="0" dirty="0">
                <a:ln>
                  <a:noFill/>
                </a:ln>
                <a:effectLst/>
                <a:uLnTx/>
                <a:uFillTx/>
                <a:latin typeface="Arial"/>
                <a:cs typeface="Arial"/>
              </a:rPr>
              <a:t>weeks</a:t>
            </a:r>
            <a:r>
              <a:rPr kumimoji="0" sz="1600" b="0" i="0" u="none" strike="noStrike" kern="0" cap="none" spc="-1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1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bulevirtide</a:t>
            </a:r>
            <a:r>
              <a:rPr kumimoji="0" sz="1600" b="0" i="0" u="none" strike="noStrike" kern="0" cap="none" spc="-5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monotherapy</a:t>
            </a:r>
            <a:r>
              <a:rPr kumimoji="0" sz="1600" b="0" i="0" u="none" strike="noStrike" kern="0" cap="none" spc="-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for</a:t>
            </a:r>
            <a:r>
              <a:rPr kumimoji="0" sz="1600" b="0" i="0" u="none" strike="noStrike" kern="0" cap="none" spc="-1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chronic</a:t>
            </a:r>
            <a:r>
              <a:rPr kumimoji="0" sz="1600" b="0" i="0" u="none" strike="noStrike" kern="0" cap="none" spc="-3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hepatitis</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delta</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and</a:t>
            </a:r>
            <a:r>
              <a:rPr kumimoji="0" sz="1600" b="0" i="0" u="none" strike="noStrike" kern="0" cap="none" spc="-3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96</a:t>
            </a:r>
            <a:r>
              <a:rPr kumimoji="0" sz="1600" b="0" i="0" u="none" strike="noStrike" kern="0" cap="none" spc="-2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weeks</a:t>
            </a:r>
            <a:r>
              <a:rPr kumimoji="0" sz="1600" b="0" i="0" u="none" strike="noStrike" kern="0" cap="none" spc="-25"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of</a:t>
            </a:r>
            <a:r>
              <a:rPr kumimoji="0" sz="1600" b="0" i="0" u="none" strike="noStrike" kern="0" cap="none" spc="-20" normalizeH="0" baseline="0" noProof="0" dirty="0">
                <a:ln>
                  <a:noFill/>
                </a:ln>
                <a:effectLst/>
                <a:uLnTx/>
                <a:uFillTx/>
                <a:latin typeface="Arial"/>
                <a:cs typeface="Arial"/>
              </a:rPr>
              <a:t> </a:t>
            </a:r>
            <a:r>
              <a:rPr kumimoji="0" sz="1600" b="0" i="0" u="none" strike="noStrike" kern="0" cap="none" spc="0" normalizeH="0" baseline="0" noProof="0" dirty="0">
                <a:ln>
                  <a:noFill/>
                </a:ln>
                <a:effectLst/>
                <a:uLnTx/>
                <a:uFillTx/>
                <a:latin typeface="Arial"/>
                <a:cs typeface="Arial"/>
              </a:rPr>
              <a:t>posttreatment </a:t>
            </a:r>
            <a:r>
              <a:rPr kumimoji="0" sz="1600" b="0" i="0" u="none" strike="noStrike" kern="0" cap="none" spc="-10" normalizeH="0" baseline="0" noProof="0" dirty="0">
                <a:ln>
                  <a:noFill/>
                </a:ln>
                <a:effectLst/>
                <a:uLnTx/>
                <a:uFillTx/>
                <a:latin typeface="Arial"/>
                <a:cs typeface="Arial"/>
              </a:rPr>
              <a:t>follow-</a:t>
            </a:r>
            <a:r>
              <a:rPr kumimoji="0" sz="1600" b="0" i="0" u="none" strike="noStrike" kern="0" cap="none" spc="-25" normalizeH="0" baseline="0" noProof="0" dirty="0">
                <a:ln>
                  <a:noFill/>
                </a:ln>
                <a:effectLst/>
                <a:uLnTx/>
                <a:uFillTx/>
                <a:latin typeface="Arial"/>
                <a:cs typeface="Arial"/>
              </a:rPr>
              <a:t>up</a:t>
            </a:r>
            <a:endParaRPr kumimoji="0" sz="1600" b="0" i="0" u="none" strike="noStrike" kern="0" cap="none" spc="0" normalizeH="0" baseline="0" noProof="0" dirty="0">
              <a:ln>
                <a:noFill/>
              </a:ln>
              <a:effectLst/>
              <a:uLnTx/>
              <a:uFillTx/>
              <a:latin typeface="Arial"/>
              <a:cs typeface="Arial"/>
            </a:endParaRPr>
          </a:p>
        </p:txBody>
      </p:sp>
      <p:sp>
        <p:nvSpPr>
          <p:cNvPr id="5" name="Rectangle: Rounded Corners 4">
            <a:extLst>
              <a:ext uri="{FF2B5EF4-FFF2-40B4-BE49-F238E27FC236}">
                <a16:creationId xmlns:a16="http://schemas.microsoft.com/office/drawing/2014/main" id="{77F822D4-0BF4-0D5A-2254-72CB06EEEC08}"/>
              </a:ext>
            </a:extLst>
          </p:cNvPr>
          <p:cNvSpPr/>
          <p:nvPr/>
        </p:nvSpPr>
        <p:spPr>
          <a:xfrm>
            <a:off x="349957" y="809809"/>
            <a:ext cx="4412543" cy="5514791"/>
          </a:xfrm>
          <a:prstGeom prst="roundRect">
            <a:avLst>
              <a:gd name="adj" fmla="val 1427"/>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E0A181C0-9EE9-8803-6F23-FC6D076ECF63}"/>
              </a:ext>
            </a:extLst>
          </p:cNvPr>
          <p:cNvSpPr/>
          <p:nvPr/>
        </p:nvSpPr>
        <p:spPr>
          <a:xfrm>
            <a:off x="515507" y="959327"/>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Background and Aims</a:t>
            </a:r>
            <a:endParaRPr lang="en-US" b="1" i="0" dirty="0">
              <a:solidFill>
                <a:schemeClr val="bg1"/>
              </a:solidFill>
              <a:effectLst/>
            </a:endParaRPr>
          </a:p>
        </p:txBody>
      </p:sp>
      <p:sp>
        <p:nvSpPr>
          <p:cNvPr id="7" name="object 8">
            <a:extLst>
              <a:ext uri="{FF2B5EF4-FFF2-40B4-BE49-F238E27FC236}">
                <a16:creationId xmlns:a16="http://schemas.microsoft.com/office/drawing/2014/main" id="{45BA30C0-4942-7C7B-7DEC-CC6C46F5E57C}"/>
              </a:ext>
            </a:extLst>
          </p:cNvPr>
          <p:cNvSpPr txBox="1"/>
          <p:nvPr/>
        </p:nvSpPr>
        <p:spPr>
          <a:xfrm>
            <a:off x="594461" y="1346073"/>
            <a:ext cx="3998595" cy="2487219"/>
          </a:xfrm>
          <a:prstGeom prst="rect">
            <a:avLst/>
          </a:prstGeom>
        </p:spPr>
        <p:txBody>
          <a:bodyPr vert="horz" wrap="square" lIns="0" tIns="12065" rIns="0" bIns="0" rtlCol="0">
            <a:spAutoFit/>
          </a:bodyPr>
          <a:lstStyle/>
          <a:p>
            <a:pPr marL="184785" marR="5080" lvl="0" indent="-172720" defTabSz="914400" eaLnBrk="1" fontAlgn="auto" latinLnBrk="0" hangingPunct="1">
              <a:lnSpc>
                <a:spcPct val="100000"/>
              </a:lnSpc>
              <a:spcBef>
                <a:spcPts val="95"/>
              </a:spcBef>
              <a:spcAft>
                <a:spcPts val="0"/>
              </a:spcAft>
              <a:buClrTx/>
              <a:buSzTx/>
              <a:buFontTx/>
              <a:buChar char="•"/>
              <a:tabLst>
                <a:tab pos="184785" algn="l"/>
              </a:tabLst>
              <a:defRPr/>
            </a:pPr>
            <a:r>
              <a:rPr kumimoji="0" sz="1600" b="0" i="0" u="none" strike="noStrike" kern="0" cap="none" spc="-20" normalizeH="0" baseline="0" noProof="0" dirty="0">
                <a:ln>
                  <a:noFill/>
                </a:ln>
                <a:solidFill>
                  <a:srgbClr val="004A86"/>
                </a:solidFill>
                <a:effectLst/>
                <a:uLnTx/>
                <a:uFillTx/>
                <a:latin typeface="Arial"/>
                <a:cs typeface="Arial"/>
              </a:rPr>
              <a:t>BLV</a:t>
            </a:r>
            <a:r>
              <a:rPr kumimoji="0" sz="1600" b="0" i="0" u="none" strike="noStrike" kern="0" cap="none" spc="-30" normalizeH="0" baseline="0" noProof="0" dirty="0">
                <a:ln>
                  <a:noFill/>
                </a:ln>
                <a:solidFill>
                  <a:srgbClr val="004A86"/>
                </a:solidFill>
                <a:effectLst/>
                <a:uLnTx/>
                <a:uFillTx/>
                <a:latin typeface="Arial"/>
                <a:cs typeface="Arial"/>
              </a:rPr>
              <a:t> </a:t>
            </a:r>
            <a:r>
              <a:rPr kumimoji="0" lang="en-US" sz="1600" b="0" i="0" u="none" strike="noStrike" kern="0" cap="none" spc="0" normalizeH="0" baseline="0" noProof="0" dirty="0">
                <a:ln>
                  <a:noFill/>
                </a:ln>
                <a:solidFill>
                  <a:srgbClr val="004A86"/>
                </a:solidFill>
                <a:effectLst/>
                <a:uLnTx/>
                <a:uFillTx/>
                <a:latin typeface="Arial"/>
                <a:cs typeface="Arial"/>
              </a:rPr>
              <a:t>2 mg</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is</a:t>
            </a:r>
            <a:r>
              <a:rPr kumimoji="0" sz="1600" b="0" i="0" u="none" strike="noStrike" kern="0" cap="none" spc="-25" normalizeH="0" baseline="0" noProof="0" dirty="0">
                <a:ln>
                  <a:noFill/>
                </a:ln>
                <a:solidFill>
                  <a:srgbClr val="004A86"/>
                </a:solidFill>
                <a:effectLst/>
                <a:uLnTx/>
                <a:uFillTx/>
                <a:latin typeface="Arial"/>
                <a:cs typeface="Arial"/>
              </a:rPr>
              <a:t> </a:t>
            </a:r>
            <a:r>
              <a:rPr kumimoji="0" lang="en-US" sz="1600" b="0" i="0" u="none" strike="noStrike" kern="0" cap="none" spc="0" normalizeH="0" baseline="0" noProof="0" dirty="0">
                <a:ln>
                  <a:noFill/>
                </a:ln>
                <a:solidFill>
                  <a:srgbClr val="004A86"/>
                </a:solidFill>
                <a:effectLst/>
                <a:uLnTx/>
                <a:uFillTx/>
                <a:latin typeface="Arial"/>
                <a:cs typeface="Arial"/>
              </a:rPr>
              <a:t>s approved in the European Economic Area, Great Britain, Switzerland, the Russian Federation, and Australia for the treatment of compensated chronic hepatitis delta (CHD).</a:t>
            </a:r>
          </a:p>
          <a:p>
            <a:pPr marL="184785" marR="5080" lvl="0" indent="-172720" defTabSz="914400" eaLnBrk="1" fontAlgn="auto" latinLnBrk="0" hangingPunct="1">
              <a:lnSpc>
                <a:spcPct val="100000"/>
              </a:lnSpc>
              <a:spcBef>
                <a:spcPts val="95"/>
              </a:spcBef>
              <a:spcAft>
                <a:spcPts val="0"/>
              </a:spcAft>
              <a:buClrTx/>
              <a:buSzTx/>
              <a:buFontTx/>
              <a:buChar char="•"/>
              <a:tabLst>
                <a:tab pos="184785" algn="l"/>
              </a:tabLst>
              <a:defRPr/>
            </a:pPr>
            <a:r>
              <a:rPr kumimoji="0" sz="1600" b="0" i="0" u="none" strike="noStrike" kern="0" cap="none" spc="0" normalizeH="0" baseline="0" noProof="0" dirty="0">
                <a:ln>
                  <a:noFill/>
                </a:ln>
                <a:solidFill>
                  <a:srgbClr val="004A86"/>
                </a:solidFill>
                <a:effectLst/>
                <a:uLnTx/>
                <a:uFillTx/>
                <a:latin typeface="Arial"/>
                <a:cs typeface="Arial"/>
              </a:rPr>
              <a:t>MYR301</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was</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a</a:t>
            </a:r>
            <a:r>
              <a:rPr kumimoji="0" sz="1600" b="0" i="0" u="none" strike="noStrike" kern="0" cap="none" spc="-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Phase</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3</a:t>
            </a:r>
            <a:r>
              <a:rPr kumimoji="0" sz="1600" b="0" i="0" u="none" strike="noStrike" kern="0" cap="none" spc="-1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study</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evaluating </a:t>
            </a:r>
            <a:r>
              <a:rPr kumimoji="0" sz="1600" b="0" i="0" u="none" strike="noStrike" kern="0" cap="none" spc="-20" normalizeH="0" baseline="0" noProof="0" dirty="0">
                <a:ln>
                  <a:noFill/>
                </a:ln>
                <a:solidFill>
                  <a:srgbClr val="004A86"/>
                </a:solidFill>
                <a:effectLst/>
                <a:uLnTx/>
                <a:uFillTx/>
                <a:latin typeface="Arial"/>
                <a:cs typeface="Arial"/>
              </a:rPr>
              <a:t>BLV</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monotherapy</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for</a:t>
            </a:r>
            <a:r>
              <a:rPr kumimoji="0" sz="1600" b="0" i="0" u="none" strike="noStrike" kern="0" cap="none" spc="-2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2</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to</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3</a:t>
            </a:r>
            <a:r>
              <a:rPr kumimoji="0" sz="1600" b="0" i="0" u="none" strike="noStrike" kern="0" cap="none" spc="-3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years</a:t>
            </a:r>
            <a:r>
              <a:rPr kumimoji="0" sz="1600" b="0" i="0" u="none" strike="noStrike" kern="0" cap="none" spc="-1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during </a:t>
            </a:r>
            <a:r>
              <a:rPr kumimoji="0" sz="1600" b="0" i="0" u="none" strike="noStrike" kern="0" cap="none" spc="0" normalizeH="0" baseline="0" noProof="0" dirty="0">
                <a:ln>
                  <a:noFill/>
                </a:ln>
                <a:solidFill>
                  <a:srgbClr val="004A86"/>
                </a:solidFill>
                <a:effectLst/>
                <a:uLnTx/>
                <a:uFillTx/>
                <a:latin typeface="Arial"/>
                <a:cs typeface="Arial"/>
              </a:rPr>
              <a:t>which</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10" normalizeH="0" baseline="0" noProof="0" dirty="0">
                <a:ln>
                  <a:noFill/>
                </a:ln>
                <a:solidFill>
                  <a:srgbClr val="004A86"/>
                </a:solidFill>
                <a:effectLst/>
                <a:uLnTx/>
                <a:uFillTx/>
                <a:latin typeface="Arial"/>
                <a:cs typeface="Arial"/>
              </a:rPr>
              <a:t>BLV</a:t>
            </a:r>
            <a:r>
              <a:rPr kumimoji="0" sz="1600" b="0" i="0" u="none" strike="noStrike" kern="0" cap="none" spc="-6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treatment</a:t>
            </a:r>
            <a:r>
              <a:rPr kumimoji="0" sz="1600" b="0" i="0" u="none" strike="noStrike" kern="0" cap="none" spc="-3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was</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safe</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25" normalizeH="0" baseline="0" noProof="0" dirty="0">
                <a:ln>
                  <a:noFill/>
                </a:ln>
                <a:solidFill>
                  <a:srgbClr val="004A86"/>
                </a:solidFill>
                <a:effectLst/>
                <a:uLnTx/>
                <a:uFillTx/>
                <a:latin typeface="Arial"/>
                <a:cs typeface="Arial"/>
              </a:rPr>
              <a:t>and </a:t>
            </a:r>
            <a:r>
              <a:rPr kumimoji="0" sz="1600" b="0" i="0" u="none" strike="noStrike" kern="0" cap="none" spc="0" normalizeH="0" baseline="0" noProof="0" dirty="0">
                <a:ln>
                  <a:noFill/>
                </a:ln>
                <a:solidFill>
                  <a:srgbClr val="004A86"/>
                </a:solidFill>
                <a:effectLst/>
                <a:uLnTx/>
                <a:uFillTx/>
                <a:latin typeface="Arial"/>
                <a:cs typeface="Arial"/>
              </a:rPr>
              <a:t>effective</a:t>
            </a:r>
            <a:r>
              <a:rPr kumimoji="0" sz="1600" b="0" i="0" u="none" strike="noStrike" kern="0" cap="none" spc="-65"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through</a:t>
            </a:r>
            <a:r>
              <a:rPr kumimoji="0" sz="1600" b="0" i="0" u="none" strike="noStrike" kern="0" cap="none" spc="-4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144</a:t>
            </a:r>
            <a:r>
              <a:rPr kumimoji="0" sz="1600" b="0" i="0" u="none" strike="noStrike" kern="0" cap="none" spc="-60" normalizeH="0" baseline="0" noProof="0" dirty="0">
                <a:ln>
                  <a:noFill/>
                </a:ln>
                <a:solidFill>
                  <a:srgbClr val="004A86"/>
                </a:solidFill>
                <a:effectLst/>
                <a:uLnTx/>
                <a:uFillTx/>
                <a:latin typeface="Arial"/>
                <a:cs typeface="Arial"/>
              </a:rPr>
              <a:t> </a:t>
            </a:r>
            <a:r>
              <a:rPr kumimoji="0" sz="1600" b="0" i="0" u="none" strike="noStrike" kern="0" cap="none" spc="0" normalizeH="0" baseline="0" noProof="0" dirty="0">
                <a:ln>
                  <a:noFill/>
                </a:ln>
                <a:solidFill>
                  <a:srgbClr val="004A86"/>
                </a:solidFill>
                <a:effectLst/>
                <a:uLnTx/>
                <a:uFillTx/>
                <a:latin typeface="Arial"/>
                <a:cs typeface="Arial"/>
              </a:rPr>
              <a:t>weeks</a:t>
            </a:r>
            <a:r>
              <a:rPr kumimoji="0" sz="1600" b="0" i="0" u="none" strike="noStrike" kern="0" cap="none" spc="-45" normalizeH="0" baseline="0" noProof="0" dirty="0">
                <a:ln>
                  <a:noFill/>
                </a:ln>
                <a:solidFill>
                  <a:srgbClr val="004A86"/>
                </a:solidFill>
                <a:effectLst/>
                <a:uLnTx/>
                <a:uFillTx/>
                <a:latin typeface="Arial"/>
                <a:cs typeface="Arial"/>
              </a:rPr>
              <a:t> </a:t>
            </a:r>
            <a:r>
              <a:rPr kumimoji="0" sz="1600" b="0" i="0" u="none" strike="noStrike" kern="0" cap="none" spc="-20" normalizeH="0" baseline="0" noProof="0" dirty="0">
                <a:ln>
                  <a:noFill/>
                </a:ln>
                <a:solidFill>
                  <a:srgbClr val="004A86"/>
                </a:solidFill>
                <a:effectLst/>
                <a:uLnTx/>
                <a:uFillTx/>
                <a:latin typeface="Arial"/>
                <a:cs typeface="Arial"/>
              </a:rPr>
              <a:t>(W).</a:t>
            </a:r>
            <a:endParaRPr kumimoji="0" sz="1600" b="0" i="0" u="none" strike="noStrike" kern="0" cap="none" spc="0" normalizeH="0" baseline="0" noProof="0" dirty="0">
              <a:ln>
                <a:noFill/>
              </a:ln>
              <a:solidFill>
                <a:sysClr val="windowText" lastClr="000000"/>
              </a:solidFill>
              <a:effectLst/>
              <a:uLnTx/>
              <a:uFillTx/>
              <a:latin typeface="Arial"/>
              <a:cs typeface="Arial"/>
            </a:endParaRPr>
          </a:p>
        </p:txBody>
      </p:sp>
      <p:sp>
        <p:nvSpPr>
          <p:cNvPr id="8" name="object 9">
            <a:extLst>
              <a:ext uri="{FF2B5EF4-FFF2-40B4-BE49-F238E27FC236}">
                <a16:creationId xmlns:a16="http://schemas.microsoft.com/office/drawing/2014/main" id="{0FB39A34-6DCD-2E55-003B-4DD4244085FC}"/>
              </a:ext>
            </a:extLst>
          </p:cNvPr>
          <p:cNvSpPr txBox="1"/>
          <p:nvPr/>
        </p:nvSpPr>
        <p:spPr>
          <a:xfrm>
            <a:off x="603826" y="3965910"/>
            <a:ext cx="3641090" cy="997068"/>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25" normalizeH="0" baseline="0" noProof="0" dirty="0">
                <a:ln>
                  <a:noFill/>
                </a:ln>
                <a:solidFill>
                  <a:srgbClr val="FFBD3C"/>
                </a:solidFill>
                <a:effectLst/>
                <a:uLnTx/>
                <a:uFillTx/>
                <a:latin typeface="Arial" panose="020B0604020202020204" pitchFamily="34" charset="0"/>
                <a:cs typeface="Arial" panose="020B0604020202020204" pitchFamily="34" charset="0"/>
              </a:rPr>
              <a:t>Aim: </a:t>
            </a:r>
            <a:r>
              <a:rPr kumimoji="0" lang="en-US" sz="1600" b="0" i="0" u="none" strike="noStrike" kern="0" cap="none" spc="-65" normalizeH="0" baseline="0" noProof="0" dirty="0">
                <a:ln>
                  <a:noFill/>
                </a:ln>
                <a:solidFill>
                  <a:srgbClr val="004A86"/>
                </a:solidFill>
                <a:effectLst/>
                <a:uLnTx/>
                <a:uFillTx/>
                <a:latin typeface="Arial" panose="020B0604020202020204" pitchFamily="34" charset="0"/>
                <a:cs typeface="Arial" panose="020B0604020202020204" pitchFamily="34" charset="0"/>
              </a:rPr>
              <a:t>To evaluate the long-term safety and efficacy through 96 weeks of posttreatment follow-up (FU96) following 96 or 144W BLV monotherapy for compensated CHD.</a:t>
            </a:r>
            <a:endPar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F326D710-783E-4F43-0DB5-F80DB1419CEC}"/>
              </a:ext>
            </a:extLst>
          </p:cNvPr>
          <p:cNvSpPr/>
          <p:nvPr/>
        </p:nvSpPr>
        <p:spPr>
          <a:xfrm>
            <a:off x="4837560" y="805500"/>
            <a:ext cx="7004483" cy="5514791"/>
          </a:xfrm>
          <a:prstGeom prst="roundRect">
            <a:avLst>
              <a:gd name="adj" fmla="val 908"/>
            </a:avLst>
          </a:prstGeom>
          <a:no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C856EE03-F3C8-3BF6-1918-53BD66530C5C}"/>
              </a:ext>
            </a:extLst>
          </p:cNvPr>
          <p:cNvSpPr/>
          <p:nvPr/>
        </p:nvSpPr>
        <p:spPr>
          <a:xfrm>
            <a:off x="5003110" y="955018"/>
            <a:ext cx="2684893" cy="316940"/>
          </a:xfrm>
          <a:prstGeom prst="roundRect">
            <a:avLst/>
          </a:prstGeom>
          <a:solidFill>
            <a:srgbClr val="FFBE3D"/>
          </a:solidFill>
          <a:ln>
            <a:solidFill>
              <a:srgbClr val="FFBE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en-US" sz="1800" b="1" i="0" dirty="0">
                <a:solidFill>
                  <a:schemeClr val="bg1"/>
                </a:solidFill>
                <a:effectLst/>
                <a:latin typeface="Arial" panose="020B0604020202020204" pitchFamily="34" charset="0"/>
              </a:rPr>
              <a:t>Methods</a:t>
            </a:r>
            <a:endParaRPr lang="en-US" b="1" i="0" dirty="0">
              <a:solidFill>
                <a:schemeClr val="bg1"/>
              </a:solidFill>
              <a:effectLst/>
            </a:endParaRPr>
          </a:p>
        </p:txBody>
      </p:sp>
      <p:sp>
        <p:nvSpPr>
          <p:cNvPr id="13" name="Rectangle: Rounded Corners 12">
            <a:extLst>
              <a:ext uri="{FF2B5EF4-FFF2-40B4-BE49-F238E27FC236}">
                <a16:creationId xmlns:a16="http://schemas.microsoft.com/office/drawing/2014/main" id="{42FC70A3-68F4-EB9E-976A-24C248308EF3}"/>
              </a:ext>
            </a:extLst>
          </p:cNvPr>
          <p:cNvSpPr/>
          <p:nvPr/>
        </p:nvSpPr>
        <p:spPr>
          <a:xfrm>
            <a:off x="5003110" y="1552440"/>
            <a:ext cx="6760998" cy="1738355"/>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grpSp>
        <p:nvGrpSpPr>
          <p:cNvPr id="14" name="Group 13">
            <a:extLst>
              <a:ext uri="{FF2B5EF4-FFF2-40B4-BE49-F238E27FC236}">
                <a16:creationId xmlns:a16="http://schemas.microsoft.com/office/drawing/2014/main" id="{D4D3FA56-603C-EA5E-034C-C51D836357BB}"/>
              </a:ext>
            </a:extLst>
          </p:cNvPr>
          <p:cNvGrpSpPr/>
          <p:nvPr/>
        </p:nvGrpSpPr>
        <p:grpSpPr>
          <a:xfrm>
            <a:off x="5136575" y="2069641"/>
            <a:ext cx="1732727" cy="810213"/>
            <a:chOff x="2868414" y="4388952"/>
            <a:chExt cx="1732727" cy="810213"/>
          </a:xfrm>
        </p:grpSpPr>
        <p:sp>
          <p:nvSpPr>
            <p:cNvPr id="25" name="Rectangle: Rounded Corners 24">
              <a:extLst>
                <a:ext uri="{FF2B5EF4-FFF2-40B4-BE49-F238E27FC236}">
                  <a16:creationId xmlns:a16="http://schemas.microsoft.com/office/drawing/2014/main" id="{7F29BBB7-14E7-EEF7-B21C-9CB12093F5FA}"/>
                </a:ext>
              </a:extLst>
            </p:cNvPr>
            <p:cNvSpPr/>
            <p:nvPr/>
          </p:nvSpPr>
          <p:spPr>
            <a:xfrm>
              <a:off x="2868414" y="4388952"/>
              <a:ext cx="1732727" cy="810213"/>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6" name="Graphic 25" descr="Group of men with solid fill">
              <a:extLst>
                <a:ext uri="{FF2B5EF4-FFF2-40B4-BE49-F238E27FC236}">
                  <a16:creationId xmlns:a16="http://schemas.microsoft.com/office/drawing/2014/main" id="{7CDCB046-77CA-B78F-AE03-0955F2EE29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53045" y="4452688"/>
              <a:ext cx="603096" cy="603096"/>
            </a:xfrm>
            <a:prstGeom prst="rect">
              <a:avLst/>
            </a:prstGeom>
          </p:spPr>
        </p:pic>
        <p:sp>
          <p:nvSpPr>
            <p:cNvPr id="27" name="Content Placeholder 2">
              <a:extLst>
                <a:ext uri="{FF2B5EF4-FFF2-40B4-BE49-F238E27FC236}">
                  <a16:creationId xmlns:a16="http://schemas.microsoft.com/office/drawing/2014/main" id="{E4D9853C-C6E6-A8D2-4959-AC6BC76C58E1}"/>
                </a:ext>
              </a:extLst>
            </p:cNvPr>
            <p:cNvSpPr txBox="1">
              <a:spLocks/>
            </p:cNvSpPr>
            <p:nvPr/>
          </p:nvSpPr>
          <p:spPr>
            <a:xfrm>
              <a:off x="3403742" y="4507410"/>
              <a:ext cx="1163359" cy="597272"/>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2 mg/day</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144 weeks</a:t>
              </a:r>
            </a:p>
          </p:txBody>
        </p:sp>
      </p:grpSp>
      <p:grpSp>
        <p:nvGrpSpPr>
          <p:cNvPr id="15" name="Group 14">
            <a:extLst>
              <a:ext uri="{FF2B5EF4-FFF2-40B4-BE49-F238E27FC236}">
                <a16:creationId xmlns:a16="http://schemas.microsoft.com/office/drawing/2014/main" id="{D2EE0C3C-28E0-2D43-58B5-892206D2A26A}"/>
              </a:ext>
            </a:extLst>
          </p:cNvPr>
          <p:cNvGrpSpPr/>
          <p:nvPr/>
        </p:nvGrpSpPr>
        <p:grpSpPr>
          <a:xfrm>
            <a:off x="8761055" y="2062328"/>
            <a:ext cx="2881325" cy="799438"/>
            <a:chOff x="6307425" y="4388937"/>
            <a:chExt cx="2881325" cy="799438"/>
          </a:xfrm>
        </p:grpSpPr>
        <p:sp>
          <p:nvSpPr>
            <p:cNvPr id="22" name="Rectangle: Rounded Corners 21">
              <a:extLst>
                <a:ext uri="{FF2B5EF4-FFF2-40B4-BE49-F238E27FC236}">
                  <a16:creationId xmlns:a16="http://schemas.microsoft.com/office/drawing/2014/main" id="{F2B9D50C-937D-46FA-63EE-7032E25E418B}"/>
                </a:ext>
              </a:extLst>
            </p:cNvPr>
            <p:cNvSpPr/>
            <p:nvPr/>
          </p:nvSpPr>
          <p:spPr>
            <a:xfrm>
              <a:off x="6307425" y="4388937"/>
              <a:ext cx="2881325" cy="799438"/>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3" name="Graphic 22" descr="Group of men with solid fill">
              <a:extLst>
                <a:ext uri="{FF2B5EF4-FFF2-40B4-BE49-F238E27FC236}">
                  <a16:creationId xmlns:a16="http://schemas.microsoft.com/office/drawing/2014/main" id="{E9B207F3-6E6C-29FE-DFFF-F6FB8BB7CE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43560" y="4466597"/>
              <a:ext cx="603096" cy="603096"/>
            </a:xfrm>
            <a:prstGeom prst="rect">
              <a:avLst/>
            </a:prstGeom>
          </p:spPr>
        </p:pic>
        <p:sp>
          <p:nvSpPr>
            <p:cNvPr id="24" name="Content Placeholder 2">
              <a:extLst>
                <a:ext uri="{FF2B5EF4-FFF2-40B4-BE49-F238E27FC236}">
                  <a16:creationId xmlns:a16="http://schemas.microsoft.com/office/drawing/2014/main" id="{E2E037F2-6BAA-F0ED-F6A1-E96637163A70}"/>
                </a:ext>
              </a:extLst>
            </p:cNvPr>
            <p:cNvSpPr txBox="1">
              <a:spLocks/>
            </p:cNvSpPr>
            <p:nvPr/>
          </p:nvSpPr>
          <p:spPr>
            <a:xfrm>
              <a:off x="6877902" y="4466597"/>
              <a:ext cx="2290480" cy="63268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en-US" sz="1200" b="1" dirty="0">
                  <a:solidFill>
                    <a:srgbClr val="827966"/>
                  </a:solidFill>
                  <a:latin typeface="Arial" panose="020B0604020202020204" pitchFamily="34" charset="0"/>
                  <a:cs typeface="Arial" panose="020B0604020202020204" pitchFamily="34" charset="0"/>
                </a:rPr>
                <a:t>Delayed treatment</a:t>
              </a:r>
              <a:br>
                <a:rPr lang="en-US" sz="1200" b="1" dirty="0">
                  <a:solidFill>
                    <a:srgbClr val="827966"/>
                  </a:solidFill>
                  <a:latin typeface="Arial" panose="020B0604020202020204" pitchFamily="34" charset="0"/>
                  <a:cs typeface="Arial" panose="020B0604020202020204" pitchFamily="34" charset="0"/>
                </a:rPr>
              </a:br>
              <a:r>
                <a:rPr lang="en-US" sz="1200" dirty="0">
                  <a:solidFill>
                    <a:srgbClr val="827966"/>
                  </a:solidFill>
                  <a:latin typeface="Arial" panose="020B0604020202020204" pitchFamily="34" charset="0"/>
                  <a:cs typeface="Arial" panose="020B0604020202020204" pitchFamily="34" charset="0"/>
                </a:rPr>
                <a:t>48 weeks no treatment then BLV 10 mg/day for 96 weeks</a:t>
              </a:r>
            </a:p>
          </p:txBody>
        </p:sp>
      </p:grpSp>
      <p:grpSp>
        <p:nvGrpSpPr>
          <p:cNvPr id="16" name="Group 15">
            <a:extLst>
              <a:ext uri="{FF2B5EF4-FFF2-40B4-BE49-F238E27FC236}">
                <a16:creationId xmlns:a16="http://schemas.microsoft.com/office/drawing/2014/main" id="{C0343D1E-AC65-765F-548F-9AAED88DE2F9}"/>
              </a:ext>
            </a:extLst>
          </p:cNvPr>
          <p:cNvGrpSpPr/>
          <p:nvPr/>
        </p:nvGrpSpPr>
        <p:grpSpPr>
          <a:xfrm>
            <a:off x="6942466" y="2067369"/>
            <a:ext cx="1752654" cy="799439"/>
            <a:chOff x="5564032" y="4388952"/>
            <a:chExt cx="1752654" cy="799439"/>
          </a:xfrm>
        </p:grpSpPr>
        <p:sp>
          <p:nvSpPr>
            <p:cNvPr id="18" name="Rectangle: Rounded Corners 17">
              <a:extLst>
                <a:ext uri="{FF2B5EF4-FFF2-40B4-BE49-F238E27FC236}">
                  <a16:creationId xmlns:a16="http://schemas.microsoft.com/office/drawing/2014/main" id="{B38047ED-A9D1-1955-2240-83768F917391}"/>
                </a:ext>
              </a:extLst>
            </p:cNvPr>
            <p:cNvSpPr/>
            <p:nvPr/>
          </p:nvSpPr>
          <p:spPr>
            <a:xfrm>
              <a:off x="5564032" y="4388952"/>
              <a:ext cx="1752654" cy="799439"/>
            </a:xfrm>
            <a:prstGeom prst="roundRect">
              <a:avLst>
                <a:gd name="adj" fmla="val 6715"/>
              </a:avLst>
            </a:prstGeom>
            <a:noFill/>
            <a:ln>
              <a:solidFill>
                <a:srgbClr val="CEC1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pic>
          <p:nvPicPr>
            <p:cNvPr id="20" name="Graphic 19" descr="Group of men with solid fill">
              <a:extLst>
                <a:ext uri="{FF2B5EF4-FFF2-40B4-BE49-F238E27FC236}">
                  <a16:creationId xmlns:a16="http://schemas.microsoft.com/office/drawing/2014/main" id="{CD22A458-BD82-3B77-594B-E568751357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0227" y="4467003"/>
              <a:ext cx="603096" cy="603096"/>
            </a:xfrm>
            <a:prstGeom prst="rect">
              <a:avLst/>
            </a:prstGeom>
          </p:spPr>
        </p:pic>
        <p:sp>
          <p:nvSpPr>
            <p:cNvPr id="21" name="Content Placeholder 2">
              <a:extLst>
                <a:ext uri="{FF2B5EF4-FFF2-40B4-BE49-F238E27FC236}">
                  <a16:creationId xmlns:a16="http://schemas.microsoft.com/office/drawing/2014/main" id="{8E794555-9DFB-DAE5-69E2-F332B48BBC1D}"/>
                </a:ext>
              </a:extLst>
            </p:cNvPr>
            <p:cNvSpPr txBox="1">
              <a:spLocks/>
            </p:cNvSpPr>
            <p:nvPr/>
          </p:nvSpPr>
          <p:spPr>
            <a:xfrm>
              <a:off x="6199396" y="4474271"/>
              <a:ext cx="1117289" cy="5996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BLV </a:t>
              </a:r>
            </a:p>
            <a:p>
              <a:pPr marL="0" indent="0" algn="ctr">
                <a:spcBef>
                  <a:spcPts val="0"/>
                </a:spcBef>
                <a:buClr>
                  <a:srgbClr val="004B87"/>
                </a:buClr>
                <a:buFont typeface="Arial" panose="020B0604020202020204" pitchFamily="34" charset="0"/>
                <a:buNone/>
                <a:defRPr/>
              </a:pPr>
              <a:r>
                <a:rPr lang="fr-CH" sz="1200" b="1" dirty="0">
                  <a:solidFill>
                    <a:srgbClr val="827966"/>
                  </a:solidFill>
                  <a:latin typeface="Arial" panose="020B0604020202020204" pitchFamily="34" charset="0"/>
                  <a:cs typeface="Arial" panose="020B0604020202020204" pitchFamily="34" charset="0"/>
                </a:rPr>
                <a:t>10 mg/</a:t>
              </a:r>
              <a:r>
                <a:rPr lang="fr-CH" sz="1200" b="1" dirty="0" err="1">
                  <a:solidFill>
                    <a:srgbClr val="827966"/>
                  </a:solidFill>
                  <a:latin typeface="Arial" panose="020B0604020202020204" pitchFamily="34" charset="0"/>
                  <a:cs typeface="Arial" panose="020B0604020202020204" pitchFamily="34" charset="0"/>
                </a:rPr>
                <a:t>day</a:t>
              </a:r>
              <a:endParaRPr lang="fr-CH" sz="1200" b="1" dirty="0">
                <a:solidFill>
                  <a:srgbClr val="827966"/>
                </a:solidFill>
                <a:latin typeface="Arial" panose="020B0604020202020204" pitchFamily="34" charset="0"/>
                <a:cs typeface="Arial" panose="020B0604020202020204" pitchFamily="34" charset="0"/>
              </a:endParaRPr>
            </a:p>
            <a:p>
              <a:pPr marL="0" indent="0" algn="ctr">
                <a:spcBef>
                  <a:spcPts val="0"/>
                </a:spcBef>
                <a:buClr>
                  <a:srgbClr val="004B87"/>
                </a:buClr>
                <a:buFont typeface="Arial" panose="020B0604020202020204" pitchFamily="34" charset="0"/>
                <a:buNone/>
                <a:defRPr/>
              </a:pPr>
              <a:r>
                <a:rPr lang="fr-CH" sz="1200" dirty="0">
                  <a:solidFill>
                    <a:srgbClr val="827966"/>
                  </a:solidFill>
                  <a:latin typeface="Arial" panose="020B0604020202020204" pitchFamily="34" charset="0"/>
                  <a:cs typeface="Arial" panose="020B0604020202020204" pitchFamily="34" charset="0"/>
                </a:rPr>
                <a:t>144 </a:t>
              </a:r>
              <a:r>
                <a:rPr lang="fr-CH" sz="1200" dirty="0" err="1">
                  <a:solidFill>
                    <a:srgbClr val="827966"/>
                  </a:solidFill>
                  <a:latin typeface="Arial" panose="020B0604020202020204" pitchFamily="34" charset="0"/>
                  <a:cs typeface="Arial" panose="020B0604020202020204" pitchFamily="34" charset="0"/>
                </a:rPr>
                <a:t>weeks</a:t>
              </a:r>
              <a:endParaRPr lang="en-US" sz="1200" dirty="0">
                <a:solidFill>
                  <a:srgbClr val="827966"/>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CE8FD878-98CF-BA26-26D6-04BB4B9282BE}"/>
              </a:ext>
            </a:extLst>
          </p:cNvPr>
          <p:cNvSpPr txBox="1"/>
          <p:nvPr/>
        </p:nvSpPr>
        <p:spPr>
          <a:xfrm>
            <a:off x="5056233" y="1651228"/>
            <a:ext cx="6707875"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N = 150 </a:t>
            </a:r>
            <a:r>
              <a:rPr lang="en-US" sz="1400" dirty="0" err="1"/>
              <a:t>randomised</a:t>
            </a:r>
            <a:r>
              <a:rPr lang="en-US" sz="1400" dirty="0"/>
              <a:t> to: </a:t>
            </a:r>
            <a:endParaRPr lang="en-US" sz="1400" b="0" dirty="0"/>
          </a:p>
        </p:txBody>
      </p:sp>
      <p:sp>
        <p:nvSpPr>
          <p:cNvPr id="28" name="object 16">
            <a:extLst>
              <a:ext uri="{FF2B5EF4-FFF2-40B4-BE49-F238E27FC236}">
                <a16:creationId xmlns:a16="http://schemas.microsoft.com/office/drawing/2014/main" id="{F6FCB0AD-93E0-E3B6-401D-79655ABCA756}"/>
              </a:ext>
            </a:extLst>
          </p:cNvPr>
          <p:cNvSpPr txBox="1"/>
          <p:nvPr/>
        </p:nvSpPr>
        <p:spPr>
          <a:xfrm>
            <a:off x="6539475" y="2951398"/>
            <a:ext cx="3731386" cy="228909"/>
          </a:xfrm>
          <a:prstGeom prst="rect">
            <a:avLst/>
          </a:prstGeom>
        </p:spPr>
        <p:txBody>
          <a:bodyPr vert="horz" wrap="square" lIns="0" tIns="13335" rIns="0" bIns="0" rtlCol="0">
            <a:spAutoFit/>
          </a:bodyPr>
          <a:lstStyle/>
          <a:p>
            <a:pPr marL="12700" marR="0" lvl="0" indent="0" algn="ctr" defTabSz="914400" eaLnBrk="1" fontAlgn="auto" latinLnBrk="0" hangingPunct="1">
              <a:lnSpc>
                <a:spcPct val="100000"/>
              </a:lnSpc>
              <a:spcBef>
                <a:spcPts val="105"/>
              </a:spcBef>
              <a:spcAft>
                <a:spcPts val="0"/>
              </a:spcAft>
              <a:buClrTx/>
              <a:buSzTx/>
              <a:buFontTx/>
              <a:buNone/>
              <a:tabLst/>
              <a:defRPr/>
            </a:pPr>
            <a:r>
              <a:rPr kumimoji="0" sz="1400" b="1" i="0" u="none" strike="noStrike" kern="0" cap="none" spc="-10" normalizeH="0" baseline="0" noProof="0" dirty="0">
                <a:ln>
                  <a:noFill/>
                </a:ln>
                <a:solidFill>
                  <a:srgbClr val="827966"/>
                </a:solidFill>
                <a:effectLst/>
                <a:uLnTx/>
                <a:uFillTx/>
                <a:latin typeface="Arial"/>
                <a:cs typeface="Arial"/>
              </a:rPr>
              <a:t>96</a:t>
            </a:r>
            <a:r>
              <a:rPr kumimoji="0" lang="fr-CH" sz="1400" b="1" i="0" u="none" strike="noStrike" kern="0" cap="none" spc="-10" normalizeH="0" baseline="0" noProof="0" dirty="0">
                <a:ln>
                  <a:noFill/>
                </a:ln>
                <a:solidFill>
                  <a:srgbClr val="827966"/>
                </a:solidFill>
                <a:effectLst/>
                <a:uLnTx/>
                <a:uFillTx/>
                <a:latin typeface="Arial"/>
                <a:cs typeface="Arial"/>
              </a:rPr>
              <a:t> </a:t>
            </a:r>
            <a:r>
              <a:rPr kumimoji="0" sz="1400" b="1" i="0" u="none" strike="noStrike" kern="0" cap="none" spc="0" normalizeH="0" baseline="0" noProof="0" dirty="0">
                <a:ln>
                  <a:noFill/>
                </a:ln>
                <a:solidFill>
                  <a:srgbClr val="827966"/>
                </a:solidFill>
                <a:effectLst/>
                <a:uLnTx/>
                <a:uFillTx/>
                <a:latin typeface="Arial"/>
                <a:cs typeface="Arial"/>
              </a:rPr>
              <a:t>week</a:t>
            </a:r>
            <a:r>
              <a:rPr kumimoji="0" lang="fr-CH" sz="1400" b="1" i="0" u="none" strike="noStrike" kern="0" cap="none" spc="0" normalizeH="0" baseline="0" noProof="0" dirty="0">
                <a:ln>
                  <a:noFill/>
                </a:ln>
                <a:solidFill>
                  <a:srgbClr val="827966"/>
                </a:solidFill>
                <a:effectLst/>
                <a:uLnTx/>
                <a:uFillTx/>
                <a:latin typeface="Arial"/>
                <a:cs typeface="Arial"/>
              </a:rPr>
              <a:t>s</a:t>
            </a:r>
            <a:r>
              <a:rPr kumimoji="0" sz="1400" b="1" i="0" u="none" strike="noStrike" kern="0" cap="none" spc="20" normalizeH="0" baseline="0" noProof="0" dirty="0">
                <a:ln>
                  <a:noFill/>
                </a:ln>
                <a:solidFill>
                  <a:srgbClr val="827966"/>
                </a:solidFill>
                <a:effectLst/>
                <a:uLnTx/>
                <a:uFillTx/>
                <a:latin typeface="Arial"/>
                <a:cs typeface="Arial"/>
              </a:rPr>
              <a:t> </a:t>
            </a:r>
            <a:r>
              <a:rPr kumimoji="0" lang="fr-CH" sz="1400" b="1" i="0" u="none" strike="noStrike" kern="0" cap="none" spc="20" normalizeH="0" baseline="0" noProof="0" dirty="0">
                <a:ln>
                  <a:noFill/>
                </a:ln>
                <a:solidFill>
                  <a:srgbClr val="827966"/>
                </a:solidFill>
                <a:effectLst/>
                <a:uLnTx/>
                <a:uFillTx/>
                <a:latin typeface="Arial"/>
                <a:cs typeface="Arial"/>
              </a:rPr>
              <a:t>of </a:t>
            </a:r>
            <a:r>
              <a:rPr kumimoji="0" lang="fr-CH" sz="1400" b="1" i="0" u="none" strike="noStrike" kern="0" cap="none" spc="20" normalizeH="0" baseline="0" noProof="0" dirty="0" err="1">
                <a:ln>
                  <a:noFill/>
                </a:ln>
                <a:solidFill>
                  <a:srgbClr val="827966"/>
                </a:solidFill>
                <a:effectLst/>
                <a:uLnTx/>
                <a:uFillTx/>
                <a:latin typeface="Arial"/>
                <a:cs typeface="Arial"/>
              </a:rPr>
              <a:t>posttreatment</a:t>
            </a:r>
            <a:r>
              <a:rPr kumimoji="0" lang="fr-CH" sz="1400" b="1" i="0" u="none" strike="noStrike" kern="0" cap="none" spc="20" normalizeH="0" baseline="0" noProof="0" dirty="0">
                <a:ln>
                  <a:noFill/>
                </a:ln>
                <a:solidFill>
                  <a:srgbClr val="827966"/>
                </a:solidFill>
                <a:effectLst/>
                <a:uLnTx/>
                <a:uFillTx/>
                <a:latin typeface="Arial"/>
                <a:cs typeface="Arial"/>
              </a:rPr>
              <a:t> </a:t>
            </a:r>
            <a:r>
              <a:rPr kumimoji="0" sz="1400" b="1" i="0" u="none" strike="noStrike" kern="0" cap="none" spc="-10" normalizeH="0" baseline="0" noProof="0" dirty="0">
                <a:ln>
                  <a:noFill/>
                </a:ln>
                <a:solidFill>
                  <a:srgbClr val="827966"/>
                </a:solidFill>
                <a:effectLst/>
                <a:uLnTx/>
                <a:uFillTx/>
                <a:latin typeface="Arial"/>
                <a:cs typeface="Arial"/>
              </a:rPr>
              <a:t>follow-</a:t>
            </a:r>
            <a:r>
              <a:rPr kumimoji="0" sz="1400" b="1" i="0" u="none" strike="noStrike" kern="0" cap="none" spc="-25" normalizeH="0" baseline="0" noProof="0" dirty="0">
                <a:ln>
                  <a:noFill/>
                </a:ln>
                <a:solidFill>
                  <a:srgbClr val="827966"/>
                </a:solidFill>
                <a:effectLst/>
                <a:uLnTx/>
                <a:uFillTx/>
                <a:latin typeface="Arial"/>
                <a:cs typeface="Arial"/>
              </a:rPr>
              <a:t>up</a:t>
            </a:r>
            <a:endParaRPr kumimoji="0"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29" name="Rectangle: Rounded Corners 28">
            <a:extLst>
              <a:ext uri="{FF2B5EF4-FFF2-40B4-BE49-F238E27FC236}">
                <a16:creationId xmlns:a16="http://schemas.microsoft.com/office/drawing/2014/main" id="{2E69D230-4503-4929-A3ED-49506F5F0581}"/>
              </a:ext>
            </a:extLst>
          </p:cNvPr>
          <p:cNvSpPr/>
          <p:nvPr/>
        </p:nvSpPr>
        <p:spPr>
          <a:xfrm>
            <a:off x="5029671" y="3737208"/>
            <a:ext cx="6760998" cy="2183020"/>
          </a:xfrm>
          <a:prstGeom prst="roundRect">
            <a:avLst>
              <a:gd name="adj" fmla="val 6715"/>
            </a:avLst>
          </a:prstGeom>
          <a:solidFill>
            <a:srgbClr val="FDE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endParaRPr lang="en-US" sz="1600" b="1" i="0" dirty="0">
              <a:solidFill>
                <a:srgbClr val="826B6A"/>
              </a:solidFill>
              <a:effectLst/>
            </a:endParaRPr>
          </a:p>
        </p:txBody>
      </p:sp>
      <p:sp>
        <p:nvSpPr>
          <p:cNvPr id="30" name="TextBox 29">
            <a:extLst>
              <a:ext uri="{FF2B5EF4-FFF2-40B4-BE49-F238E27FC236}">
                <a16:creationId xmlns:a16="http://schemas.microsoft.com/office/drawing/2014/main" id="{FD71FEFC-399C-8A13-C8E9-6117F6675CE5}"/>
              </a:ext>
            </a:extLst>
          </p:cNvPr>
          <p:cNvSpPr txBox="1"/>
          <p:nvPr/>
        </p:nvSpPr>
        <p:spPr>
          <a:xfrm>
            <a:off x="7101251" y="3793638"/>
            <a:ext cx="2684894" cy="316940"/>
          </a:xfrm>
          <a:prstGeom prst="rect">
            <a:avLst/>
          </a:prstGeom>
        </p:spPr>
        <p:txBody>
          <a:bodyPr vert="horz" lIns="91440" tIns="45720" rIns="91440" bIns="45720" rtlCol="0">
            <a:noAutofit/>
          </a:bodyPr>
          <a:lstStyle>
            <a:defPPr>
              <a:defRPr lang="en-US"/>
            </a:defPPr>
            <a:lvl1pPr indent="0" algn="ctr">
              <a:lnSpc>
                <a:spcPct val="90000"/>
              </a:lnSpc>
              <a:spcBef>
                <a:spcPts val="0"/>
              </a:spcBef>
              <a:buClr>
                <a:srgbClr val="004B87"/>
              </a:buClr>
              <a:buFont typeface="Arial" panose="020B0604020202020204" pitchFamily="34" charset="0"/>
              <a:buNone/>
              <a:defRPr sz="1000" b="1">
                <a:solidFill>
                  <a:srgbClr val="827966"/>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t>Efficacy endpoints</a:t>
            </a:r>
            <a:endParaRPr lang="en-US" sz="1400" b="0" dirty="0"/>
          </a:p>
        </p:txBody>
      </p:sp>
      <p:pic>
        <p:nvPicPr>
          <p:cNvPr id="32" name="Graphic 31" descr="Bullseye with solid fill">
            <a:extLst>
              <a:ext uri="{FF2B5EF4-FFF2-40B4-BE49-F238E27FC236}">
                <a16:creationId xmlns:a16="http://schemas.microsoft.com/office/drawing/2014/main" id="{8DD0E5D2-2DBA-E54C-F98C-54C4F1BB41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88933" y="3461030"/>
            <a:ext cx="587644" cy="587644"/>
          </a:xfrm>
          <a:prstGeom prst="rect">
            <a:avLst/>
          </a:prstGeom>
        </p:spPr>
      </p:pic>
      <p:sp>
        <p:nvSpPr>
          <p:cNvPr id="19" name="object 19"/>
          <p:cNvSpPr txBox="1"/>
          <p:nvPr/>
        </p:nvSpPr>
        <p:spPr>
          <a:xfrm>
            <a:off x="5270852" y="4230380"/>
            <a:ext cx="3216873" cy="533479"/>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strike="noStrike" kern="0" cap="none" spc="0" normalizeH="0" baseline="0" noProof="0" dirty="0">
                <a:ln>
                  <a:noFill/>
                </a:ln>
                <a:solidFill>
                  <a:srgbClr val="826B6A"/>
                </a:solidFill>
                <a:effectLst/>
                <a:uLnTx/>
                <a:uFillTx/>
                <a:latin typeface="Arial"/>
                <a:cs typeface="Arial"/>
              </a:rPr>
              <a:t>Virologic Response (VR)</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strike="noStrike" kern="0" cap="none" spc="0" normalizeH="0" baseline="0" noProof="0" dirty="0">
                <a:ln>
                  <a:noFill/>
                </a:ln>
                <a:solidFill>
                  <a:srgbClr val="826B6A"/>
                </a:solidFill>
                <a:effectLst/>
                <a:uLnTx/>
                <a:uFillTx/>
                <a:latin typeface="Arial"/>
                <a:cs typeface="Arial"/>
              </a:rPr>
              <a:t>Undetectable HDV RNA or ≥2 log</a:t>
            </a:r>
            <a:r>
              <a:rPr kumimoji="0" lang="en-US" sz="1100" strike="noStrike" kern="0" cap="none" spc="0" normalizeH="0" baseline="-25000" noProof="0" dirty="0">
                <a:ln>
                  <a:noFill/>
                </a:ln>
                <a:solidFill>
                  <a:srgbClr val="826B6A"/>
                </a:solidFill>
                <a:effectLst/>
                <a:uLnTx/>
                <a:uFillTx/>
                <a:latin typeface="Arial"/>
                <a:cs typeface="Arial"/>
              </a:rPr>
              <a:t>10</a:t>
            </a:r>
            <a:r>
              <a:rPr kumimoji="0" lang="en-US" sz="1100" strike="noStrike" kern="0" cap="none" spc="0" normalizeH="0" baseline="0" noProof="0" dirty="0">
                <a:ln>
                  <a:noFill/>
                </a:ln>
                <a:solidFill>
                  <a:srgbClr val="826B6A"/>
                </a:solidFill>
                <a:effectLst/>
                <a:uLnTx/>
                <a:uFillTx/>
                <a:latin typeface="Arial"/>
                <a:cs typeface="Arial"/>
              </a:rPr>
              <a:t> IU/mL decline from baseline.</a:t>
            </a:r>
          </a:p>
        </p:txBody>
      </p:sp>
      <p:sp>
        <p:nvSpPr>
          <p:cNvPr id="33" name="object 19">
            <a:extLst>
              <a:ext uri="{FF2B5EF4-FFF2-40B4-BE49-F238E27FC236}">
                <a16:creationId xmlns:a16="http://schemas.microsoft.com/office/drawing/2014/main" id="{88FFB60A-DA13-A2FC-B19A-5F5A8F25991E}"/>
              </a:ext>
            </a:extLst>
          </p:cNvPr>
          <p:cNvSpPr txBox="1"/>
          <p:nvPr/>
        </p:nvSpPr>
        <p:spPr>
          <a:xfrm>
            <a:off x="8921729" y="4269875"/>
            <a:ext cx="2504221" cy="546303"/>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u="none" strike="noStrike" kern="0" cap="none" spc="0" normalizeH="0" baseline="0" noProof="0" dirty="0">
                <a:ln>
                  <a:noFill/>
                </a:ln>
                <a:solidFill>
                  <a:srgbClr val="826B6A"/>
                </a:solidFill>
                <a:effectLst/>
                <a:uLnTx/>
                <a:uFillTx/>
                <a:latin typeface="Arial"/>
                <a:cs typeface="Arial"/>
              </a:rPr>
              <a:t>Combined Response</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u="none" strike="noStrike" kern="0" cap="none" spc="0" normalizeH="0" baseline="0" noProof="0" dirty="0">
                <a:ln>
                  <a:noFill/>
                </a:ln>
                <a:solidFill>
                  <a:srgbClr val="826B6A"/>
                </a:solidFill>
                <a:effectLst/>
                <a:uLnTx/>
                <a:uFillTx/>
                <a:latin typeface="Arial"/>
                <a:cs typeface="Arial"/>
              </a:rPr>
              <a:t>VR and</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u="none" strike="noStrike" kern="0" cap="none" spc="0" normalizeH="0" baseline="0" noProof="0" dirty="0">
                <a:ln>
                  <a:noFill/>
                </a:ln>
                <a:solidFill>
                  <a:srgbClr val="826B6A"/>
                </a:solidFill>
                <a:effectLst/>
                <a:uLnTx/>
                <a:uFillTx/>
                <a:latin typeface="Arial"/>
                <a:cs typeface="Arial"/>
              </a:rPr>
              <a:t>ALT </a:t>
            </a:r>
            <a:r>
              <a:rPr kumimoji="0" lang="en-US" sz="1100" u="none" strike="noStrike" kern="0" cap="none" spc="0" normalizeH="0" baseline="0" noProof="0" dirty="0" err="1">
                <a:ln>
                  <a:noFill/>
                </a:ln>
                <a:solidFill>
                  <a:srgbClr val="826B6A"/>
                </a:solidFill>
                <a:effectLst/>
                <a:uLnTx/>
                <a:uFillTx/>
                <a:latin typeface="Arial"/>
                <a:cs typeface="Arial"/>
              </a:rPr>
              <a:t>normalisation</a:t>
            </a:r>
            <a:endParaRPr kumimoji="0" lang="en-US" sz="1100" u="none" strike="noStrike" kern="0" cap="none" spc="0" normalizeH="0" baseline="0" noProof="0" dirty="0">
              <a:ln>
                <a:noFill/>
              </a:ln>
              <a:solidFill>
                <a:srgbClr val="826B6A"/>
              </a:solidFill>
              <a:effectLst/>
              <a:uLnTx/>
              <a:uFillTx/>
              <a:latin typeface="Arial"/>
              <a:cs typeface="Arial"/>
            </a:endParaRPr>
          </a:p>
        </p:txBody>
      </p:sp>
      <p:cxnSp>
        <p:nvCxnSpPr>
          <p:cNvPr id="35" name="Straight Connector 34">
            <a:extLst>
              <a:ext uri="{FF2B5EF4-FFF2-40B4-BE49-F238E27FC236}">
                <a16:creationId xmlns:a16="http://schemas.microsoft.com/office/drawing/2014/main" id="{7A71CE96-218B-BC2C-18B3-828284EA1274}"/>
              </a:ext>
            </a:extLst>
          </p:cNvPr>
          <p:cNvCxnSpPr>
            <a:cxnSpLocks/>
          </p:cNvCxnSpPr>
          <p:nvPr/>
        </p:nvCxnSpPr>
        <p:spPr>
          <a:xfrm>
            <a:off x="8568119" y="4203424"/>
            <a:ext cx="0" cy="175322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object 20">
            <a:extLst>
              <a:ext uri="{FF2B5EF4-FFF2-40B4-BE49-F238E27FC236}">
                <a16:creationId xmlns:a16="http://schemas.microsoft.com/office/drawing/2014/main" id="{A2FAE13B-4D08-208C-FD81-B442C22AE29A}"/>
              </a:ext>
            </a:extLst>
          </p:cNvPr>
          <p:cNvSpPr txBox="1"/>
          <p:nvPr/>
        </p:nvSpPr>
        <p:spPr>
          <a:xfrm>
            <a:off x="6760917" y="6038850"/>
            <a:ext cx="4625975" cy="197490"/>
          </a:xfrm>
          <a:prstGeom prst="rect">
            <a:avLst/>
          </a:prstGeom>
        </p:spPr>
        <p:txBody>
          <a:bodyPr vert="horz" wrap="square" lIns="0" tIns="12700" rIns="0" bIns="0" rtlCol="0">
            <a:spAutoFit/>
          </a:bodyPr>
          <a:lstStyle/>
          <a:p>
            <a:pPr marL="12700">
              <a:lnSpc>
                <a:spcPct val="100000"/>
              </a:lnSpc>
              <a:spcBef>
                <a:spcPts val="100"/>
              </a:spcBef>
            </a:pPr>
            <a:r>
              <a:rPr sz="1200" i="1" dirty="0">
                <a:solidFill>
                  <a:srgbClr val="826B6A"/>
                </a:solidFill>
                <a:latin typeface="Arial"/>
                <a:cs typeface="Arial"/>
              </a:rPr>
              <a:t>Primary</a:t>
            </a:r>
            <a:r>
              <a:rPr sz="1200" i="1" spc="-40" dirty="0">
                <a:solidFill>
                  <a:srgbClr val="826B6A"/>
                </a:solidFill>
                <a:latin typeface="Arial"/>
                <a:cs typeface="Arial"/>
              </a:rPr>
              <a:t> </a:t>
            </a:r>
            <a:r>
              <a:rPr sz="1200" i="1" dirty="0">
                <a:solidFill>
                  <a:srgbClr val="826B6A"/>
                </a:solidFill>
                <a:latin typeface="Arial"/>
                <a:cs typeface="Arial"/>
              </a:rPr>
              <a:t>analysis:</a:t>
            </a:r>
            <a:r>
              <a:rPr sz="1200" i="1" spc="-40" dirty="0">
                <a:solidFill>
                  <a:srgbClr val="826B6A"/>
                </a:solidFill>
                <a:latin typeface="Arial"/>
                <a:cs typeface="Arial"/>
              </a:rPr>
              <a:t> </a:t>
            </a:r>
            <a:r>
              <a:rPr sz="1200" i="1" dirty="0">
                <a:solidFill>
                  <a:srgbClr val="826B6A"/>
                </a:solidFill>
                <a:latin typeface="Arial"/>
                <a:cs typeface="Arial"/>
              </a:rPr>
              <a:t>Intention</a:t>
            </a:r>
            <a:r>
              <a:rPr sz="1200" i="1" spc="-45" dirty="0">
                <a:solidFill>
                  <a:srgbClr val="826B6A"/>
                </a:solidFill>
                <a:latin typeface="Arial"/>
                <a:cs typeface="Arial"/>
              </a:rPr>
              <a:t> </a:t>
            </a:r>
            <a:r>
              <a:rPr sz="1200" i="1" dirty="0">
                <a:solidFill>
                  <a:srgbClr val="826B6A"/>
                </a:solidFill>
                <a:latin typeface="Arial"/>
                <a:cs typeface="Arial"/>
              </a:rPr>
              <a:t>to</a:t>
            </a:r>
            <a:r>
              <a:rPr sz="1200" i="1" spc="-30" dirty="0">
                <a:solidFill>
                  <a:srgbClr val="826B6A"/>
                </a:solidFill>
                <a:latin typeface="Arial"/>
                <a:cs typeface="Arial"/>
              </a:rPr>
              <a:t> </a:t>
            </a:r>
            <a:r>
              <a:rPr sz="1200" i="1" dirty="0">
                <a:solidFill>
                  <a:srgbClr val="826B6A"/>
                </a:solidFill>
                <a:latin typeface="Arial"/>
                <a:cs typeface="Arial"/>
              </a:rPr>
              <a:t>treat.</a:t>
            </a:r>
            <a:r>
              <a:rPr sz="1200" i="1" spc="-45" dirty="0">
                <a:solidFill>
                  <a:srgbClr val="826B6A"/>
                </a:solidFill>
                <a:latin typeface="Arial"/>
                <a:cs typeface="Arial"/>
              </a:rPr>
              <a:t> </a:t>
            </a:r>
            <a:r>
              <a:rPr sz="1200" i="1" dirty="0">
                <a:solidFill>
                  <a:srgbClr val="826B6A"/>
                </a:solidFill>
                <a:latin typeface="Arial"/>
                <a:cs typeface="Arial"/>
              </a:rPr>
              <a:t>Missing</a:t>
            </a:r>
            <a:r>
              <a:rPr sz="1200" i="1" spc="-30" dirty="0">
                <a:solidFill>
                  <a:srgbClr val="826B6A"/>
                </a:solidFill>
                <a:latin typeface="Arial"/>
                <a:cs typeface="Arial"/>
              </a:rPr>
              <a:t> </a:t>
            </a:r>
            <a:r>
              <a:rPr sz="1200" i="1" dirty="0">
                <a:solidFill>
                  <a:srgbClr val="826B6A"/>
                </a:solidFill>
                <a:latin typeface="Arial"/>
                <a:cs typeface="Arial"/>
              </a:rPr>
              <a:t>data</a:t>
            </a:r>
            <a:r>
              <a:rPr sz="1200" i="1" spc="-35" dirty="0">
                <a:solidFill>
                  <a:srgbClr val="826B6A"/>
                </a:solidFill>
                <a:latin typeface="Arial"/>
                <a:cs typeface="Arial"/>
              </a:rPr>
              <a:t> </a:t>
            </a:r>
            <a:r>
              <a:rPr sz="1200" i="1" dirty="0">
                <a:solidFill>
                  <a:srgbClr val="826B6A"/>
                </a:solidFill>
                <a:latin typeface="Arial"/>
                <a:cs typeface="Arial"/>
              </a:rPr>
              <a:t>=</a:t>
            </a:r>
            <a:r>
              <a:rPr sz="1200" i="1" spc="-15" dirty="0">
                <a:solidFill>
                  <a:srgbClr val="826B6A"/>
                </a:solidFill>
                <a:latin typeface="Arial"/>
                <a:cs typeface="Arial"/>
              </a:rPr>
              <a:t> </a:t>
            </a:r>
            <a:r>
              <a:rPr sz="1200" i="1" spc="-10" dirty="0">
                <a:solidFill>
                  <a:srgbClr val="826B6A"/>
                </a:solidFill>
                <a:latin typeface="Arial"/>
                <a:cs typeface="Arial"/>
              </a:rPr>
              <a:t>failures.</a:t>
            </a:r>
            <a:endParaRPr sz="1200" dirty="0">
              <a:latin typeface="Arial"/>
              <a:cs typeface="Arial"/>
            </a:endParaRPr>
          </a:p>
        </p:txBody>
      </p:sp>
      <p:pic>
        <p:nvPicPr>
          <p:cNvPr id="2" name="Graphic 1" descr="Home with solid fill">
            <a:hlinkClick r:id="rId11" action="ppaction://hlinksldjump"/>
            <a:extLst>
              <a:ext uri="{FF2B5EF4-FFF2-40B4-BE49-F238E27FC236}">
                <a16:creationId xmlns:a16="http://schemas.microsoft.com/office/drawing/2014/main" id="{D5258990-29FC-B05E-F1A5-BCDC2116FE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65129" y="87085"/>
            <a:ext cx="374469" cy="374469"/>
          </a:xfrm>
          <a:prstGeom prst="rect">
            <a:avLst/>
          </a:prstGeom>
        </p:spPr>
      </p:pic>
      <p:sp>
        <p:nvSpPr>
          <p:cNvPr id="3" name="object 19">
            <a:extLst>
              <a:ext uri="{FF2B5EF4-FFF2-40B4-BE49-F238E27FC236}">
                <a16:creationId xmlns:a16="http://schemas.microsoft.com/office/drawing/2014/main" id="{2F646B48-46D8-BAD0-16A1-10219D333D5E}"/>
              </a:ext>
            </a:extLst>
          </p:cNvPr>
          <p:cNvSpPr txBox="1"/>
          <p:nvPr/>
        </p:nvSpPr>
        <p:spPr>
          <a:xfrm>
            <a:off x="5226825" y="4882481"/>
            <a:ext cx="3216873" cy="884858"/>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strike="noStrike" kern="0" cap="none" spc="0" normalizeH="0" baseline="0" noProof="0" dirty="0">
                <a:ln>
                  <a:noFill/>
                </a:ln>
                <a:solidFill>
                  <a:srgbClr val="826B6A"/>
                </a:solidFill>
                <a:effectLst/>
                <a:uLnTx/>
                <a:uFillTx/>
                <a:latin typeface="Arial"/>
                <a:cs typeface="Arial"/>
              </a:rPr>
              <a:t>ALT </a:t>
            </a:r>
            <a:r>
              <a:rPr kumimoji="0" lang="en-US" sz="1100" b="1" strike="noStrike" kern="0" cap="none" spc="0" normalizeH="0" baseline="0" noProof="0" dirty="0" err="1">
                <a:ln>
                  <a:noFill/>
                </a:ln>
                <a:solidFill>
                  <a:srgbClr val="826B6A"/>
                </a:solidFill>
                <a:effectLst/>
                <a:uLnTx/>
                <a:uFillTx/>
                <a:latin typeface="Arial"/>
                <a:cs typeface="Arial"/>
              </a:rPr>
              <a:t>normalisation</a:t>
            </a:r>
            <a:endParaRPr kumimoji="0" lang="en-US" sz="1100" b="1" strike="noStrike" kern="0" cap="none" spc="0" normalizeH="0" baseline="0" noProof="0" dirty="0">
              <a:ln>
                <a:noFill/>
              </a:ln>
              <a:solidFill>
                <a:srgbClr val="826B6A"/>
              </a:solidFill>
              <a:effectLst/>
              <a:uLnTx/>
              <a:uFillTx/>
              <a:latin typeface="Arial"/>
              <a:cs typeface="Arial"/>
            </a:endParaRP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strike="noStrike" kern="0" cap="none" spc="0" normalizeH="0" baseline="0" noProof="0" dirty="0">
                <a:ln>
                  <a:noFill/>
                </a:ln>
                <a:solidFill>
                  <a:srgbClr val="826B6A"/>
                </a:solidFill>
                <a:effectLst/>
                <a:uLnTx/>
                <a:uFillTx/>
                <a:latin typeface="Arial"/>
                <a:cs typeface="Arial"/>
              </a:rPr>
              <a:t>≤31 U/L for females and ≤41 U/L for males (Russian sites).</a:t>
            </a:r>
          </a:p>
          <a:p>
            <a:pPr marL="184150" marR="0" lvl="0" indent="-171450" defTabSz="914400" eaLnBrk="1" fontAlgn="auto" latinLnBrk="0" hangingPunct="1">
              <a:lnSpc>
                <a:spcPct val="100000"/>
              </a:lnSpc>
              <a:spcBef>
                <a:spcPts val="100"/>
              </a:spcBef>
              <a:spcAft>
                <a:spcPts val="0"/>
              </a:spcAft>
              <a:buClrTx/>
              <a:buSzTx/>
              <a:buFont typeface="Arial" panose="020B0604020202020204" pitchFamily="34" charset="0"/>
              <a:buChar char="•"/>
              <a:tabLst>
                <a:tab pos="299085" algn="l"/>
              </a:tabLst>
              <a:defRPr/>
            </a:pPr>
            <a:r>
              <a:rPr kumimoji="0" lang="en-US" sz="1100" strike="noStrike" kern="0" cap="none" spc="0" normalizeH="0" baseline="0" noProof="0" dirty="0">
                <a:ln>
                  <a:noFill/>
                </a:ln>
                <a:solidFill>
                  <a:srgbClr val="826B6A"/>
                </a:solidFill>
                <a:effectLst/>
                <a:uLnTx/>
                <a:uFillTx/>
                <a:latin typeface="Arial"/>
                <a:cs typeface="Arial"/>
              </a:rPr>
              <a:t>≤34 U/L for females and ≤49 U/L for males (all other sites).</a:t>
            </a:r>
          </a:p>
        </p:txBody>
      </p:sp>
      <p:sp>
        <p:nvSpPr>
          <p:cNvPr id="11" name="object 19">
            <a:extLst>
              <a:ext uri="{FF2B5EF4-FFF2-40B4-BE49-F238E27FC236}">
                <a16:creationId xmlns:a16="http://schemas.microsoft.com/office/drawing/2014/main" id="{04A8E536-B01B-C881-3845-A2F61556F508}"/>
              </a:ext>
            </a:extLst>
          </p:cNvPr>
          <p:cNvSpPr txBox="1"/>
          <p:nvPr/>
        </p:nvSpPr>
        <p:spPr>
          <a:xfrm>
            <a:off x="8870600" y="4949347"/>
            <a:ext cx="2504221" cy="182101"/>
          </a:xfrm>
          <a:prstGeom prst="rect">
            <a:avLst/>
          </a:prstGeom>
        </p:spPr>
        <p:txBody>
          <a:bodyPr vert="horz" wrap="square" lIns="0" tIns="12700" rIns="0" bIns="0" rtlCol="0">
            <a:spAutoFit/>
          </a:bodyPr>
          <a:lstStyle/>
          <a:p>
            <a:pPr marL="12700" marR="0" lvl="0" defTabSz="914400" eaLnBrk="1" fontAlgn="auto" latinLnBrk="0" hangingPunct="1">
              <a:lnSpc>
                <a:spcPct val="100000"/>
              </a:lnSpc>
              <a:spcBef>
                <a:spcPts val="100"/>
              </a:spcBef>
              <a:spcAft>
                <a:spcPts val="0"/>
              </a:spcAft>
              <a:buClrTx/>
              <a:buSzTx/>
              <a:tabLst>
                <a:tab pos="299085" algn="l"/>
              </a:tabLst>
              <a:defRPr/>
            </a:pPr>
            <a:r>
              <a:rPr kumimoji="0" lang="en-US" sz="1100" b="1" u="none" strike="noStrike" kern="0" cap="none" spc="0" normalizeH="0" baseline="0" noProof="0" dirty="0">
                <a:ln>
                  <a:noFill/>
                </a:ln>
                <a:solidFill>
                  <a:srgbClr val="826B6A"/>
                </a:solidFill>
                <a:effectLst/>
                <a:uLnTx/>
                <a:uFillTx/>
                <a:latin typeface="Arial"/>
                <a:cs typeface="Arial"/>
              </a:rPr>
              <a:t>Undetectable HDV RNA</a:t>
            </a:r>
            <a:endParaRPr kumimoji="0" lang="en-US" sz="1100" u="none" strike="noStrike" kern="0" cap="none" spc="0" normalizeH="0" baseline="0" noProof="0" dirty="0">
              <a:ln>
                <a:noFill/>
              </a:ln>
              <a:solidFill>
                <a:srgbClr val="826B6A"/>
              </a:solidFill>
              <a:effectLst/>
              <a:uLnTx/>
              <a:uFillTx/>
              <a:latin typeface="Arial"/>
              <a:cs typeface="Arial"/>
            </a:endParaRPr>
          </a:p>
        </p:txBody>
      </p:sp>
    </p:spTree>
    <p:extLst>
      <p:ext uri="{BB962C8B-B14F-4D97-AF65-F5344CB8AC3E}">
        <p14:creationId xmlns:p14="http://schemas.microsoft.com/office/powerpoint/2010/main" val="2246772619"/>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ASL Best of Slide Deck PPT Template" id="{EDD9210B-F975-4B49-8ADE-66769055EA8C}" vid="{61D7CC9C-0DF3-4867-9250-4CD17864579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7">
      <a:dk1>
        <a:srgbClr val="44546A"/>
      </a:dk1>
      <a:lt1>
        <a:sysClr val="window" lastClr="FFFFFF"/>
      </a:lt1>
      <a:dk2>
        <a:srgbClr val="02205F"/>
      </a:dk2>
      <a:lt2>
        <a:srgbClr val="FFFFFF"/>
      </a:lt2>
      <a:accent1>
        <a:srgbClr val="624D9F"/>
      </a:accent1>
      <a:accent2>
        <a:srgbClr val="02205F"/>
      </a:accent2>
      <a:accent3>
        <a:srgbClr val="E40484"/>
      </a:accent3>
      <a:accent4>
        <a:srgbClr val="DD8BBA"/>
      </a:accent4>
      <a:accent5>
        <a:srgbClr val="BFBFBF"/>
      </a:accent5>
      <a:accent6>
        <a:srgbClr val="F3D1E4"/>
      </a:accent6>
      <a:hlink>
        <a:srgbClr val="E40484"/>
      </a:hlink>
      <a:folHlink>
        <a:srgbClr val="DD8B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 Template.potx" id="{5EE7C029-235C-4930-80FA-C5C0C2DC6B27}" vid="{4299EBBC-BD99-4554-98F3-BB2F7D377B74}"/>
    </a:ext>
  </a:extLst>
</a:theme>
</file>

<file path=ppt/theme/theme4.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108" charset="0"/>
          </a:defRPr>
        </a:defPPr>
      </a:lstStyle>
    </a:lnDef>
  </a:objectDefaults>
  <a:extraClrSchemeLst>
    <a:extraClrScheme>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Assembly_Title and Content">
  <a:themeElements>
    <a:clrScheme name="Custom 296">
      <a:dk1>
        <a:srgbClr val="5B6670"/>
      </a:dk1>
      <a:lt1>
        <a:srgbClr val="FFFFFF"/>
      </a:lt1>
      <a:dk2>
        <a:srgbClr val="F5B700"/>
      </a:dk2>
      <a:lt2>
        <a:srgbClr val="870064"/>
      </a:lt2>
      <a:accent1>
        <a:srgbClr val="B4B830"/>
      </a:accent1>
      <a:accent2>
        <a:srgbClr val="90ACDF"/>
      </a:accent2>
      <a:accent3>
        <a:srgbClr val="464E59"/>
      </a:accent3>
      <a:accent4>
        <a:srgbClr val="EC9120"/>
      </a:accent4>
      <a:accent5>
        <a:srgbClr val="1794B2"/>
      </a:accent5>
      <a:accent6>
        <a:srgbClr val="A4A0A5"/>
      </a:accent6>
      <a:hlink>
        <a:srgbClr val="870064"/>
      </a:hlink>
      <a:folHlink>
        <a:srgbClr val="50004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est xmlns="a2d59425-1cce-4a4f-9336-2a5f75205b93" xsi:nil="true"/>
    <TaxCatchAll xmlns="4222ee06-a7a1-4582-887c-e371f583a6cc" xsi:nil="true"/>
    <lcf76f155ced4ddcb4097134ff3c332f xmlns="a2d59425-1cce-4a4f-9336-2a5f75205b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7a15a625253430c99ebe407e965c14f">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cee50950e99d59b9eeedb0b2b279e984"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C79616-789B-4623-BD39-5F23410887FD}">
  <ds:schemaRefs>
    <ds:schemaRef ds:uri="http://schemas.microsoft.com/sharepoint/v3/contenttype/forms"/>
  </ds:schemaRefs>
</ds:datastoreItem>
</file>

<file path=customXml/itemProps2.xml><?xml version="1.0" encoding="utf-8"?>
<ds:datastoreItem xmlns:ds="http://schemas.openxmlformats.org/officeDocument/2006/customXml" ds:itemID="{939A2E0B-04AD-4E58-9FDD-31B5B5A55E1D}">
  <ds:schemaRefs>
    <ds:schemaRef ds:uri="http://schemas.microsoft.com/office/infopath/2007/PartnerControls"/>
    <ds:schemaRef ds:uri="http://purl.org/dc/terms/"/>
    <ds:schemaRef ds:uri="a2d59425-1cce-4a4f-9336-2a5f75205b93"/>
    <ds:schemaRef ds:uri="http://schemas.microsoft.com/office/2006/documentManagement/types"/>
    <ds:schemaRef ds:uri="http://purl.org/dc/elements/1.1/"/>
    <ds:schemaRef ds:uri="http://schemas.openxmlformats.org/package/2006/metadata/core-properties"/>
    <ds:schemaRef ds:uri="4222ee06-a7a1-4582-887c-e371f583a6c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D7B43A8-FB30-4671-8F2A-EBACAD1E1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EASL Best of Slide Deck PPT Template</Template>
  <TotalTime>1582</TotalTime>
  <Words>10334</Words>
  <Application>Microsoft Office PowerPoint</Application>
  <PresentationFormat>Widescreen</PresentationFormat>
  <Paragraphs>423</Paragraphs>
  <Slides>24</Slides>
  <Notes>9</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24</vt:i4>
      </vt:variant>
    </vt:vector>
  </HeadingPairs>
  <TitlesOfParts>
    <vt:vector size="42" baseType="lpstr">
      <vt:lpstr>Aptos</vt:lpstr>
      <vt:lpstr>Arial</vt:lpstr>
      <vt:lpstr>Calibri</vt:lpstr>
      <vt:lpstr>Courier New</vt:lpstr>
      <vt:lpstr>HelveticaNeueLT Pro 55 Roman</vt:lpstr>
      <vt:lpstr>HelveticaNeueLT Pro 65 Md</vt:lpstr>
      <vt:lpstr>Museo Sans 100</vt:lpstr>
      <vt:lpstr>Museo Sans 300</vt:lpstr>
      <vt:lpstr>Museo Sans 500</vt:lpstr>
      <vt:lpstr>Museo Sans 700</vt:lpstr>
      <vt:lpstr>PF Highway Sans Pro</vt:lpstr>
      <vt:lpstr>Times New Roman</vt:lpstr>
      <vt:lpstr>Wingdings</vt:lpstr>
      <vt:lpstr>Office Theme</vt:lpstr>
      <vt:lpstr>1_Office Theme</vt:lpstr>
      <vt:lpstr>2_Office Theme</vt:lpstr>
      <vt:lpstr>1_Standarddesign</vt:lpstr>
      <vt:lpstr>1_Assembly_Title and Content</vt:lpstr>
      <vt:lpstr>APASL Single Topic Conference 2025 Tashkent, 4-5 June "International Experience of National Programs  for The Elimination of Viral Hepatitis"   HDV medications: the revolution/… HDV elimination   Robert G Gish MD Medical Director Hepatitis B Foundation robertgish.com</vt:lpstr>
      <vt:lpstr>Disclosures  see robertgish.com </vt:lpstr>
      <vt:lpstr>HDV today and the future </vt:lpstr>
      <vt:lpstr>PowerPoint Presentation</vt:lpstr>
      <vt:lpstr>IB-001 Exhbits Potent Antiviral Activity Against HBV and HDV with the Potential for an Improved Safety Profile</vt:lpstr>
      <vt:lpstr>PowerPoint Presentation</vt:lpstr>
      <vt:lpstr>PowerPoint Presentation</vt:lpstr>
      <vt:lpstr>PowerPoint Presentation</vt:lpstr>
      <vt:lpstr>PowerPoint Presentation</vt:lpstr>
      <vt:lpstr>PowerPoint Presentation</vt:lpstr>
      <vt:lpstr>PowerPoint Presentation</vt:lpstr>
      <vt:lpstr>Preclinical Profiling of ABI-6250, a Novel Small-Molecule Orally Bioavailable Drug Candidate for the Treatment of Chronic Hepatitis D Virus Infections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 </vt:lpstr>
      <vt:lpstr>Thank you to the organizers of the STC Taskent APASL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Elinam Gayi</dc:creator>
  <cp:lastModifiedBy>Robert Gish</cp:lastModifiedBy>
  <cp:revision>8</cp:revision>
  <dcterms:created xsi:type="dcterms:W3CDTF">2025-03-12T10:20:41Z</dcterms:created>
  <dcterms:modified xsi:type="dcterms:W3CDTF">2025-05-18T16:17:45Z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