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handoutMasterIdLst>
    <p:handoutMasterId r:id="rId24"/>
  </p:handoutMasterIdLst>
  <p:sldIdLst>
    <p:sldId id="421" r:id="rId5"/>
    <p:sldId id="2147469048" r:id="rId6"/>
    <p:sldId id="2147469043" r:id="rId7"/>
    <p:sldId id="2147469045" r:id="rId8"/>
    <p:sldId id="2147469044" r:id="rId9"/>
    <p:sldId id="2147469037" r:id="rId10"/>
    <p:sldId id="2147469049" r:id="rId11"/>
    <p:sldId id="2147468925" r:id="rId12"/>
    <p:sldId id="2147468882" r:id="rId13"/>
    <p:sldId id="2147468893" r:id="rId14"/>
    <p:sldId id="2147469039" r:id="rId15"/>
    <p:sldId id="2147468878" r:id="rId16"/>
    <p:sldId id="2147469050" r:id="rId17"/>
    <p:sldId id="2147469041" r:id="rId18"/>
    <p:sldId id="464" r:id="rId19"/>
    <p:sldId id="2147469052" r:id="rId20"/>
    <p:sldId id="2147469030" r:id="rId21"/>
    <p:sldId id="533" r:id="rId22"/>
  </p:sldIdLst>
  <p:sldSz cx="12192000" cy="6858000"/>
  <p:notesSz cx="6858000" cy="9144000"/>
  <p:defaultTextStyle>
    <a:defPPr>
      <a:defRPr lang="zh-CN"/>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8C4C80B-2F5F-4C6F-AF3C-0555F1D08FF6}">
          <p14:sldIdLst>
            <p14:sldId id="421"/>
            <p14:sldId id="2147469048"/>
            <p14:sldId id="2147469043"/>
            <p14:sldId id="2147469045"/>
            <p14:sldId id="2147469044"/>
            <p14:sldId id="2147469037"/>
            <p14:sldId id="2147469049"/>
            <p14:sldId id="2147468925"/>
            <p14:sldId id="2147468882"/>
            <p14:sldId id="2147468893"/>
            <p14:sldId id="2147469039"/>
            <p14:sldId id="2147468878"/>
            <p14:sldId id="2147469050"/>
            <p14:sldId id="2147469041"/>
            <p14:sldId id="464"/>
            <p14:sldId id="2147469052"/>
            <p14:sldId id="2147469030"/>
            <p14:sldId id="533"/>
          </p14:sldIdLst>
        </p14:section>
      </p14:sectionLst>
    </p:ext>
    <p:ext uri="{EFAFB233-063F-42B5-8137-9DF3F51BA10A}">
      <p15:sldGuideLst xmlns:p15="http://schemas.microsoft.com/office/powerpoint/2012/main">
        <p15:guide id="1" orient="horz" pos="1979" userDrawn="1">
          <p15:clr>
            <a:srgbClr val="A4A3A4"/>
          </p15:clr>
        </p15:guide>
        <p15:guide id="2" orient="horz" pos="232">
          <p15:clr>
            <a:srgbClr val="A4A3A4"/>
          </p15:clr>
        </p15:guide>
        <p15:guide id="3" orient="horz" pos="2727" userDrawn="1">
          <p15:clr>
            <a:srgbClr val="A4A3A4"/>
          </p15:clr>
        </p15:guide>
        <p15:guide id="4" orient="horz" pos="600" userDrawn="1">
          <p15:clr>
            <a:srgbClr val="A4A3A4"/>
          </p15:clr>
        </p15:guide>
        <p15:guide id="5" pos="7378" userDrawn="1">
          <p15:clr>
            <a:srgbClr val="A4A3A4"/>
          </p15:clr>
        </p15:guide>
        <p15:guide id="6" pos="407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D2410F-87A7-43E7-96FF-3EDCA3D57E09}" name="Wenhui Li" initials="WL" userId="S::liwenhui@hhhbio.com::184711e7-724a-4141-a323-d4007b23b55c" providerId="AD"/>
  <p188:author id="{99F36F13-F585-4FC7-E5B0-F6E2521ED1FB}" name="Jianhua Sui" initials="JS" userId="S::suijianhua@hhhbio.com::d6cea24f-030d-4f68-8865-42e30de43111" providerId="AD"/>
  <p188:author id="{E7580E86-4207-1BD4-9418-A04553F74136}" name="Yu Cai" initials="" userId="S::caiyu@hhhbio.com::376d6591-9f7a-4c7f-8f31-0e4e5a77c9d0" providerId="AD"/>
  <p188:author id="{5FB56489-EEE9-05AF-94AD-6533701424E0}" name="Yanjiao Yan" initials="YY" userId="S::yanyanjiao@hhhbio.com::cf85aba4-309b-40ed-b10a-3b4fb0426a20" providerId="AD"/>
  <p188:author id="{22EF48F1-08E1-32C2-4A87-B8A92407DEAA}" name="Bin Chen" initials="" userId="S::chenbin@hhhbio.com::b6ecf51e-fce8-46c0-8fe6-8187e0d3e1be" providerId="AD"/>
  <p188:author id="{D46476FB-E879-33F0-800A-ECEE4A44E03D}" name="Yonghe Qi" initials="" userId="S::qiyonghe@hhhbio.com::a8b250d8-390b-4024-ac52-4a9da360a4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C8C"/>
    <a:srgbClr val="ED7D31"/>
    <a:srgbClr val="62AA42"/>
    <a:srgbClr val="D6DCE5"/>
    <a:srgbClr val="44546A"/>
    <a:srgbClr val="6BAD40"/>
    <a:srgbClr val="C00000"/>
    <a:srgbClr val="E6E6E6"/>
    <a:srgbClr val="5EA844"/>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9" autoAdjust="0"/>
    <p:restoredTop sz="94660"/>
  </p:normalViewPr>
  <p:slideViewPr>
    <p:cSldViewPr snapToGrid="0">
      <p:cViewPr varScale="1">
        <p:scale>
          <a:sx n="104" d="100"/>
          <a:sy n="104" d="100"/>
        </p:scale>
        <p:origin x="58" y="77"/>
      </p:cViewPr>
      <p:guideLst>
        <p:guide orient="horz" pos="1979"/>
        <p:guide orient="horz" pos="232"/>
        <p:guide orient="horz" pos="2727"/>
        <p:guide orient="horz" pos="600"/>
        <p:guide pos="7378"/>
        <p:guide pos="407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2025/6/5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63799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30985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12</a:t>
            </a:fld>
            <a:endParaRPr lang="zh-CN" altLang="en-US"/>
          </a:p>
        </p:txBody>
      </p:sp>
    </p:spTree>
    <p:extLst>
      <p:ext uri="{BB962C8B-B14F-4D97-AF65-F5344CB8AC3E}">
        <p14:creationId xmlns:p14="http://schemas.microsoft.com/office/powerpoint/2010/main" val="135455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163165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descr="2">
            <a:extLst>
              <a:ext uri="{FF2B5EF4-FFF2-40B4-BE49-F238E27FC236}">
                <a16:creationId xmlns:a16="http://schemas.microsoft.com/office/drawing/2014/main" id="{FCEAF1C0-9C63-3772-7EE1-D8CBB4FC9AC1}"/>
              </a:ext>
            </a:extLst>
          </p:cNvPr>
          <p:cNvPicPr>
            <a:picLocks noChangeAspect="1"/>
          </p:cNvPicPr>
          <p:nvPr userDrawn="1"/>
        </p:nvPicPr>
        <p:blipFill>
          <a:blip r:embed="rId2"/>
          <a:stretch>
            <a:fillRect/>
          </a:stretch>
        </p:blipFill>
        <p:spPr>
          <a:xfrm>
            <a:off x="5152" y="6380485"/>
            <a:ext cx="12192194" cy="484317"/>
          </a:xfrm>
          <a:prstGeom prst="rect">
            <a:avLst/>
          </a:prstGeom>
        </p:spPr>
      </p:pic>
      <p:sp>
        <p:nvSpPr>
          <p:cNvPr id="4" name="标题占位符 1">
            <a:extLst>
              <a:ext uri="{FF2B5EF4-FFF2-40B4-BE49-F238E27FC236}">
                <a16:creationId xmlns:a16="http://schemas.microsoft.com/office/drawing/2014/main" id="{278C8618-D361-58E5-73C2-D8C6CE06CE6C}"/>
              </a:ext>
            </a:extLst>
          </p:cNvPr>
          <p:cNvSpPr>
            <a:spLocks noGrp="1"/>
          </p:cNvSpPr>
          <p:nvPr>
            <p:ph type="title" hasCustomPrompt="1"/>
          </p:nvPr>
        </p:nvSpPr>
        <p:spPr>
          <a:xfrm>
            <a:off x="338400" y="291471"/>
            <a:ext cx="10302600" cy="501037"/>
          </a:xfrm>
          <a:prstGeom prst="rect">
            <a:avLst/>
          </a:prstGeom>
        </p:spPr>
        <p:txBody>
          <a:bodyPr vert="horz" lIns="91440" tIns="45720" rIns="91440" bIns="45720" rtlCol="0" anchor="ctr">
            <a:noAutofit/>
          </a:bodyPr>
          <a:lstStyle>
            <a:lvl1pPr>
              <a:defRPr sz="2400" baseline="0">
                <a:solidFill>
                  <a:srgbClr val="013687"/>
                </a:solidFill>
                <a:latin typeface="Calibri" panose="020F0502020204030204" pitchFamily="34" charset="0"/>
                <a:cs typeface="Calibri" panose="020F0502020204030204" pitchFamily="34" charset="0"/>
              </a:defRPr>
            </a:lvl1pPr>
          </a:lstStyle>
          <a:p>
            <a:r>
              <a:rPr lang="en-US" altLang="zh-CN">
                <a:solidFill>
                  <a:srgbClr val="063A89"/>
                </a:solidFill>
                <a:latin typeface="Helvetica Neue" charset="0"/>
                <a:sym typeface="+mn-ea"/>
              </a:rPr>
              <a:t>Title</a:t>
            </a:r>
            <a:endParaRPr lang="zh-CN" altLang="en-US"/>
          </a:p>
        </p:txBody>
      </p:sp>
      <p:sp>
        <p:nvSpPr>
          <p:cNvPr id="5" name="文本占位符 2">
            <a:extLst>
              <a:ext uri="{FF2B5EF4-FFF2-40B4-BE49-F238E27FC236}">
                <a16:creationId xmlns:a16="http://schemas.microsoft.com/office/drawing/2014/main" id="{A0E9955E-C1F8-AC96-7716-B28AF416C11F}"/>
              </a:ext>
            </a:extLst>
          </p:cNvPr>
          <p:cNvSpPr>
            <a:spLocks noGrp="1"/>
          </p:cNvSpPr>
          <p:nvPr>
            <p:ph idx="1"/>
          </p:nvPr>
        </p:nvSpPr>
        <p:spPr>
          <a:xfrm>
            <a:off x="516000" y="1494000"/>
            <a:ext cx="11070000" cy="4682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8" name="灯片编号占位符 5">
            <a:extLst>
              <a:ext uri="{FF2B5EF4-FFF2-40B4-BE49-F238E27FC236}">
                <a16:creationId xmlns:a16="http://schemas.microsoft.com/office/drawing/2014/main" id="{B4F99A2E-14F0-82C3-2A05-93F2796B54DE}"/>
              </a:ext>
            </a:extLst>
          </p:cNvPr>
          <p:cNvSpPr>
            <a:spLocks noGrp="1"/>
          </p:cNvSpPr>
          <p:nvPr>
            <p:ph type="sldNum" sz="quarter" idx="4"/>
          </p:nvPr>
        </p:nvSpPr>
        <p:spPr>
          <a:xfrm>
            <a:off x="11721000" y="6492875"/>
            <a:ext cx="471000" cy="365125"/>
          </a:xfrm>
          <a:prstGeom prst="rect">
            <a:avLst/>
          </a:prstGeom>
        </p:spPr>
        <p:txBody>
          <a:bodyPr vert="horz" lIns="91440" tIns="45720" rIns="91440" bIns="45720" rtlCol="0" anchor="b"/>
          <a:lstStyle>
            <a:lvl1pPr algn="r">
              <a:defRPr sz="1000" b="1">
                <a:solidFill>
                  <a:schemeClr val="bg1"/>
                </a:solidFill>
              </a:defRPr>
            </a:lvl1pPr>
          </a:lstStyle>
          <a:p>
            <a:fld id="{65DF815B-2E68-429A-AA2D-A19E84671048}" type="slidenum">
              <a:rPr lang="zh-CN" altLang="en-US" smtClean="0"/>
              <a:pPr/>
              <a:t>‹#›</a:t>
            </a:fld>
            <a:endParaRPr lang="zh-CN" altLang="en-US" dirty="0"/>
          </a:p>
        </p:txBody>
      </p:sp>
      <p:sp>
        <p:nvSpPr>
          <p:cNvPr id="6" name="矩形 5">
            <a:extLst>
              <a:ext uri="{FF2B5EF4-FFF2-40B4-BE49-F238E27FC236}">
                <a16:creationId xmlns:a16="http://schemas.microsoft.com/office/drawing/2014/main" id="{DC15B1DE-B2ED-3051-CEA8-730FA6D86F72}"/>
              </a:ext>
            </a:extLst>
          </p:cNvPr>
          <p:cNvSpPr/>
          <p:nvPr userDrawn="1"/>
        </p:nvSpPr>
        <p:spPr>
          <a:xfrm>
            <a:off x="214406" y="282233"/>
            <a:ext cx="144000" cy="468000"/>
          </a:xfrm>
          <a:prstGeom prst="rect">
            <a:avLst/>
          </a:prstGeom>
          <a:solidFill>
            <a:srgbClr val="62AA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5B9A9523-183B-0395-30AE-255E01673F94}"/>
              </a:ext>
            </a:extLst>
          </p:cNvPr>
          <p:cNvSpPr/>
          <p:nvPr userDrawn="1"/>
        </p:nvSpPr>
        <p:spPr>
          <a:xfrm>
            <a:off x="142406" y="282233"/>
            <a:ext cx="144000" cy="468000"/>
          </a:xfrm>
          <a:prstGeom prst="rect">
            <a:avLst/>
          </a:prstGeom>
          <a:solidFill>
            <a:srgbClr val="1E4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华辉安健logo-2022新版_画板 1">
            <a:extLst>
              <a:ext uri="{FF2B5EF4-FFF2-40B4-BE49-F238E27FC236}">
                <a16:creationId xmlns:a16="http://schemas.microsoft.com/office/drawing/2014/main" id="{6B27CDEB-150C-F678-9BED-9E27B2CC10CE}"/>
              </a:ext>
            </a:extLst>
          </p:cNvPr>
          <p:cNvPicPr>
            <a:picLocks noChangeAspect="1"/>
          </p:cNvPicPr>
          <p:nvPr userDrawn="1"/>
        </p:nvPicPr>
        <p:blipFill>
          <a:blip r:embed="rId3"/>
          <a:stretch>
            <a:fillRect/>
          </a:stretch>
        </p:blipFill>
        <p:spPr>
          <a:xfrm>
            <a:off x="10577448" y="102228"/>
            <a:ext cx="1451632" cy="578809"/>
          </a:xfrm>
          <a:prstGeom prst="rect">
            <a:avLst/>
          </a:prstGeom>
        </p:spPr>
      </p:pic>
      <p:sp>
        <p:nvSpPr>
          <p:cNvPr id="10" name="文本框 1">
            <a:extLst>
              <a:ext uri="{FF2B5EF4-FFF2-40B4-BE49-F238E27FC236}">
                <a16:creationId xmlns:a16="http://schemas.microsoft.com/office/drawing/2014/main" id="{F24A1893-F4F5-5BD7-608B-109B31114B9A}"/>
              </a:ext>
            </a:extLst>
          </p:cNvPr>
          <p:cNvSpPr txBox="1"/>
          <p:nvPr userDrawn="1"/>
        </p:nvSpPr>
        <p:spPr>
          <a:xfrm>
            <a:off x="8504025" y="6665268"/>
            <a:ext cx="5490000" cy="230832"/>
          </a:xfrm>
          <a:prstGeom prst="rect">
            <a:avLst/>
          </a:prstGeom>
          <a:noFill/>
        </p:spPr>
        <p:txBody>
          <a:bodyPr wrap="square" rtlCol="0">
            <a:spAutoFit/>
          </a:bodyPr>
          <a:lstStyle/>
          <a:p>
            <a:pPr algn="ctr"/>
            <a:r>
              <a:rPr lang="en-US" altLang="zh-CN" i="1" dirty="0">
                <a:solidFill>
                  <a:schemeClr val="bg1"/>
                </a:solidFill>
              </a:rPr>
              <a:t>Proprietary &amp; Confidential</a:t>
            </a:r>
            <a:endParaRPr lang="zh-CN" altLang="en-US" i="1" dirty="0">
              <a:solidFill>
                <a:schemeClr val="bg1"/>
              </a:solidFil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7" name="图片 6" descr="h"/>
          <p:cNvPicPr>
            <a:picLocks noChangeAspect="1"/>
          </p:cNvPicPr>
          <p:nvPr userDrawn="1"/>
        </p:nvPicPr>
        <p:blipFill>
          <a:blip r:embed="rId2"/>
          <a:stretch>
            <a:fillRect/>
          </a:stretch>
        </p:blipFill>
        <p:spPr>
          <a:xfrm>
            <a:off x="7486344" y="3314700"/>
            <a:ext cx="4705656" cy="3543300"/>
          </a:xfrm>
          <a:prstGeom prst="rect">
            <a:avLst/>
          </a:prstGeom>
        </p:spPr>
      </p:pic>
      <p:sp>
        <p:nvSpPr>
          <p:cNvPr id="10" name="标题占位符 1"/>
          <p:cNvSpPr>
            <a:spLocks noGrp="1"/>
          </p:cNvSpPr>
          <p:nvPr>
            <p:ph type="title" hasCustomPrompt="1"/>
          </p:nvPr>
        </p:nvSpPr>
        <p:spPr>
          <a:xfrm>
            <a:off x="1956000" y="2349000"/>
            <a:ext cx="7740000" cy="1325563"/>
          </a:xfrm>
          <a:prstGeom prst="rect">
            <a:avLst/>
          </a:prstGeom>
        </p:spPr>
        <p:txBody>
          <a:bodyPr vert="horz" lIns="91440" tIns="45720" rIns="91440" bIns="45720" rtlCol="0" anchor="ctr">
            <a:noAutofit/>
          </a:bodyPr>
          <a:lstStyle>
            <a:lvl1pPr algn="ctr">
              <a:defRPr b="1">
                <a:latin typeface="Helvetica" pitchFamily="34" charset="0"/>
                <a:ea typeface="微软雅黑" panose="020B0503020204020204" pitchFamily="34" charset="-122"/>
                <a:cs typeface="Helvetica" pitchFamily="34" charset="0"/>
              </a:defRPr>
            </a:lvl1pPr>
          </a:lstStyle>
          <a:p>
            <a:r>
              <a:rPr lang="en-US" altLang="zh-CN">
                <a:solidFill>
                  <a:srgbClr val="063A89"/>
                </a:solidFill>
                <a:latin typeface="Helvetica Neue" panose="02000503000000020004" charset="0"/>
                <a:cs typeface="Helvetica Neue" panose="02000503000000020004" charset="0"/>
                <a:sym typeface="+mn-ea"/>
              </a:rPr>
              <a:t>Thank You for</a:t>
            </a:r>
            <a:r>
              <a:rPr lang="en-US" altLang="zh-CN" b="1">
                <a:solidFill>
                  <a:srgbClr val="063A89"/>
                </a:solidFill>
                <a:latin typeface="Helvetica Neue" panose="02000503000000020004" charset="0"/>
                <a:cs typeface="Helvetica Neue" panose="02000503000000020004" charset="0"/>
                <a:sym typeface="+mn-ea"/>
              </a:rPr>
              <a:t> Your </a:t>
            </a:r>
            <a:r>
              <a:rPr lang="en-US" altLang="zh-CN">
                <a:solidFill>
                  <a:srgbClr val="063A89"/>
                </a:solidFill>
                <a:latin typeface="Helvetica Neue" panose="02000503000000020004" charset="0"/>
                <a:cs typeface="Helvetica Neue" panose="02000503000000020004" charset="0"/>
                <a:sym typeface="+mn-ea"/>
              </a:rPr>
              <a:t>Attention</a:t>
            </a:r>
          </a:p>
        </p:txBody>
      </p:sp>
      <p:sp>
        <p:nvSpPr>
          <p:cNvPr id="2" name="文本框 1">
            <a:extLst>
              <a:ext uri="{FF2B5EF4-FFF2-40B4-BE49-F238E27FC236}">
                <a16:creationId xmlns:a16="http://schemas.microsoft.com/office/drawing/2014/main" id="{05D8C74B-2A72-9728-2CB7-6B0BBCEDAE44}"/>
              </a:ext>
            </a:extLst>
          </p:cNvPr>
          <p:cNvSpPr txBox="1"/>
          <p:nvPr userDrawn="1"/>
        </p:nvSpPr>
        <p:spPr>
          <a:xfrm>
            <a:off x="3081000" y="7418342"/>
            <a:ext cx="5490000" cy="230832"/>
          </a:xfrm>
          <a:prstGeom prst="rect">
            <a:avLst/>
          </a:prstGeom>
          <a:noFill/>
        </p:spPr>
        <p:txBody>
          <a:bodyPr wrap="square" rtlCol="0">
            <a:spAutoFit/>
          </a:bodyPr>
          <a:lstStyle/>
          <a:p>
            <a:pPr algn="ctr"/>
            <a:r>
              <a:rPr lang="en-US" altLang="zh-CN" i="1"/>
              <a:t>Proprietary &amp; Confidential</a:t>
            </a:r>
            <a:endParaRPr lang="zh-CN" altLang="en-US" i="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descr="2">
            <a:extLst>
              <a:ext uri="{FF2B5EF4-FFF2-40B4-BE49-F238E27FC236}">
                <a16:creationId xmlns:a16="http://schemas.microsoft.com/office/drawing/2014/main" id="{E06BBB6A-617C-4249-948F-580F01DBF9D5}"/>
              </a:ext>
            </a:extLst>
          </p:cNvPr>
          <p:cNvPicPr>
            <a:picLocks noChangeAspect="1"/>
          </p:cNvPicPr>
          <p:nvPr userDrawn="1"/>
        </p:nvPicPr>
        <p:blipFill>
          <a:blip r:embed="rId2"/>
          <a:stretch>
            <a:fillRect/>
          </a:stretch>
        </p:blipFill>
        <p:spPr>
          <a:xfrm>
            <a:off x="0" y="1209675"/>
            <a:ext cx="3651488" cy="4438650"/>
          </a:xfrm>
          <a:prstGeom prst="rect">
            <a:avLst/>
          </a:prstGeom>
        </p:spPr>
      </p:pic>
      <p:sp>
        <p:nvSpPr>
          <p:cNvPr id="9" name="标题占位符 1">
            <a:extLst>
              <a:ext uri="{FF2B5EF4-FFF2-40B4-BE49-F238E27FC236}">
                <a16:creationId xmlns:a16="http://schemas.microsoft.com/office/drawing/2014/main" id="{FAC59423-D0DE-48BB-9256-7A007AD233A7}"/>
              </a:ext>
            </a:extLst>
          </p:cNvPr>
          <p:cNvSpPr>
            <a:spLocks noGrp="1"/>
          </p:cNvSpPr>
          <p:nvPr>
            <p:ph type="title" hasCustomPrompt="1"/>
          </p:nvPr>
        </p:nvSpPr>
        <p:spPr>
          <a:xfrm>
            <a:off x="4299729" y="2035810"/>
            <a:ext cx="6644437" cy="1325563"/>
          </a:xfrm>
          <a:prstGeom prst="rect">
            <a:avLst/>
          </a:prstGeom>
        </p:spPr>
        <p:txBody>
          <a:bodyPr vert="horz" lIns="91440" tIns="45720" rIns="91440" bIns="45720" rtlCol="0" anchor="ctr">
            <a:noAutofit/>
          </a:bodyPr>
          <a:lstStyle>
            <a:lvl1pPr algn="l">
              <a:defRPr b="1">
                <a:latin typeface="Helvetica" panose="020B0604020202020204" pitchFamily="34" charset="0"/>
                <a:ea typeface="微软雅黑" panose="020B0503020204020204" pitchFamily="34" charset="-122"/>
                <a:cs typeface="Helvetica" panose="020B0604020202020204" pitchFamily="34" charset="0"/>
              </a:defRPr>
            </a:lvl1pPr>
          </a:lstStyle>
          <a:p>
            <a:r>
              <a:rPr lang="en-US" altLang="zh-CN" err="1">
                <a:solidFill>
                  <a:srgbClr val="063A89"/>
                </a:solidFill>
                <a:latin typeface="Helvetica Neue" charset="0"/>
                <a:cs typeface="Helvetica Neue" charset="0"/>
                <a:sym typeface="+mn-ea"/>
              </a:rPr>
              <a:t>Huahui</a:t>
            </a:r>
            <a:r>
              <a:rPr lang="en-US" altLang="zh-CN">
                <a:solidFill>
                  <a:srgbClr val="063A89"/>
                </a:solidFill>
                <a:latin typeface="Helvetica Neue" charset="0"/>
                <a:cs typeface="Helvetica Neue" charset="0"/>
                <a:sym typeface="+mn-ea"/>
              </a:rPr>
              <a:t> Health</a:t>
            </a:r>
          </a:p>
        </p:txBody>
      </p:sp>
      <p:sp>
        <p:nvSpPr>
          <p:cNvPr id="10" name="文本占位符 2">
            <a:extLst>
              <a:ext uri="{FF2B5EF4-FFF2-40B4-BE49-F238E27FC236}">
                <a16:creationId xmlns:a16="http://schemas.microsoft.com/office/drawing/2014/main" id="{3F8FC386-BA32-4725-B8C5-8431EE8452C1}"/>
              </a:ext>
            </a:extLst>
          </p:cNvPr>
          <p:cNvSpPr>
            <a:spLocks noGrp="1"/>
          </p:cNvSpPr>
          <p:nvPr>
            <p:ph type="body" sz="quarter" idx="10" hasCustomPrompt="1"/>
          </p:nvPr>
        </p:nvSpPr>
        <p:spPr>
          <a:xfrm>
            <a:off x="4299729" y="4869467"/>
            <a:ext cx="2379128" cy="384508"/>
          </a:xfrm>
          <a:prstGeom prst="rect">
            <a:avLst/>
          </a:prstGeom>
        </p:spPr>
        <p:txBody>
          <a:bodyPr anchor="ctr"/>
          <a:lstStyle>
            <a:lvl1pPr>
              <a:buNone/>
              <a:defRPr sz="1400">
                <a:solidFill>
                  <a:srgbClr val="063A89"/>
                </a:solidFill>
                <a:latin typeface="Helvetica" panose="020B0604020202020204" pitchFamily="34" charset="0"/>
                <a:ea typeface="微软雅黑" panose="020B0503020204020204" pitchFamily="34" charset="-122"/>
                <a:cs typeface="Helvetica" panose="020B0604020202020204" pitchFamily="34" charset="0"/>
              </a:defRPr>
            </a:lvl1pPr>
          </a:lstStyle>
          <a:p>
            <a:pPr lvl="0"/>
            <a:r>
              <a:rPr lang="en-US" altLang="zh-CN"/>
              <a:t>Date</a:t>
            </a:r>
            <a:endParaRPr lang="zh-CN" altLang="en-US"/>
          </a:p>
        </p:txBody>
      </p:sp>
      <p:sp>
        <p:nvSpPr>
          <p:cNvPr id="12" name="文本框 11">
            <a:extLst>
              <a:ext uri="{FF2B5EF4-FFF2-40B4-BE49-F238E27FC236}">
                <a16:creationId xmlns:a16="http://schemas.microsoft.com/office/drawing/2014/main" id="{3C1218AA-B256-4EDF-BAF4-384B28F1802A}"/>
              </a:ext>
            </a:extLst>
          </p:cNvPr>
          <p:cNvSpPr txBox="1"/>
          <p:nvPr userDrawn="1"/>
        </p:nvSpPr>
        <p:spPr>
          <a:xfrm>
            <a:off x="10101000" y="234000"/>
            <a:ext cx="1935000" cy="720000"/>
          </a:xfrm>
          <a:prstGeom prst="rect">
            <a:avLst/>
          </a:prstGeom>
          <a:solidFill>
            <a:schemeClr val="bg1"/>
          </a:solidFill>
        </p:spPr>
        <p:txBody>
          <a:bodyPr wrap="square" rtlCol="0">
            <a:spAutoFit/>
          </a:bodyPr>
          <a:lstStyle/>
          <a:p>
            <a:endParaRPr lang="zh-CN" altLang="en-US"/>
          </a:p>
        </p:txBody>
      </p:sp>
      <p:sp>
        <p:nvSpPr>
          <p:cNvPr id="14" name="矩形 13">
            <a:extLst>
              <a:ext uri="{FF2B5EF4-FFF2-40B4-BE49-F238E27FC236}">
                <a16:creationId xmlns:a16="http://schemas.microsoft.com/office/drawing/2014/main" id="{D4862E34-6C4C-4448-89D0-0C6E583F833C}"/>
              </a:ext>
            </a:extLst>
          </p:cNvPr>
          <p:cNvSpPr/>
          <p:nvPr userDrawn="1"/>
        </p:nvSpPr>
        <p:spPr>
          <a:xfrm>
            <a:off x="0" y="6473492"/>
            <a:ext cx="12192000" cy="384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2">
            <a:extLst>
              <a:ext uri="{FF2B5EF4-FFF2-40B4-BE49-F238E27FC236}">
                <a16:creationId xmlns:a16="http://schemas.microsoft.com/office/drawing/2014/main" id="{2CB17E79-8871-4DD4-B29B-CFDE89800A34}"/>
              </a:ext>
            </a:extLst>
          </p:cNvPr>
          <p:cNvPicPr>
            <a:picLocks noChangeAspect="1"/>
          </p:cNvPicPr>
          <p:nvPr userDrawn="1"/>
        </p:nvPicPr>
        <p:blipFill>
          <a:blip r:embed="rId3"/>
          <a:stretch>
            <a:fillRect/>
          </a:stretch>
        </p:blipFill>
        <p:spPr>
          <a:xfrm>
            <a:off x="-18" y="4876897"/>
            <a:ext cx="12192194" cy="1981103"/>
          </a:xfrm>
          <a:prstGeom prst="rect">
            <a:avLst/>
          </a:prstGeom>
        </p:spPr>
      </p:pic>
      <p:pic>
        <p:nvPicPr>
          <p:cNvPr id="2" name="图片 1" descr="华辉安健logo-2022新版_画板 1">
            <a:extLst>
              <a:ext uri="{FF2B5EF4-FFF2-40B4-BE49-F238E27FC236}">
                <a16:creationId xmlns:a16="http://schemas.microsoft.com/office/drawing/2014/main" id="{1CECA7CD-D587-0250-D495-6D99D061722C}"/>
              </a:ext>
            </a:extLst>
          </p:cNvPr>
          <p:cNvPicPr>
            <a:picLocks noChangeAspect="1"/>
          </p:cNvPicPr>
          <p:nvPr userDrawn="1"/>
        </p:nvPicPr>
        <p:blipFill>
          <a:blip r:embed="rId4"/>
          <a:stretch>
            <a:fillRect/>
          </a:stretch>
        </p:blipFill>
        <p:spPr>
          <a:xfrm>
            <a:off x="10584368" y="78782"/>
            <a:ext cx="1451632" cy="578809"/>
          </a:xfrm>
          <a:prstGeom prst="rect">
            <a:avLst/>
          </a:prstGeom>
        </p:spPr>
      </p:pic>
      <p:sp>
        <p:nvSpPr>
          <p:cNvPr id="3" name="文本框 1">
            <a:extLst>
              <a:ext uri="{FF2B5EF4-FFF2-40B4-BE49-F238E27FC236}">
                <a16:creationId xmlns:a16="http://schemas.microsoft.com/office/drawing/2014/main" id="{3FFA587E-4387-2E42-B808-24C1EDE41A41}"/>
              </a:ext>
            </a:extLst>
          </p:cNvPr>
          <p:cNvSpPr txBox="1"/>
          <p:nvPr userDrawn="1"/>
        </p:nvSpPr>
        <p:spPr>
          <a:xfrm>
            <a:off x="8685000" y="6550330"/>
            <a:ext cx="5490000" cy="230832"/>
          </a:xfrm>
          <a:prstGeom prst="rect">
            <a:avLst/>
          </a:prstGeom>
          <a:noFill/>
        </p:spPr>
        <p:txBody>
          <a:bodyPr wrap="square" rtlCol="0">
            <a:spAutoFit/>
          </a:bodyPr>
          <a:lstStyle/>
          <a:p>
            <a:pPr algn="ctr"/>
            <a:r>
              <a:rPr lang="en-US" altLang="zh-CN" i="1" dirty="0">
                <a:solidFill>
                  <a:schemeClr val="bg1"/>
                </a:solidFill>
              </a:rPr>
              <a:t>Proprietary &amp; Confidential</a:t>
            </a:r>
            <a:endParaRPr lang="zh-CN" altLang="en-US" i="1" dirty="0">
              <a:solidFill>
                <a:schemeClr val="bg1"/>
              </a:solidFill>
            </a:endParaRPr>
          </a:p>
        </p:txBody>
      </p:sp>
    </p:spTree>
    <p:extLst>
      <p:ext uri="{BB962C8B-B14F-4D97-AF65-F5344CB8AC3E}">
        <p14:creationId xmlns:p14="http://schemas.microsoft.com/office/powerpoint/2010/main" val="1262677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Lst>
  <p:hf hdr="0" ftr="0" dt="0"/>
  <p:txStyles>
    <p:titleStyle>
      <a:lvl1pPr algn="l" defTabSz="914400" rtl="0" eaLnBrk="1" latinLnBrk="0" hangingPunct="1">
        <a:lnSpc>
          <a:spcPct val="90000"/>
        </a:lnSpc>
        <a:spcBef>
          <a:spcPct val="0"/>
        </a:spcBef>
        <a:buNone/>
        <a:defRPr sz="3800" b="1" kern="1200">
          <a:solidFill>
            <a:schemeClr val="tx1"/>
          </a:solidFill>
          <a:latin typeface="Helvetica" pitchFamily="34" charset="0"/>
          <a:ea typeface="+mj-ea"/>
          <a:cs typeface="Helvetica"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C9711439-6F59-127C-DC09-FD0EE427BF21}"/>
              </a:ext>
            </a:extLst>
          </p:cNvPr>
          <p:cNvSpPr>
            <a:spLocks noGrp="1"/>
          </p:cNvSpPr>
          <p:nvPr>
            <p:ph type="title"/>
          </p:nvPr>
        </p:nvSpPr>
        <p:spPr>
          <a:xfrm>
            <a:off x="3635244" y="1706807"/>
            <a:ext cx="7754197" cy="2486388"/>
          </a:xfrm>
        </p:spPr>
        <p:txBody>
          <a:bodyPr/>
          <a:lstStyle/>
          <a:p>
            <a:pPr algn="ctr">
              <a:lnSpc>
                <a:spcPct val="100000"/>
              </a:lnSpc>
              <a:spcBef>
                <a:spcPts val="1200"/>
              </a:spcBef>
              <a:spcAft>
                <a:spcPts val="600"/>
              </a:spcAft>
            </a:pPr>
            <a:r>
              <a:rPr lang="en-US" altLang="zh-CN" sz="3200" dirty="0" err="1">
                <a:solidFill>
                  <a:srgbClr val="0B367A"/>
                </a:solidFill>
                <a:latin typeface="+mj-lt"/>
              </a:rPr>
              <a:t>Libevitug</a:t>
            </a:r>
            <a:r>
              <a:rPr lang="en-US" altLang="zh-CN" sz="3200" dirty="0">
                <a:solidFill>
                  <a:srgbClr val="0B367A"/>
                </a:solidFill>
                <a:latin typeface="+mj-lt"/>
              </a:rPr>
              <a:t>: Revolutionizing Chronic Hepatitis Delta (CHD) Treatment with a First-in-Class Anti-PreS1 Monoclonal Antibody</a:t>
            </a:r>
            <a:endParaRPr lang="zh-CN" altLang="en-US" sz="2800" b="0" i="1" dirty="0">
              <a:solidFill>
                <a:srgbClr val="0B367A"/>
              </a:solidFill>
              <a:latin typeface="+mj-lt"/>
              <a:sym typeface="+mn-lt"/>
            </a:endParaRPr>
          </a:p>
        </p:txBody>
      </p:sp>
      <p:sp>
        <p:nvSpPr>
          <p:cNvPr id="9" name="文本占位符 2">
            <a:extLst>
              <a:ext uri="{FF2B5EF4-FFF2-40B4-BE49-F238E27FC236}">
                <a16:creationId xmlns:a16="http://schemas.microsoft.com/office/drawing/2014/main" id="{6AA42DDF-5F8C-296E-6A53-86F2AD9086AC}"/>
              </a:ext>
            </a:extLst>
          </p:cNvPr>
          <p:cNvSpPr>
            <a:spLocks noGrp="1"/>
          </p:cNvSpPr>
          <p:nvPr>
            <p:ph type="body" sz="quarter" idx="10"/>
          </p:nvPr>
        </p:nvSpPr>
        <p:spPr>
          <a:xfrm>
            <a:off x="5430888" y="4825679"/>
            <a:ext cx="4155564" cy="1044180"/>
          </a:xfrm>
        </p:spPr>
        <p:txBody>
          <a:bodyPr>
            <a:noAutofit/>
          </a:bodyPr>
          <a:lstStyle/>
          <a:p>
            <a:pPr algn="ctr"/>
            <a:r>
              <a:rPr lang="en-US" altLang="zh-CN" sz="2000" b="1" dirty="0">
                <a:solidFill>
                  <a:srgbClr val="0B367A"/>
                </a:solidFill>
                <a:latin typeface="+mj-lt"/>
              </a:rPr>
              <a:t>Bin Chen, Ph.D.</a:t>
            </a:r>
          </a:p>
          <a:p>
            <a:pPr algn="ctr"/>
            <a:r>
              <a:rPr lang="en-US" altLang="zh-CN" sz="2000" b="1" dirty="0" err="1">
                <a:solidFill>
                  <a:srgbClr val="0B367A"/>
                </a:solidFill>
                <a:latin typeface="+mj-lt"/>
              </a:rPr>
              <a:t>Huahui</a:t>
            </a:r>
            <a:r>
              <a:rPr lang="en-US" altLang="zh-CN" sz="2000" b="1" dirty="0">
                <a:solidFill>
                  <a:srgbClr val="0B367A"/>
                </a:solidFill>
                <a:latin typeface="+mj-lt"/>
              </a:rPr>
              <a:t> Health</a:t>
            </a:r>
          </a:p>
          <a:p>
            <a:pPr algn="ctr"/>
            <a:r>
              <a:rPr lang="en-US" altLang="zh-CN" sz="2000" b="1" dirty="0">
                <a:solidFill>
                  <a:srgbClr val="0B367A"/>
                </a:solidFill>
                <a:latin typeface="+mj-lt"/>
              </a:rPr>
              <a:t>June 2025</a:t>
            </a:r>
            <a:endParaRPr lang="zh-CN" altLang="en-US" sz="2000" b="1" dirty="0">
              <a:solidFill>
                <a:srgbClr val="0B367A"/>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8736B61-F525-A0A3-F6F3-BA154F466137}"/>
              </a:ext>
            </a:extLst>
          </p:cNvPr>
          <p:cNvSpPr>
            <a:spLocks noGrp="1"/>
          </p:cNvSpPr>
          <p:nvPr>
            <p:ph type="sldNum" sz="quarter" idx="11"/>
          </p:nvPr>
        </p:nvSpPr>
        <p:spPr>
          <a:xfrm>
            <a:off x="11721000" y="6624000"/>
            <a:ext cx="471000" cy="234000"/>
          </a:xfrm>
          <a:prstGeom prst="rect">
            <a:avLst/>
          </a:prstGeom>
        </p:spPr>
        <p:txBody>
          <a:bodyPr/>
          <a:lstStyle>
            <a:defPPr>
              <a:defRPr lang="zh-CN"/>
            </a:defPPr>
            <a:lvl1pPr marL="0" algn="r" defTabSz="457200" rtl="0" eaLnBrk="1" latinLnBrk="0" hangingPunct="1">
              <a:defRPr sz="1000" kern="1200">
                <a:solidFill>
                  <a:schemeClr val="bg1"/>
                </a:solidFill>
                <a:latin typeface="微软雅黑" panose="020B0503020204020204" pitchFamily="34" charset="-122"/>
                <a:ea typeface="微软雅黑" panose="020B0503020204020204" pitchFamily="34" charset="-122"/>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fld id="{65DF815B-2E68-429A-AA2D-A19E84671048}" type="slidenum">
              <a:rPr lang="zh-CN" altLang="en-US" smtClean="0">
                <a:latin typeface="+mj-lt"/>
              </a:rPr>
              <a:pPr/>
              <a:t>10</a:t>
            </a:fld>
            <a:endParaRPr lang="zh-CN" altLang="en-US">
              <a:latin typeface="+mj-lt"/>
            </a:endParaRPr>
          </a:p>
        </p:txBody>
      </p:sp>
      <p:graphicFrame>
        <p:nvGraphicFramePr>
          <p:cNvPr id="9" name="Table 6">
            <a:extLst>
              <a:ext uri="{FF2B5EF4-FFF2-40B4-BE49-F238E27FC236}">
                <a16:creationId xmlns:a16="http://schemas.microsoft.com/office/drawing/2014/main" id="{0364DA4A-BCBD-1CC7-9F2C-D61AE0E690A7}"/>
              </a:ext>
            </a:extLst>
          </p:cNvPr>
          <p:cNvGraphicFramePr>
            <a:graphicFrameLocks noGrp="1"/>
          </p:cNvGraphicFramePr>
          <p:nvPr/>
        </p:nvGraphicFramePr>
        <p:xfrm>
          <a:off x="865366" y="1699809"/>
          <a:ext cx="9763566" cy="2060584"/>
        </p:xfrm>
        <a:graphic>
          <a:graphicData uri="http://schemas.openxmlformats.org/drawingml/2006/table">
            <a:tbl>
              <a:tblPr firstRow="1" bandRow="1">
                <a:tableStyleId>{5C22544A-7EE6-4342-B048-85BDC9FD1C3A}</a:tableStyleId>
              </a:tblPr>
              <a:tblGrid>
                <a:gridCol w="2857694">
                  <a:extLst>
                    <a:ext uri="{9D8B030D-6E8A-4147-A177-3AD203B41FA5}">
                      <a16:colId xmlns:a16="http://schemas.microsoft.com/office/drawing/2014/main" val="2577199731"/>
                    </a:ext>
                  </a:extLst>
                </a:gridCol>
                <a:gridCol w="1562994">
                  <a:extLst>
                    <a:ext uri="{9D8B030D-6E8A-4147-A177-3AD203B41FA5}">
                      <a16:colId xmlns:a16="http://schemas.microsoft.com/office/drawing/2014/main" val="688598562"/>
                    </a:ext>
                  </a:extLst>
                </a:gridCol>
                <a:gridCol w="1878848">
                  <a:extLst>
                    <a:ext uri="{9D8B030D-6E8A-4147-A177-3AD203B41FA5}">
                      <a16:colId xmlns:a16="http://schemas.microsoft.com/office/drawing/2014/main" val="3237104220"/>
                    </a:ext>
                  </a:extLst>
                </a:gridCol>
                <a:gridCol w="1730516">
                  <a:extLst>
                    <a:ext uri="{9D8B030D-6E8A-4147-A177-3AD203B41FA5}">
                      <a16:colId xmlns:a16="http://schemas.microsoft.com/office/drawing/2014/main" val="3809874728"/>
                    </a:ext>
                  </a:extLst>
                </a:gridCol>
                <a:gridCol w="1733514">
                  <a:extLst>
                    <a:ext uri="{9D8B030D-6E8A-4147-A177-3AD203B41FA5}">
                      <a16:colId xmlns:a16="http://schemas.microsoft.com/office/drawing/2014/main" val="3926600867"/>
                    </a:ext>
                  </a:extLst>
                </a:gridCol>
              </a:tblGrid>
              <a:tr h="635116">
                <a:tc>
                  <a:txBody>
                    <a:bodyPr/>
                    <a:lstStyle/>
                    <a:p>
                      <a:r>
                        <a:rPr lang="en-US" sz="1400">
                          <a:solidFill>
                            <a:schemeClr val="bg1"/>
                          </a:solidFill>
                          <a:latin typeface="+mn-lt"/>
                          <a:cs typeface="Helvetica" panose="020B0604020202020204" pitchFamily="34" charset="0"/>
                        </a:rPr>
                        <a:t>Clinical Endpoint at Week 24</a:t>
                      </a:r>
                    </a:p>
                    <a:p>
                      <a:r>
                        <a:rPr lang="en-US" sz="1400" b="0">
                          <a:solidFill>
                            <a:schemeClr val="bg1"/>
                          </a:solidFill>
                          <a:latin typeface="+mn-lt"/>
                          <a:cs typeface="Helvetica" panose="020B0604020202020204" pitchFamily="34" charset="0"/>
                        </a:rPr>
                        <a:t>Response</a:t>
                      </a:r>
                      <a:r>
                        <a:rPr lang="zh-CN" altLang="en-US" sz="1400" b="0">
                          <a:solidFill>
                            <a:schemeClr val="bg1"/>
                          </a:solidFill>
                          <a:latin typeface="+mn-lt"/>
                          <a:cs typeface="Helvetica" panose="020B0604020202020204" pitchFamily="34" charset="0"/>
                        </a:rPr>
                        <a:t> </a:t>
                      </a:r>
                      <a:r>
                        <a:rPr lang="en-US" altLang="zh-CN" sz="1400" b="0">
                          <a:solidFill>
                            <a:schemeClr val="bg1"/>
                          </a:solidFill>
                          <a:latin typeface="+mn-lt"/>
                          <a:cs typeface="Helvetica" panose="020B0604020202020204" pitchFamily="34" charset="0"/>
                        </a:rPr>
                        <a:t>r</a:t>
                      </a:r>
                      <a:r>
                        <a:rPr lang="en-US" sz="1400" b="0">
                          <a:solidFill>
                            <a:schemeClr val="bg1"/>
                          </a:solidFill>
                          <a:latin typeface="+mn-lt"/>
                          <a:cs typeface="Helvetica" panose="020B0604020202020204" pitchFamily="34" charset="0"/>
                        </a:rPr>
                        <a:t>ate %  (#/# case</a:t>
                      </a:r>
                      <a:r>
                        <a:rPr lang="en-US" sz="1400">
                          <a:solidFill>
                            <a:schemeClr val="bg1"/>
                          </a:solidFill>
                          <a:latin typeface="+mn-lt"/>
                          <a:cs typeface="Helvetica" panose="020B0604020202020204" pitchFamily="34" charset="0"/>
                        </a:rPr>
                        <a:t>)</a:t>
                      </a: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4C8C"/>
                    </a:solidFill>
                  </a:tcPr>
                </a:tc>
                <a:tc>
                  <a:txBody>
                    <a:bodyPr/>
                    <a:lstStyle/>
                    <a:p>
                      <a:r>
                        <a:rPr lang="en-US" sz="1400" b="1">
                          <a:solidFill>
                            <a:schemeClr val="bg1"/>
                          </a:solidFill>
                          <a:latin typeface="+mn-lt"/>
                          <a:cs typeface="Helvetica" panose="020B0604020202020204" pitchFamily="34" charset="0"/>
                        </a:rPr>
                        <a:t>HH-003</a:t>
                      </a:r>
                      <a:r>
                        <a:rPr lang="en-US" sz="1400" b="1" baseline="30000">
                          <a:solidFill>
                            <a:schemeClr val="bg1"/>
                          </a:solidFill>
                          <a:latin typeface="+mn-lt"/>
                          <a:cs typeface="Helvetica" panose="020B0604020202020204" pitchFamily="34" charset="0"/>
                        </a:rPr>
                        <a:t>1</a:t>
                      </a:r>
                    </a:p>
                    <a:p>
                      <a:r>
                        <a:rPr lang="en-US" sz="1400" b="1">
                          <a:solidFill>
                            <a:schemeClr val="bg1"/>
                          </a:solidFill>
                          <a:latin typeface="+mn-lt"/>
                          <a:cs typeface="Helvetica" panose="020B0604020202020204" pitchFamily="34" charset="0"/>
                        </a:rPr>
                        <a:t>20</a:t>
                      </a:r>
                      <a:r>
                        <a:rPr lang="en-US" altLang="zh-CN" sz="1400" b="1">
                          <a:solidFill>
                            <a:schemeClr val="bg1"/>
                          </a:solidFill>
                          <a:latin typeface="+mn-lt"/>
                          <a:cs typeface="Helvetica" panose="020B0604020202020204" pitchFamily="34" charset="0"/>
                        </a:rPr>
                        <a:t>mpk IV Q2W</a:t>
                      </a:r>
                      <a:endParaRPr lang="en-US" sz="1400" b="1">
                        <a:solidFill>
                          <a:schemeClr val="bg1"/>
                        </a:solidFill>
                        <a:latin typeface="+mn-lt"/>
                        <a:cs typeface="Helvetica"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2AA42"/>
                    </a:solidFill>
                  </a:tcPr>
                </a:tc>
                <a:tc>
                  <a:txBody>
                    <a:bodyPr/>
                    <a:lstStyle/>
                    <a:p>
                      <a:r>
                        <a:rPr lang="en-US" sz="1400">
                          <a:solidFill>
                            <a:schemeClr val="bg1"/>
                          </a:solidFill>
                          <a:latin typeface="+mn-lt"/>
                          <a:cs typeface="Helvetica" panose="020B0604020202020204" pitchFamily="34" charset="0"/>
                        </a:rPr>
                        <a:t>Bulevirtide</a:t>
                      </a:r>
                      <a:r>
                        <a:rPr lang="en-US" sz="1400" baseline="30000">
                          <a:solidFill>
                            <a:schemeClr val="bg1"/>
                          </a:solidFill>
                          <a:latin typeface="+mn-lt"/>
                          <a:cs typeface="Helvetica" panose="020B0604020202020204" pitchFamily="34" charset="0"/>
                        </a:rPr>
                        <a:t>2</a:t>
                      </a:r>
                    </a:p>
                    <a:p>
                      <a:r>
                        <a:rPr lang="en-US" sz="1400" b="0">
                          <a:solidFill>
                            <a:schemeClr val="bg1"/>
                          </a:solidFill>
                          <a:latin typeface="+mn-lt"/>
                          <a:cs typeface="Helvetica" panose="020B0604020202020204" pitchFamily="34" charset="0"/>
                        </a:rPr>
                        <a:t>2mg SC QD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4C8C"/>
                    </a:solidFill>
                  </a:tcPr>
                </a:tc>
                <a:tc>
                  <a:txBody>
                    <a:bodyPr/>
                    <a:lstStyle/>
                    <a:p>
                      <a:r>
                        <a:rPr lang="en-US" sz="1400">
                          <a:solidFill>
                            <a:schemeClr val="bg1"/>
                          </a:solidFill>
                          <a:latin typeface="+mn-lt"/>
                          <a:cs typeface="Helvetica" panose="020B0604020202020204" pitchFamily="34" charset="0"/>
                        </a:rPr>
                        <a:t>Vir3434</a:t>
                      </a:r>
                      <a:r>
                        <a:rPr lang="en-US" sz="1400" baseline="30000">
                          <a:solidFill>
                            <a:schemeClr val="bg1"/>
                          </a:solidFill>
                          <a:latin typeface="+mn-lt"/>
                          <a:cs typeface="Helvetica" panose="020B0604020202020204" pitchFamily="34" charset="0"/>
                        </a:rPr>
                        <a:t>3,**</a:t>
                      </a:r>
                    </a:p>
                    <a:p>
                      <a:r>
                        <a:rPr lang="en-US" sz="1400" b="0">
                          <a:solidFill>
                            <a:schemeClr val="bg1"/>
                          </a:solidFill>
                          <a:latin typeface="+mn-lt"/>
                          <a:cs typeface="Helvetica" panose="020B0604020202020204" pitchFamily="34" charset="0"/>
                        </a:rPr>
                        <a:t>300</a:t>
                      </a:r>
                      <a:r>
                        <a:rPr lang="en-US" altLang="zh-CN" sz="1400" b="0">
                          <a:solidFill>
                            <a:schemeClr val="bg1"/>
                          </a:solidFill>
                          <a:latin typeface="+mn-lt"/>
                          <a:cs typeface="Helvetica" panose="020B0604020202020204" pitchFamily="34" charset="0"/>
                        </a:rPr>
                        <a:t>mg SC Q2W</a:t>
                      </a:r>
                      <a:endParaRPr lang="en-US" sz="1400" b="0">
                        <a:solidFill>
                          <a:schemeClr val="bg1"/>
                        </a:solidFill>
                        <a:latin typeface="+mn-lt"/>
                        <a:cs typeface="Helvetica"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4C8C"/>
                    </a:solidFill>
                  </a:tcPr>
                </a:tc>
                <a:tc>
                  <a:txBody>
                    <a:bodyPr/>
                    <a:lstStyle/>
                    <a:p>
                      <a:r>
                        <a:rPr lang="en-US" sz="1400">
                          <a:solidFill>
                            <a:schemeClr val="bg1"/>
                          </a:solidFill>
                          <a:latin typeface="+mn-lt"/>
                          <a:cs typeface="Helvetica" panose="020B0604020202020204" pitchFamily="34" charset="0"/>
                        </a:rPr>
                        <a:t>BJT-778</a:t>
                      </a:r>
                      <a:r>
                        <a:rPr lang="en-US" sz="1400" baseline="30000">
                          <a:solidFill>
                            <a:schemeClr val="bg1"/>
                          </a:solidFill>
                          <a:latin typeface="+mn-lt"/>
                          <a:cs typeface="Helvetica" panose="020B0604020202020204" pitchFamily="34" charset="0"/>
                        </a:rPr>
                        <a:t>3,***</a:t>
                      </a:r>
                      <a:endParaRPr lang="en-US" sz="1400" baseline="0">
                        <a:solidFill>
                          <a:schemeClr val="bg1"/>
                        </a:solidFill>
                        <a:latin typeface="+mn-lt"/>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kern="1200">
                          <a:solidFill>
                            <a:schemeClr val="bg1"/>
                          </a:solidFill>
                          <a:latin typeface="+mn-lt"/>
                          <a:ea typeface="+mn-ea"/>
                          <a:cs typeface="Helvetica" panose="020B0604020202020204" pitchFamily="34" charset="0"/>
                        </a:rPr>
                        <a:t>300mg SC QW</a:t>
                      </a:r>
                      <a:endParaRPr lang="en-US" sz="1400" baseline="0">
                        <a:solidFill>
                          <a:schemeClr val="bg1"/>
                        </a:solidFill>
                        <a:latin typeface="+mn-lt"/>
                        <a:cs typeface="Helvetica"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4C8C"/>
                    </a:solidFill>
                  </a:tcPr>
                </a:tc>
                <a:extLst>
                  <a:ext uri="{0D108BD9-81ED-4DB2-BD59-A6C34878D82A}">
                    <a16:rowId xmlns:a16="http://schemas.microsoft.com/office/drawing/2014/main" val="3100863894"/>
                  </a:ext>
                </a:extLst>
              </a:tr>
              <a:tr h="453654">
                <a:tc>
                  <a:txBody>
                    <a:bodyPr/>
                    <a:lstStyle/>
                    <a:p>
                      <a:r>
                        <a:rPr lang="en-US" sz="1400">
                          <a:solidFill>
                            <a:schemeClr val="tx1"/>
                          </a:solidFill>
                          <a:latin typeface="+mn-lt"/>
                          <a:cs typeface="Helvetica" panose="020B0604020202020204" pitchFamily="34" charset="0"/>
                        </a:rPr>
                        <a:t>HDV RNA R</a:t>
                      </a:r>
                      <a:r>
                        <a:rPr lang="en-US" altLang="zh-CN" sz="1400">
                          <a:solidFill>
                            <a:schemeClr val="tx1"/>
                          </a:solidFill>
                          <a:latin typeface="+mn-lt"/>
                          <a:cs typeface="Helvetica" panose="020B0604020202020204" pitchFamily="34" charset="0"/>
                        </a:rPr>
                        <a:t>esponse</a:t>
                      </a:r>
                      <a:endParaRPr lang="en-US" sz="1400">
                        <a:solidFill>
                          <a:schemeClr val="tx1"/>
                        </a:solidFill>
                        <a:latin typeface="+mn-lt"/>
                        <a:cs typeface="Helvetica" panose="020B0604020202020204" pitchFamily="34" charset="0"/>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a:solidFill>
                            <a:schemeClr val="tx1"/>
                          </a:solidFill>
                          <a:latin typeface="+mn-lt"/>
                          <a:cs typeface="Helvetica" panose="020B0604020202020204" pitchFamily="34" charset="0"/>
                        </a:rPr>
                        <a:t>78% (7/9)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latin typeface="+mn-lt"/>
                          <a:cs typeface="Helvetica" panose="020B0604020202020204" pitchFamily="34" charset="0"/>
                        </a:rPr>
                        <a:t>57% (4/7)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400">
                          <a:solidFill>
                            <a:schemeClr val="tx1"/>
                          </a:solidFill>
                          <a:latin typeface="+mn-lt"/>
                          <a:cs typeface="Helvetica" panose="020B0604020202020204" pitchFamily="34" charset="0"/>
                        </a:rPr>
                        <a:t>55% (6/11)</a:t>
                      </a:r>
                      <a:endParaRPr lang="en-US" sz="1400">
                        <a:solidFill>
                          <a:schemeClr val="tx1"/>
                        </a:solidFill>
                        <a:latin typeface="+mn-lt"/>
                        <a:cs typeface="Helvetica"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400">
                          <a:solidFill>
                            <a:schemeClr val="tx1"/>
                          </a:solidFill>
                          <a:latin typeface="+mn-lt"/>
                          <a:cs typeface="Helvetica" panose="020B0604020202020204" pitchFamily="34" charset="0"/>
                        </a:rPr>
                        <a:t>90% (9/10)</a:t>
                      </a:r>
                      <a:endParaRPr lang="en-US" sz="1400">
                        <a:solidFill>
                          <a:schemeClr val="tx1"/>
                        </a:solidFill>
                        <a:latin typeface="+mn-lt"/>
                        <a:cs typeface="Helvetica"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5745496"/>
                  </a:ext>
                </a:extLst>
              </a:tr>
              <a:tr h="453654">
                <a:tc>
                  <a:txBody>
                    <a:bodyPr/>
                    <a:lstStyle/>
                    <a:p>
                      <a:r>
                        <a:rPr lang="en-US" sz="1400">
                          <a:solidFill>
                            <a:schemeClr val="tx1"/>
                          </a:solidFill>
                          <a:latin typeface="+mn-lt"/>
                          <a:cs typeface="Helvetica" panose="020B0604020202020204" pitchFamily="34" charset="0"/>
                        </a:rPr>
                        <a:t>ALT Normalization</a:t>
                      </a: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r>
                        <a:rPr lang="en-US" altLang="zh-CN" sz="1400" b="1" kern="1200">
                          <a:solidFill>
                            <a:schemeClr val="tx1"/>
                          </a:solidFill>
                          <a:latin typeface="+mn-lt"/>
                          <a:ea typeface="+mn-ea"/>
                          <a:cs typeface="Helvetica" panose="020B0604020202020204" pitchFamily="34" charset="0"/>
                        </a:rPr>
                        <a:t>60% (3/5) </a:t>
                      </a:r>
                      <a:endParaRPr lang="en-US" sz="1400" b="1">
                        <a:solidFill>
                          <a:schemeClr val="tx1"/>
                        </a:solidFill>
                        <a:latin typeface="+mn-lt"/>
                        <a:cs typeface="Helvetica"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latin typeface="+mn-lt"/>
                          <a:cs typeface="Helvetica" panose="020B0604020202020204" pitchFamily="34" charset="0"/>
                        </a:rPr>
                        <a:t>75% (6/8)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r>
                        <a:rPr lang="en-US" sz="1400">
                          <a:solidFill>
                            <a:schemeClr val="tx1"/>
                          </a:solidFill>
                          <a:latin typeface="+mn-lt"/>
                          <a:cs typeface="Helvetica" panose="020B0604020202020204" pitchFamily="34" charset="0"/>
                        </a:rPr>
                        <a:t>64% (7/11)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r>
                        <a:rPr lang="en-US" sz="1400">
                          <a:solidFill>
                            <a:schemeClr val="tx1"/>
                          </a:solidFill>
                          <a:latin typeface="+mn-lt"/>
                          <a:cs typeface="Helvetica" panose="020B0604020202020204" pitchFamily="34" charset="0"/>
                        </a:rPr>
                        <a:t>67% (6/9)</a:t>
                      </a: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648965644"/>
                  </a:ext>
                </a:extLst>
              </a:tr>
              <a:tr h="453654">
                <a:tc>
                  <a:txBody>
                    <a:bodyPr/>
                    <a:lstStyle/>
                    <a:p>
                      <a:r>
                        <a:rPr lang="en-US" sz="1400">
                          <a:solidFill>
                            <a:schemeClr val="tx1"/>
                          </a:solidFill>
                          <a:latin typeface="+mn-lt"/>
                          <a:cs typeface="Helvetica" panose="020B0604020202020204" pitchFamily="34" charset="0"/>
                        </a:rPr>
                        <a:t>Com</a:t>
                      </a:r>
                      <a:r>
                        <a:rPr lang="en-US" altLang="zh-CN" sz="1400">
                          <a:solidFill>
                            <a:schemeClr val="tx1"/>
                          </a:solidFill>
                          <a:latin typeface="+mn-lt"/>
                          <a:cs typeface="Helvetica" panose="020B0604020202020204" pitchFamily="34" charset="0"/>
                        </a:rPr>
                        <a:t>posite</a:t>
                      </a:r>
                      <a:r>
                        <a:rPr lang="en-US" sz="1400">
                          <a:solidFill>
                            <a:schemeClr val="tx1"/>
                          </a:solidFill>
                          <a:latin typeface="+mn-lt"/>
                          <a:cs typeface="Helvetica" panose="020B0604020202020204" pitchFamily="34" charset="0"/>
                        </a:rPr>
                        <a:t> response</a:t>
                      </a: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a:solidFill>
                            <a:schemeClr val="tx1"/>
                          </a:solidFill>
                          <a:latin typeface="+mn-lt"/>
                          <a:cs typeface="Helvetica" panose="020B0604020202020204" pitchFamily="34" charset="0"/>
                        </a:rPr>
                        <a:t>60% (3/5)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latin typeface="+mn-lt"/>
                          <a:cs typeface="Helvetica" panose="020B0604020202020204" pitchFamily="34" charset="0"/>
                        </a:rPr>
                        <a:t>13.3 - 50%*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400">
                          <a:solidFill>
                            <a:schemeClr val="tx1"/>
                          </a:solidFill>
                          <a:latin typeface="+mn-lt"/>
                          <a:cs typeface="Helvetica" panose="020B0604020202020204" pitchFamily="34" charset="0"/>
                        </a:rPr>
                        <a:t>55%</a:t>
                      </a:r>
                    </a:p>
                    <a:p>
                      <a:r>
                        <a:rPr lang="en-US" altLang="zh-TW" sz="1400">
                          <a:solidFill>
                            <a:schemeClr val="tx1"/>
                          </a:solidFill>
                          <a:latin typeface="+mn-lt"/>
                          <a:cs typeface="Helvetica" panose="020B0604020202020204" pitchFamily="34" charset="0"/>
                        </a:rPr>
                        <a:t>(6/11)</a:t>
                      </a:r>
                      <a:endParaRPr lang="en-US" sz="1400">
                        <a:solidFill>
                          <a:schemeClr val="tx1"/>
                        </a:solidFill>
                        <a:latin typeface="+mn-lt"/>
                        <a:cs typeface="Helvetica"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latin typeface="+mn-lt"/>
                          <a:cs typeface="Helvetica" panose="020B0604020202020204" pitchFamily="34" charset="0"/>
                        </a:rPr>
                        <a:t>67% (6/9)</a:t>
                      </a: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999392"/>
                  </a:ext>
                </a:extLst>
              </a:tr>
            </a:tbl>
          </a:graphicData>
        </a:graphic>
      </p:graphicFrame>
      <p:sp>
        <p:nvSpPr>
          <p:cNvPr id="10" name="文本框 9">
            <a:extLst>
              <a:ext uri="{FF2B5EF4-FFF2-40B4-BE49-F238E27FC236}">
                <a16:creationId xmlns:a16="http://schemas.microsoft.com/office/drawing/2014/main" id="{86B33CEF-EFD0-C3C1-4A30-F4202CC91F84}"/>
              </a:ext>
            </a:extLst>
          </p:cNvPr>
          <p:cNvSpPr txBox="1"/>
          <p:nvPr/>
        </p:nvSpPr>
        <p:spPr>
          <a:xfrm>
            <a:off x="865366" y="4231014"/>
            <a:ext cx="9882351" cy="1854354"/>
          </a:xfrm>
          <a:prstGeom prst="rect">
            <a:avLst/>
          </a:prstGeom>
          <a:noFill/>
        </p:spPr>
        <p:txBody>
          <a:bodyPr wrap="square" lIns="91440" tIns="45720" rIns="91440" bIns="45720" anchor="t">
            <a:spAutoFit/>
          </a:bodyPr>
          <a:lstStyle/>
          <a:p>
            <a:pPr>
              <a:spcBef>
                <a:spcPts val="600"/>
              </a:spcBef>
            </a:pPr>
            <a:r>
              <a:rPr lang="en-US" altLang="zh-CN" sz="1050">
                <a:latin typeface="+mj-lt"/>
                <a:cs typeface="Helvetica" panose="020B0604020202020204" pitchFamily="34" charset="0"/>
              </a:rPr>
              <a:t>*  Range from MYR 201 (unknown) , MYR202 (2mg , 21.4% ), MRY203 (2mg , 13.3%), MYR204 (10mg , 50%)   and MYR 301 (2mg , 36.7%; 10mg , 28%) , at week 24;    </a:t>
            </a:r>
          </a:p>
          <a:p>
            <a:pPr>
              <a:spcBef>
                <a:spcPts val="600"/>
              </a:spcBef>
            </a:pPr>
            <a:r>
              <a:rPr lang="en-US" altLang="zh-CN" sz="1050">
                <a:latin typeface="+mj-lt"/>
                <a:cs typeface="Helvetica" panose="020B0604020202020204" pitchFamily="34" charset="0"/>
              </a:rPr>
              <a:t>     MYR 301 (2mg , 45%; 10mg , 48%) at week 48</a:t>
            </a:r>
          </a:p>
          <a:p>
            <a:pPr>
              <a:spcBef>
                <a:spcPts val="600"/>
              </a:spcBef>
            </a:pPr>
            <a:r>
              <a:rPr lang="en-US" altLang="zh-CN" sz="1050">
                <a:latin typeface="+mj-lt"/>
                <a:cs typeface="Helvetica" panose="020B0604020202020204" pitchFamily="34" charset="0"/>
              </a:rPr>
              <a:t>** Vir3434+Vir2218 Combo at week 24, composite response =7/11 (64%)</a:t>
            </a:r>
          </a:p>
          <a:p>
            <a:pPr>
              <a:spcBef>
                <a:spcPts val="600"/>
              </a:spcBef>
            </a:pPr>
            <a:r>
              <a:rPr lang="en-US" altLang="zh-CN" sz="1050">
                <a:latin typeface="+mj-lt"/>
                <a:cs typeface="Helvetica" panose="020B0604020202020204" pitchFamily="34" charset="0"/>
              </a:rPr>
              <a:t>*** BJT-778 600mg SC QW at week 12, composite response = 50% (2/4)</a:t>
            </a:r>
          </a:p>
          <a:p>
            <a:pPr marL="228600" indent="-228600">
              <a:spcBef>
                <a:spcPts val="600"/>
              </a:spcBef>
              <a:buFontTx/>
              <a:buAutoNum type="arabicPeriod"/>
            </a:pPr>
            <a:r>
              <a:rPr lang="en-US" altLang="zh-CN" sz="1050">
                <a:latin typeface="+mj-lt"/>
                <a:cs typeface="Helvetica" panose="020B0604020202020204" pitchFamily="34" charset="0"/>
              </a:rPr>
              <a:t>EASL 2023</a:t>
            </a:r>
          </a:p>
          <a:p>
            <a:pPr marL="228600" indent="-228600">
              <a:spcBef>
                <a:spcPts val="600"/>
              </a:spcBef>
              <a:buFontTx/>
              <a:buAutoNum type="arabicPeriod"/>
            </a:pPr>
            <a:r>
              <a:rPr lang="en-US" altLang="zh-CN" sz="1050" err="1">
                <a:latin typeface="+mj-lt"/>
                <a:ea typeface="宋体"/>
                <a:cs typeface="Helvetica"/>
              </a:rPr>
              <a:t>Bogomolov</a:t>
            </a:r>
            <a:r>
              <a:rPr lang="en-US" altLang="zh-CN" sz="1050">
                <a:latin typeface="+mj-lt"/>
                <a:ea typeface="宋体"/>
                <a:cs typeface="Helvetica"/>
              </a:rPr>
              <a:t> et al. J Hepatol. 2016</a:t>
            </a:r>
          </a:p>
          <a:p>
            <a:pPr marL="228600" indent="-228600">
              <a:spcBef>
                <a:spcPts val="600"/>
              </a:spcBef>
              <a:buFontTx/>
              <a:buAutoNum type="arabicPeriod"/>
            </a:pPr>
            <a:r>
              <a:rPr lang="en-US" altLang="zh-CN" sz="1050">
                <a:latin typeface="+mj-lt"/>
                <a:ea typeface="宋体" pitchFamily="2" charset="-122"/>
                <a:cs typeface="Helvetica" panose="020B0604020202020204" pitchFamily="34" charset="0"/>
              </a:rPr>
              <a:t>EASL 2024</a:t>
            </a:r>
            <a:endParaRPr lang="en-US" altLang="zh-CN" sz="1050">
              <a:latin typeface="+mj-lt"/>
              <a:cs typeface="Helvetica" panose="020B0604020202020204" pitchFamily="34" charset="0"/>
            </a:endParaRPr>
          </a:p>
          <a:p>
            <a:endParaRPr lang="zh-CN" altLang="en-US" sz="1050">
              <a:latin typeface="+mj-lt"/>
              <a:cs typeface="Helvetica" panose="020B0604020202020204" pitchFamily="34" charset="0"/>
            </a:endParaRPr>
          </a:p>
        </p:txBody>
      </p:sp>
      <p:sp>
        <p:nvSpPr>
          <p:cNvPr id="11" name="标题 1">
            <a:extLst>
              <a:ext uri="{FF2B5EF4-FFF2-40B4-BE49-F238E27FC236}">
                <a16:creationId xmlns:a16="http://schemas.microsoft.com/office/drawing/2014/main" id="{BDFD34DD-C6E5-B945-5B59-59AFCE77C637}"/>
              </a:ext>
            </a:extLst>
          </p:cNvPr>
          <p:cNvSpPr>
            <a:spLocks noGrp="1"/>
          </p:cNvSpPr>
          <p:nvPr>
            <p:ph type="title"/>
          </p:nvPr>
        </p:nvSpPr>
        <p:spPr>
          <a:xfrm>
            <a:off x="458399" y="247163"/>
            <a:ext cx="9990000" cy="813875"/>
          </a:xfrm>
        </p:spPr>
        <p:txBody>
          <a:bodyPr/>
          <a:lstStyle/>
          <a:p>
            <a:r>
              <a:rPr lang="en-US" altLang="zh-CN" sz="2800" dirty="0">
                <a:latin typeface="+mj-lt"/>
                <a:cs typeface="Helvetica" panose="020B0604020202020204" pitchFamily="34" charset="0"/>
              </a:rPr>
              <a:t>Efficacy Comparison Among </a:t>
            </a:r>
            <a:r>
              <a:rPr lang="en-US" altLang="zh-CN" sz="2800" dirty="0" err="1">
                <a:latin typeface="+mj-lt"/>
                <a:cs typeface="Helvetica" panose="020B0604020202020204" pitchFamily="34" charset="0"/>
              </a:rPr>
              <a:t>Libevitug</a:t>
            </a:r>
            <a:r>
              <a:rPr lang="en-US" altLang="zh-CN" sz="2800" dirty="0">
                <a:latin typeface="+mj-lt"/>
                <a:cs typeface="Helvetica" panose="020B0604020202020204" pitchFamily="34" charset="0"/>
              </a:rPr>
              <a:t> (Ph2a), </a:t>
            </a:r>
            <a:r>
              <a:rPr lang="en-US" altLang="zh-CN" sz="2800" dirty="0" err="1">
                <a:latin typeface="+mj-lt"/>
                <a:cs typeface="Helvetica" panose="020B0604020202020204" pitchFamily="34" charset="0"/>
              </a:rPr>
              <a:t>Bulevirtide</a:t>
            </a:r>
            <a:r>
              <a:rPr lang="en-US" altLang="zh-CN" sz="2800" dirty="0">
                <a:latin typeface="+mj-lt"/>
                <a:cs typeface="Helvetica" panose="020B0604020202020204" pitchFamily="34" charset="0"/>
              </a:rPr>
              <a:t> (Ph2a), Vir3434 (Ph2)</a:t>
            </a:r>
            <a:r>
              <a:rPr lang="en-US" altLang="zh-CN" sz="2800" baseline="30000" dirty="0">
                <a:latin typeface="+mj-lt"/>
                <a:cs typeface="Helvetica" panose="020B0604020202020204" pitchFamily="34" charset="0"/>
              </a:rPr>
              <a:t> </a:t>
            </a:r>
            <a:r>
              <a:rPr lang="en-US" altLang="zh-CN" sz="2800" dirty="0">
                <a:latin typeface="+mj-lt"/>
                <a:cs typeface="Helvetica" panose="020B0604020202020204" pitchFamily="34" charset="0"/>
              </a:rPr>
              <a:t>and BJT-778 (Ph1b/2a)</a:t>
            </a:r>
            <a:endParaRPr lang="zh-CN" altLang="en-US" sz="2800" dirty="0">
              <a:latin typeface="+mj-lt"/>
            </a:endParaRPr>
          </a:p>
        </p:txBody>
      </p:sp>
    </p:spTree>
    <p:extLst>
      <p:ext uri="{BB962C8B-B14F-4D97-AF65-F5344CB8AC3E}">
        <p14:creationId xmlns:p14="http://schemas.microsoft.com/office/powerpoint/2010/main" val="327928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5360FCF0-D003-402A-B81E-35C53DE1B2E3}"/>
              </a:ext>
            </a:extLst>
          </p:cNvPr>
          <p:cNvSpPr>
            <a:spLocks noGrp="1"/>
          </p:cNvSpPr>
          <p:nvPr>
            <p:ph type="sldNum" sz="quarter" idx="4294967295"/>
          </p:nvPr>
        </p:nvSpPr>
        <p:spPr>
          <a:xfrm>
            <a:off x="11721000" y="6492875"/>
            <a:ext cx="471000" cy="365125"/>
          </a:xfrm>
          <a:prstGeom prst="rect">
            <a:avLst/>
          </a:prstGeom>
        </p:spPr>
        <p:txBody>
          <a:bodyPr vert="horz" lIns="91440" tIns="45720" rIns="91440" bIns="45720" rtlCol="0" anchor="b"/>
          <a:lstStyle>
            <a:defPPr>
              <a:defRPr lang="zh-CN"/>
            </a:defPPr>
            <a:lvl1pPr marL="0" algn="r" defTabSz="457200" rtl="0" eaLnBrk="1" latinLnBrk="0" hangingPunct="1">
              <a:defRPr sz="1000" b="1" kern="1200">
                <a:solidFill>
                  <a:schemeClr val="bg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DF815B-2E68-429A-AA2D-A19E84671048}" type="slidenum">
              <a:rPr lang="zh-CN" altLang="en-US" smtClean="0"/>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000" b="1"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内容占位符 2">
            <a:extLst>
              <a:ext uri="{FF2B5EF4-FFF2-40B4-BE49-F238E27FC236}">
                <a16:creationId xmlns:a16="http://schemas.microsoft.com/office/drawing/2014/main" id="{529C6C2F-D6A0-C588-8A25-30F1553D3521}"/>
              </a:ext>
            </a:extLst>
          </p:cNvPr>
          <p:cNvSpPr txBox="1">
            <a:spLocks/>
          </p:cNvSpPr>
          <p:nvPr/>
        </p:nvSpPr>
        <p:spPr>
          <a:xfrm>
            <a:off x="613354" y="1848259"/>
            <a:ext cx="11107646" cy="271630"/>
          </a:xfrm>
          <a:prstGeom prst="rect">
            <a:avLst/>
          </a:prstGeom>
          <a:noFill/>
        </p:spPr>
        <p:txBody>
          <a:bodyPr vert="horz" lIns="91440" tIns="45720" rIns="91440" bIns="45720" rtlCol="0" anchor="ctr">
            <a:noAutofit/>
          </a:bodyPr>
          <a:lstStyle>
            <a:defPPr>
              <a:defRPr lang="zh-CN"/>
            </a:defPPr>
            <a:lvl1pPr defTabSz="914400">
              <a:lnSpc>
                <a:spcPct val="110000"/>
              </a:lnSpc>
              <a:spcBef>
                <a:spcPts val="1000"/>
              </a:spcBef>
              <a:buNone/>
              <a:defRPr sz="1400" b="1" baseline="0">
                <a:latin typeface="+mj-lt"/>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A multicenter, randomized, controlled,</a:t>
            </a:r>
            <a:r>
              <a:rPr lang="zh-CN" altLang="en-US" dirty="0"/>
              <a:t> </a:t>
            </a:r>
            <a:r>
              <a:rPr lang="en-US" altLang="zh-CN" dirty="0"/>
              <a:t>open-label,</a:t>
            </a:r>
            <a:r>
              <a:rPr lang="zh-CN" altLang="en-US" dirty="0"/>
              <a:t> </a:t>
            </a:r>
            <a:r>
              <a:rPr lang="en-US" altLang="zh-CN" dirty="0"/>
              <a:t>Phase 2b clinical study to assess efficacy and safety of Libevitug in subjects of CHD infection</a:t>
            </a:r>
          </a:p>
        </p:txBody>
      </p:sp>
      <p:sp>
        <p:nvSpPr>
          <p:cNvPr id="94" name="文本框 13">
            <a:extLst>
              <a:ext uri="{FF2B5EF4-FFF2-40B4-BE49-F238E27FC236}">
                <a16:creationId xmlns:a16="http://schemas.microsoft.com/office/drawing/2014/main" id="{89B7D2B3-473A-E61F-0D3B-0D8609806F4C}"/>
              </a:ext>
            </a:extLst>
          </p:cNvPr>
          <p:cNvSpPr txBox="1"/>
          <p:nvPr/>
        </p:nvSpPr>
        <p:spPr>
          <a:xfrm>
            <a:off x="7272173" y="4417367"/>
            <a:ext cx="4062112" cy="430887"/>
          </a:xfrm>
          <a:prstGeom prst="rect">
            <a:avLst/>
          </a:prstGeom>
          <a:noFill/>
          <a:ln>
            <a:noFill/>
          </a:ln>
        </p:spPr>
        <p:txBody>
          <a:bodyPr wrap="square" rtlCol="0">
            <a:spAutoFit/>
          </a:bodyPr>
          <a:lstStyle/>
          <a:p>
            <a:r>
              <a:rPr lang="en-US" altLang="zh-CN" sz="1100" b="1" dirty="0">
                <a:solidFill>
                  <a:srgbClr val="C00000"/>
                </a:solidFill>
                <a:latin typeface="+mj-lt"/>
                <a:cs typeface="Helvetica" panose="020B0604020202020204" pitchFamily="34" charset="0"/>
              </a:rPr>
              <a:t>Primary endpoints: </a:t>
            </a:r>
            <a:r>
              <a:rPr lang="en-US" altLang="zh-CN" sz="1100" dirty="0">
                <a:solidFill>
                  <a:srgbClr val="C00000"/>
                </a:solidFill>
                <a:latin typeface="+mj-lt"/>
                <a:cs typeface="Helvetica" panose="020B0604020202020204" pitchFamily="34" charset="0"/>
              </a:rPr>
              <a:t>Proportion of </a:t>
            </a:r>
            <a:r>
              <a:rPr lang="en-US" altLang="zh-CN" sz="1100" dirty="0">
                <a:solidFill>
                  <a:srgbClr val="C00000"/>
                </a:solidFill>
                <a:latin typeface="+mj-lt"/>
                <a:ea typeface="微软雅黑" panose="020B0503020204020204" pitchFamily="34" charset="-122"/>
                <a:cs typeface="Helvetica" panose="020B0604020202020204" pitchFamily="34" charset="0"/>
              </a:rPr>
              <a:t>subjects with (1) HDV RNA &lt; LLOQ </a:t>
            </a:r>
            <a:r>
              <a:rPr lang="en-US" altLang="zh-CN" sz="1100" kern="1200" dirty="0">
                <a:solidFill>
                  <a:srgbClr val="C00000"/>
                </a:solidFill>
                <a:effectLst/>
                <a:latin typeface="+mj-lt"/>
                <a:ea typeface="微软雅黑" panose="020B0503020204020204" pitchFamily="34" charset="-122"/>
                <a:cs typeface="Helvetica" panose="020B0604020202020204" pitchFamily="34" charset="0"/>
              </a:rPr>
              <a:t>or decline by </a:t>
            </a:r>
            <a:r>
              <a:rPr lang="zh-CN" altLang="en-US" sz="1100" kern="1200" noProof="0" dirty="0">
                <a:solidFill>
                  <a:srgbClr val="C00000"/>
                </a:solidFill>
                <a:effectLst/>
                <a:latin typeface="+mj-lt"/>
                <a:ea typeface="微软雅黑" panose="020B0503020204020204" pitchFamily="34" charset="-122"/>
                <a:cs typeface="Helvetica" panose="020B0604020202020204" pitchFamily="34" charset="0"/>
              </a:rPr>
              <a:t>≥ </a:t>
            </a:r>
            <a:r>
              <a:rPr lang="en-US" altLang="zh-CN" sz="1100" kern="1200" noProof="0" dirty="0">
                <a:solidFill>
                  <a:srgbClr val="C00000"/>
                </a:solidFill>
                <a:effectLst/>
                <a:latin typeface="+mj-lt"/>
                <a:ea typeface="微软雅黑" panose="020B0503020204020204" pitchFamily="34" charset="-122"/>
                <a:cs typeface="Helvetica" panose="020B0604020202020204" pitchFamily="34" charset="0"/>
              </a:rPr>
              <a:t>2 log</a:t>
            </a:r>
            <a:r>
              <a:rPr lang="en-US" altLang="zh-CN" sz="1100" kern="1200" baseline="-25000" noProof="0" dirty="0">
                <a:solidFill>
                  <a:srgbClr val="C00000"/>
                </a:solidFill>
                <a:effectLst/>
                <a:latin typeface="+mj-lt"/>
                <a:ea typeface="微软雅黑" panose="020B0503020204020204" pitchFamily="34" charset="-122"/>
                <a:cs typeface="Helvetica" panose="020B0604020202020204" pitchFamily="34" charset="0"/>
              </a:rPr>
              <a:t>10 </a:t>
            </a:r>
            <a:r>
              <a:rPr lang="en-US" altLang="zh-CN" sz="1100" kern="1200" noProof="0" dirty="0">
                <a:solidFill>
                  <a:srgbClr val="C00000"/>
                </a:solidFill>
                <a:effectLst/>
                <a:latin typeface="+mj-lt"/>
                <a:ea typeface="微软雅黑" panose="020B0503020204020204" pitchFamily="34" charset="-122"/>
                <a:cs typeface="Helvetica" panose="020B0604020202020204" pitchFamily="34" charset="0"/>
              </a:rPr>
              <a:t>and (2) </a:t>
            </a:r>
            <a:r>
              <a:rPr lang="en-US" altLang="zh-CN" sz="1100" kern="1200" dirty="0">
                <a:solidFill>
                  <a:srgbClr val="C00000"/>
                </a:solidFill>
                <a:effectLst/>
                <a:latin typeface="+mj-lt"/>
                <a:ea typeface="微软雅黑" panose="020B0503020204020204" pitchFamily="34" charset="-122"/>
                <a:cs typeface="Helvetica" panose="020B0604020202020204" pitchFamily="34" charset="0"/>
              </a:rPr>
              <a:t>ALT normalization at week 24 </a:t>
            </a:r>
            <a:endParaRPr lang="zh-CN" altLang="zh-CN" sz="1100" dirty="0">
              <a:solidFill>
                <a:srgbClr val="C00000"/>
              </a:solidFill>
              <a:latin typeface="+mj-lt"/>
              <a:ea typeface="微软雅黑" panose="020B0503020204020204" pitchFamily="34" charset="-122"/>
              <a:cs typeface="Helvetica" panose="020B0604020202020204" pitchFamily="34" charset="0"/>
            </a:endParaRPr>
          </a:p>
        </p:txBody>
      </p:sp>
      <p:sp>
        <p:nvSpPr>
          <p:cNvPr id="98" name="Rectangle 19">
            <a:extLst>
              <a:ext uri="{FF2B5EF4-FFF2-40B4-BE49-F238E27FC236}">
                <a16:creationId xmlns:a16="http://schemas.microsoft.com/office/drawing/2014/main" id="{219B985F-C9BC-B2C0-36EF-8AB7A6C25C7D}"/>
              </a:ext>
            </a:extLst>
          </p:cNvPr>
          <p:cNvSpPr>
            <a:spLocks noChangeArrowheads="1"/>
          </p:cNvSpPr>
          <p:nvPr/>
        </p:nvSpPr>
        <p:spPr bwMode="auto">
          <a:xfrm>
            <a:off x="5242348" y="2667483"/>
            <a:ext cx="1965960" cy="515084"/>
          </a:xfrm>
          <a:prstGeom prst="roundRect">
            <a:avLst/>
          </a:prstGeom>
          <a:solidFill>
            <a:schemeClr val="accent3">
              <a:lumMod val="20000"/>
              <a:lumOff val="80000"/>
            </a:schemeClr>
          </a:solidFill>
          <a:ln w="9525">
            <a:noFill/>
            <a:headEnd/>
            <a:tailEnd/>
          </a:ln>
        </p:spPr>
        <p:style>
          <a:lnRef idx="1">
            <a:schemeClr val="accent4"/>
          </a:lnRef>
          <a:fillRef idx="2">
            <a:schemeClr val="accent4"/>
          </a:fillRef>
          <a:effectRef idx="1">
            <a:schemeClr val="accent4"/>
          </a:effectRef>
          <a:fontRef idx="minor">
            <a:schemeClr val="dk1"/>
          </a:fontRef>
        </p:style>
        <p:txBody>
          <a:bodyPr lIns="91440" tIns="45720" rIns="91440" bIns="45720" anchor="ct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defTabSz="1219170">
              <a:defRPr/>
            </a:pPr>
            <a:r>
              <a:rPr lang="en-US" altLang="zh-CN" sz="1050" dirty="0">
                <a:latin typeface="+mj-lt"/>
                <a:ea typeface="微软雅黑" panose="020B0503020204020204" pitchFamily="34" charset="-122"/>
                <a:cs typeface="Helvetica" panose="020B0604020202020204" pitchFamily="34" charset="0"/>
              </a:rPr>
              <a:t>Treatment</a:t>
            </a:r>
            <a:r>
              <a:rPr lang="zh-CN" altLang="en-US" sz="1050" dirty="0">
                <a:latin typeface="+mj-lt"/>
                <a:ea typeface="微软雅黑" panose="020B0503020204020204" pitchFamily="34" charset="-122"/>
                <a:cs typeface="Helvetica" panose="020B0604020202020204" pitchFamily="34" charset="0"/>
              </a:rPr>
              <a:t> </a:t>
            </a:r>
            <a:r>
              <a:rPr lang="en-US" altLang="zh-CN" sz="1050" dirty="0">
                <a:latin typeface="+mj-lt"/>
                <a:ea typeface="微软雅黑" panose="020B0503020204020204" pitchFamily="34" charset="-122"/>
                <a:cs typeface="Helvetica" panose="020B0604020202020204" pitchFamily="34" charset="0"/>
              </a:rPr>
              <a:t>group</a:t>
            </a:r>
            <a:r>
              <a:rPr lang="zh-CN" altLang="en-US" sz="1050" dirty="0">
                <a:latin typeface="+mj-lt"/>
                <a:ea typeface="微软雅黑" panose="020B0503020204020204" pitchFamily="34" charset="-122"/>
                <a:cs typeface="Helvetica" panose="020B0604020202020204" pitchFamily="34" charset="0"/>
              </a:rPr>
              <a:t> </a:t>
            </a:r>
            <a:r>
              <a:rPr lang="en-US" altLang="zh-CN" sz="1050" dirty="0">
                <a:latin typeface="+mj-lt"/>
                <a:ea typeface="微软雅黑" panose="020B0503020204020204" pitchFamily="34" charset="-122"/>
                <a:cs typeface="Helvetica" panose="020B0604020202020204" pitchFamily="34" charset="0"/>
              </a:rPr>
              <a:t>1 (N=36)</a:t>
            </a:r>
            <a:r>
              <a:rPr lang="zh-CN" altLang="en-US" sz="1050" dirty="0">
                <a:latin typeface="+mj-lt"/>
                <a:ea typeface="微软雅黑" panose="020B0503020204020204" pitchFamily="34" charset="-122"/>
                <a:cs typeface="Helvetica" panose="020B0604020202020204" pitchFamily="34" charset="0"/>
              </a:rPr>
              <a:t>：</a:t>
            </a:r>
            <a:br>
              <a:rPr lang="en-US" altLang="zh-CN" sz="1050" dirty="0">
                <a:latin typeface="+mj-lt"/>
                <a:ea typeface="微软雅黑" panose="020B0503020204020204" pitchFamily="34" charset="-122"/>
                <a:cs typeface="Helvetica" panose="020B0604020202020204" pitchFamily="34" charset="0"/>
              </a:rPr>
            </a:br>
            <a:r>
              <a:rPr lang="en-US" altLang="zh-CN" sz="1050" dirty="0">
                <a:latin typeface="+mj-lt"/>
                <a:ea typeface="微软雅黑" panose="020B0503020204020204" pitchFamily="34" charset="-122"/>
                <a:cs typeface="Helvetica" panose="020B0604020202020204" pitchFamily="34" charset="0"/>
              </a:rPr>
              <a:t>Libevitug 20 mg/kg Q2W</a:t>
            </a:r>
            <a:br>
              <a:rPr lang="en-US" altLang="zh-CN" sz="1050" dirty="0">
                <a:latin typeface="+mj-lt"/>
                <a:ea typeface="微软雅黑" panose="020B0503020204020204" pitchFamily="34" charset="-122"/>
                <a:cs typeface="Helvetica" panose="020B0604020202020204" pitchFamily="34" charset="0"/>
              </a:rPr>
            </a:br>
            <a:r>
              <a:rPr lang="en-US" altLang="zh-CN" sz="1050" dirty="0">
                <a:latin typeface="+mj-lt"/>
                <a:ea typeface="微软雅黑" panose="020B0503020204020204" pitchFamily="34" charset="-122"/>
                <a:cs typeface="Helvetica" panose="020B0604020202020204" pitchFamily="34" charset="0"/>
              </a:rPr>
              <a:t> + TAF for 24 </a:t>
            </a:r>
            <a:r>
              <a:rPr lang="en-US" altLang="zh-CN" sz="1050" dirty="0" err="1">
                <a:latin typeface="+mj-lt"/>
                <a:ea typeface="微软雅黑" panose="020B0503020204020204" pitchFamily="34" charset="-122"/>
                <a:cs typeface="Helvetica" panose="020B0604020202020204" pitchFamily="34" charset="0"/>
              </a:rPr>
              <a:t>wk</a:t>
            </a:r>
            <a:endParaRPr lang="en-US" sz="1050" dirty="0">
              <a:latin typeface="+mj-lt"/>
              <a:ea typeface="微软雅黑" panose="020B0503020204020204" pitchFamily="34" charset="-122"/>
              <a:cs typeface="Helvetica" panose="020B0604020202020204" pitchFamily="34" charset="0"/>
            </a:endParaRPr>
          </a:p>
        </p:txBody>
      </p:sp>
      <p:sp>
        <p:nvSpPr>
          <p:cNvPr id="99" name="Rectangle 19">
            <a:extLst>
              <a:ext uri="{FF2B5EF4-FFF2-40B4-BE49-F238E27FC236}">
                <a16:creationId xmlns:a16="http://schemas.microsoft.com/office/drawing/2014/main" id="{3C0AD145-AE8E-A462-9365-F8CA91F30C70}"/>
              </a:ext>
            </a:extLst>
          </p:cNvPr>
          <p:cNvSpPr>
            <a:spLocks noChangeArrowheads="1"/>
          </p:cNvSpPr>
          <p:nvPr/>
        </p:nvSpPr>
        <p:spPr bwMode="auto">
          <a:xfrm>
            <a:off x="5242348" y="3927310"/>
            <a:ext cx="1965960" cy="514800"/>
          </a:xfrm>
          <a:prstGeom prst="roundRect">
            <a:avLst/>
          </a:prstGeom>
          <a:solidFill>
            <a:schemeClr val="accent3">
              <a:lumMod val="20000"/>
              <a:lumOff val="80000"/>
            </a:schemeClr>
          </a:solidFill>
          <a:ln w="9525" algn="ctr">
            <a:noFill/>
            <a:round/>
            <a:headEnd/>
            <a:tailEnd/>
          </a:ln>
          <a:effectLst/>
        </p:spPr>
        <p:txBody>
          <a:bodyPr lIns="91440" tIns="45720" rIns="91440" bIns="45720" anchor="ct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defTabSz="1219170">
              <a:defRPr/>
            </a:pPr>
            <a:r>
              <a:rPr lang="en-US" altLang="zh-CN" sz="1050" dirty="0">
                <a:latin typeface="+mj-lt"/>
                <a:ea typeface="微软雅黑" panose="020B0503020204020204" pitchFamily="34" charset="-122"/>
                <a:cs typeface="Helvetica" panose="020B0604020202020204" pitchFamily="34" charset="0"/>
              </a:rPr>
              <a:t>Control group (N=18)</a:t>
            </a:r>
            <a:r>
              <a:rPr lang="zh-CN" altLang="en-US" sz="1050" dirty="0">
                <a:latin typeface="+mj-lt"/>
                <a:ea typeface="微软雅黑" panose="020B0503020204020204" pitchFamily="34" charset="-122"/>
                <a:cs typeface="Helvetica" panose="020B0604020202020204" pitchFamily="34" charset="0"/>
              </a:rPr>
              <a:t>：</a:t>
            </a:r>
            <a:br>
              <a:rPr lang="en-US" altLang="zh-CN" sz="1050" dirty="0">
                <a:latin typeface="+mj-lt"/>
                <a:ea typeface="微软雅黑" panose="020B0503020204020204" pitchFamily="34" charset="-122"/>
                <a:cs typeface="Helvetica" panose="020B0604020202020204" pitchFamily="34" charset="0"/>
              </a:rPr>
            </a:br>
            <a:r>
              <a:rPr lang="en-US" altLang="zh-CN" sz="1050" dirty="0">
                <a:latin typeface="+mj-lt"/>
                <a:ea typeface="微软雅黑" panose="020B0503020204020204" pitchFamily="34" charset="-122"/>
                <a:cs typeface="Helvetica" panose="020B0604020202020204" pitchFamily="34" charset="0"/>
              </a:rPr>
              <a:t>TAF for 24 </a:t>
            </a:r>
            <a:r>
              <a:rPr lang="en-US" altLang="zh-CN" sz="1050" dirty="0" err="1">
                <a:latin typeface="+mj-lt"/>
                <a:ea typeface="微软雅黑" panose="020B0503020204020204" pitchFamily="34" charset="-122"/>
                <a:cs typeface="Helvetica" panose="020B0604020202020204" pitchFamily="34" charset="0"/>
              </a:rPr>
              <a:t>wk</a:t>
            </a:r>
            <a:endParaRPr lang="zh-CN" altLang="en-US" sz="1050" dirty="0">
              <a:latin typeface="+mj-lt"/>
              <a:ea typeface="微软雅黑" panose="020B0503020204020204" pitchFamily="34" charset="-122"/>
              <a:cs typeface="Helvetica" panose="020B0604020202020204" pitchFamily="34" charset="0"/>
            </a:endParaRPr>
          </a:p>
        </p:txBody>
      </p:sp>
      <p:sp>
        <p:nvSpPr>
          <p:cNvPr id="101" name="椭圆 26">
            <a:extLst>
              <a:ext uri="{FF2B5EF4-FFF2-40B4-BE49-F238E27FC236}">
                <a16:creationId xmlns:a16="http://schemas.microsoft.com/office/drawing/2014/main" id="{887F5B2B-C857-C2E2-1452-6651BFBFEC56}"/>
              </a:ext>
            </a:extLst>
          </p:cNvPr>
          <p:cNvSpPr/>
          <p:nvPr/>
        </p:nvSpPr>
        <p:spPr>
          <a:xfrm>
            <a:off x="4219322" y="3014578"/>
            <a:ext cx="561656" cy="436310"/>
          </a:xfrm>
          <a:prstGeom prst="roundRect">
            <a:avLst/>
          </a:prstGeom>
          <a:solidFill>
            <a:srgbClr val="62A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rgbClr val="FFFFFF"/>
                </a:solidFill>
                <a:latin typeface="+mj-lt"/>
                <a:ea typeface="微软雅黑" panose="020B0503020204020204" pitchFamily="34" charset="-122"/>
                <a:cs typeface="Helvetica" panose="020B0604020202020204" pitchFamily="34" charset="0"/>
              </a:rPr>
              <a:t>R</a:t>
            </a:r>
          </a:p>
          <a:p>
            <a:pPr algn="ctr"/>
            <a:r>
              <a:rPr lang="en-US" altLang="zh-CN" sz="1050" b="1" dirty="0">
                <a:solidFill>
                  <a:srgbClr val="FFFFFF"/>
                </a:solidFill>
                <a:latin typeface="+mj-lt"/>
                <a:ea typeface="微软雅黑" panose="020B0503020204020204" pitchFamily="34" charset="-122"/>
                <a:cs typeface="Helvetica" panose="020B0604020202020204" pitchFamily="34" charset="0"/>
              </a:rPr>
              <a:t>2:2:1</a:t>
            </a:r>
            <a:endParaRPr lang="zh-CN" altLang="en-US" sz="1050" dirty="0">
              <a:solidFill>
                <a:srgbClr val="FFFFFF"/>
              </a:solidFill>
              <a:latin typeface="+mj-lt"/>
              <a:ea typeface="微软雅黑" panose="020B0503020204020204" pitchFamily="34" charset="-122"/>
              <a:cs typeface="Helvetica" panose="020B0604020202020204" pitchFamily="34" charset="0"/>
            </a:endParaRPr>
          </a:p>
        </p:txBody>
      </p:sp>
      <p:sp>
        <p:nvSpPr>
          <p:cNvPr id="103" name="文本框 28">
            <a:extLst>
              <a:ext uri="{FF2B5EF4-FFF2-40B4-BE49-F238E27FC236}">
                <a16:creationId xmlns:a16="http://schemas.microsoft.com/office/drawing/2014/main" id="{97B529E7-48D3-7B9C-02BD-45B53235D923}"/>
              </a:ext>
            </a:extLst>
          </p:cNvPr>
          <p:cNvSpPr txBox="1"/>
          <p:nvPr/>
        </p:nvSpPr>
        <p:spPr>
          <a:xfrm>
            <a:off x="3956018" y="3601252"/>
            <a:ext cx="1079010" cy="577081"/>
          </a:xfrm>
          <a:prstGeom prst="rect">
            <a:avLst/>
          </a:prstGeom>
          <a:noFill/>
        </p:spPr>
        <p:txBody>
          <a:bodyPr wrap="square" rtlCol="0">
            <a:spAutoFit/>
          </a:bodyPr>
          <a:lstStyle/>
          <a:p>
            <a:pPr algn="ctr"/>
            <a:r>
              <a:rPr lang="en-US" altLang="zh-CN" sz="1050" dirty="0">
                <a:latin typeface="+mj-lt"/>
                <a:ea typeface="微软雅黑" panose="020B0503020204020204" pitchFamily="34" charset="-122"/>
                <a:cs typeface="Helvetica" panose="020B0604020202020204" pitchFamily="34" charset="0"/>
              </a:rPr>
              <a:t>Stratification</a:t>
            </a:r>
            <a:r>
              <a:rPr lang="zh-CN" altLang="en-US" sz="1050" dirty="0">
                <a:latin typeface="+mj-lt"/>
                <a:ea typeface="微软雅黑" panose="020B0503020204020204" pitchFamily="34" charset="-122"/>
                <a:cs typeface="Helvetica" panose="020B0604020202020204" pitchFamily="34" charset="0"/>
              </a:rPr>
              <a:t>：</a:t>
            </a:r>
            <a:br>
              <a:rPr lang="en-US" altLang="zh-CN" sz="1050" dirty="0">
                <a:latin typeface="+mj-lt"/>
                <a:ea typeface="微软雅黑" panose="020B0503020204020204" pitchFamily="34" charset="-122"/>
                <a:cs typeface="Helvetica" panose="020B0604020202020204" pitchFamily="34" charset="0"/>
              </a:rPr>
            </a:br>
            <a:r>
              <a:rPr lang="en-US" altLang="zh-CN" sz="1050" dirty="0">
                <a:latin typeface="+mj-lt"/>
                <a:ea typeface="微软雅黑" panose="020B0503020204020204" pitchFamily="34" charset="-122"/>
                <a:cs typeface="Helvetica" panose="020B0604020202020204" pitchFamily="34" charset="0"/>
              </a:rPr>
              <a:t>cirrhosis and Country</a:t>
            </a:r>
            <a:endParaRPr lang="zh-CN" altLang="en-US" sz="1050" dirty="0">
              <a:latin typeface="+mj-lt"/>
              <a:ea typeface="微软雅黑" panose="020B0503020204020204" pitchFamily="34" charset="-122"/>
              <a:cs typeface="Helvetica" panose="020B0604020202020204" pitchFamily="34" charset="0"/>
            </a:endParaRPr>
          </a:p>
        </p:txBody>
      </p:sp>
      <p:sp>
        <p:nvSpPr>
          <p:cNvPr id="104" name="Rectangle 19">
            <a:extLst>
              <a:ext uri="{FF2B5EF4-FFF2-40B4-BE49-F238E27FC236}">
                <a16:creationId xmlns:a16="http://schemas.microsoft.com/office/drawing/2014/main" id="{3269A096-27A5-4C1D-F138-A613BB79A870}"/>
              </a:ext>
            </a:extLst>
          </p:cNvPr>
          <p:cNvSpPr>
            <a:spLocks noChangeArrowheads="1"/>
          </p:cNvSpPr>
          <p:nvPr/>
        </p:nvSpPr>
        <p:spPr bwMode="auto">
          <a:xfrm>
            <a:off x="5242348" y="3297254"/>
            <a:ext cx="1965960" cy="515084"/>
          </a:xfrm>
          <a:prstGeom prst="roundRect">
            <a:avLst/>
          </a:prstGeom>
          <a:solidFill>
            <a:schemeClr val="accent3">
              <a:lumMod val="20000"/>
              <a:lumOff val="80000"/>
            </a:schemeClr>
          </a:solidFill>
          <a:ln w="9525">
            <a:noFill/>
            <a:headEnd/>
            <a:tailEnd/>
          </a:ln>
        </p:spPr>
        <p:style>
          <a:lnRef idx="1">
            <a:schemeClr val="accent4"/>
          </a:lnRef>
          <a:fillRef idx="2">
            <a:schemeClr val="accent4"/>
          </a:fillRef>
          <a:effectRef idx="1">
            <a:schemeClr val="accent4"/>
          </a:effectRef>
          <a:fontRef idx="minor">
            <a:schemeClr val="dk1"/>
          </a:fontRef>
        </p:style>
        <p:txBody>
          <a:bodyPr lIns="91440" tIns="45720" rIns="91440" bIns="45720" anchor="ct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defTabSz="1219170">
              <a:defRPr/>
            </a:pPr>
            <a:r>
              <a:rPr lang="en-US" altLang="zh-CN" sz="1050" dirty="0">
                <a:latin typeface="+mj-lt"/>
                <a:ea typeface="微软雅黑" panose="020B0503020204020204" pitchFamily="34" charset="-122"/>
                <a:cs typeface="Helvetica" panose="020B0604020202020204" pitchFamily="34" charset="0"/>
              </a:rPr>
              <a:t>Treatment</a:t>
            </a:r>
            <a:r>
              <a:rPr lang="zh-CN" altLang="en-US" sz="1050" dirty="0">
                <a:latin typeface="+mj-lt"/>
                <a:ea typeface="微软雅黑" panose="020B0503020204020204" pitchFamily="34" charset="-122"/>
                <a:cs typeface="Helvetica" panose="020B0604020202020204" pitchFamily="34" charset="0"/>
              </a:rPr>
              <a:t> </a:t>
            </a:r>
            <a:r>
              <a:rPr lang="en-US" altLang="zh-CN" sz="1050" dirty="0">
                <a:latin typeface="+mj-lt"/>
                <a:ea typeface="微软雅黑" panose="020B0503020204020204" pitchFamily="34" charset="-122"/>
                <a:cs typeface="Helvetica" panose="020B0604020202020204" pitchFamily="34" charset="0"/>
              </a:rPr>
              <a:t>group</a:t>
            </a:r>
            <a:r>
              <a:rPr lang="zh-CN" altLang="en-US" sz="1050" dirty="0">
                <a:latin typeface="+mj-lt"/>
                <a:ea typeface="微软雅黑" panose="020B0503020204020204" pitchFamily="34" charset="-122"/>
                <a:cs typeface="Helvetica" panose="020B0604020202020204" pitchFamily="34" charset="0"/>
              </a:rPr>
              <a:t> </a:t>
            </a:r>
            <a:r>
              <a:rPr lang="en-US" altLang="zh-CN" sz="1050" dirty="0">
                <a:latin typeface="+mj-lt"/>
                <a:ea typeface="微软雅黑" panose="020B0503020204020204" pitchFamily="34" charset="-122"/>
                <a:cs typeface="Helvetica" panose="020B0604020202020204" pitchFamily="34" charset="0"/>
              </a:rPr>
              <a:t>2 (N=36)</a:t>
            </a:r>
            <a:r>
              <a:rPr lang="zh-CN" altLang="en-US" sz="1050" dirty="0">
                <a:latin typeface="+mj-lt"/>
                <a:ea typeface="微软雅黑" panose="020B0503020204020204" pitchFamily="34" charset="-122"/>
                <a:cs typeface="Helvetica" panose="020B0604020202020204" pitchFamily="34" charset="0"/>
              </a:rPr>
              <a:t>：</a:t>
            </a:r>
            <a:endParaRPr lang="en-US" altLang="zh-CN" sz="1050" dirty="0">
              <a:latin typeface="+mj-lt"/>
              <a:ea typeface="微软雅黑" panose="020B0503020204020204" pitchFamily="34" charset="-122"/>
              <a:cs typeface="Helvetica" panose="020B0604020202020204" pitchFamily="34" charset="0"/>
            </a:endParaRPr>
          </a:p>
          <a:p>
            <a:pPr defTabSz="1219170">
              <a:defRPr/>
            </a:pPr>
            <a:r>
              <a:rPr lang="en-US" altLang="zh-CN" sz="1050" dirty="0">
                <a:latin typeface="+mj-lt"/>
                <a:ea typeface="微软雅黑" panose="020B0503020204020204" pitchFamily="34" charset="-122"/>
                <a:cs typeface="Helvetica" panose="020B0604020202020204" pitchFamily="34" charset="0"/>
              </a:rPr>
              <a:t>Libevitug 10 mg/kg Q2W</a:t>
            </a:r>
            <a:br>
              <a:rPr lang="en-US" altLang="zh-CN" sz="1050" dirty="0">
                <a:latin typeface="+mj-lt"/>
                <a:ea typeface="微软雅黑" panose="020B0503020204020204" pitchFamily="34" charset="-122"/>
                <a:cs typeface="Helvetica" panose="020B0604020202020204" pitchFamily="34" charset="0"/>
              </a:rPr>
            </a:br>
            <a:r>
              <a:rPr lang="en-US" altLang="zh-CN" sz="1050" dirty="0">
                <a:latin typeface="+mj-lt"/>
                <a:ea typeface="微软雅黑" panose="020B0503020204020204" pitchFamily="34" charset="-122"/>
                <a:cs typeface="Helvetica" panose="020B0604020202020204" pitchFamily="34" charset="0"/>
              </a:rPr>
              <a:t> + TAF for 24 </a:t>
            </a:r>
            <a:r>
              <a:rPr lang="en-US" altLang="zh-CN" sz="1050" dirty="0" err="1">
                <a:latin typeface="+mj-lt"/>
                <a:ea typeface="微软雅黑" panose="020B0503020204020204" pitchFamily="34" charset="-122"/>
                <a:cs typeface="Helvetica" panose="020B0604020202020204" pitchFamily="34" charset="0"/>
              </a:rPr>
              <a:t>wk</a:t>
            </a:r>
            <a:endParaRPr lang="en-US" sz="1050" dirty="0">
              <a:latin typeface="+mj-lt"/>
              <a:ea typeface="微软雅黑" panose="020B0503020204020204" pitchFamily="34" charset="-122"/>
              <a:cs typeface="Helvetica" panose="020B0604020202020204" pitchFamily="34" charset="0"/>
            </a:endParaRPr>
          </a:p>
        </p:txBody>
      </p:sp>
      <p:sp>
        <p:nvSpPr>
          <p:cNvPr id="105" name="Rectangle 19">
            <a:extLst>
              <a:ext uri="{FF2B5EF4-FFF2-40B4-BE49-F238E27FC236}">
                <a16:creationId xmlns:a16="http://schemas.microsoft.com/office/drawing/2014/main" id="{5A4BDD03-0F14-8857-D4A3-52807C0E5D7A}"/>
              </a:ext>
            </a:extLst>
          </p:cNvPr>
          <p:cNvSpPr>
            <a:spLocks noChangeArrowheads="1"/>
          </p:cNvSpPr>
          <p:nvPr/>
        </p:nvSpPr>
        <p:spPr bwMode="auto">
          <a:xfrm>
            <a:off x="9502103" y="3050737"/>
            <a:ext cx="1939179" cy="311655"/>
          </a:xfrm>
          <a:prstGeom prst="roundRect">
            <a:avLst/>
          </a:prstGeom>
          <a:solidFill>
            <a:schemeClr val="accent4"/>
          </a:solidFill>
          <a:ln w="9525">
            <a:noFill/>
            <a:prstDash val="solid"/>
            <a:headEnd/>
            <a:tailEnd/>
          </a:ln>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marL="0" marR="0" lvl="0" indent="0" algn="ctr" defTabSz="1219170" rtl="0" eaLnBrk="1" fontAlgn="auto" latinLnBrk="0" hangingPunct="1">
              <a:spcBef>
                <a:spcPts val="0"/>
              </a:spcBef>
              <a:spcAft>
                <a:spcPts val="0"/>
              </a:spcAft>
              <a:buClrTx/>
              <a:buSzTx/>
              <a:buFontTx/>
              <a:buNone/>
              <a:tabLst/>
              <a:defRPr/>
            </a:pPr>
            <a:r>
              <a:rPr lang="en-US" altLang="zh-CN" sz="1050">
                <a:latin typeface="+mj-lt"/>
                <a:ea typeface="微软雅黑" panose="020B0503020204020204" pitchFamily="34" charset="-122"/>
                <a:cs typeface="Helvetica" panose="020B0604020202020204" pitchFamily="34" charset="0"/>
              </a:rPr>
              <a:t>TAF</a:t>
            </a:r>
            <a:r>
              <a:rPr lang="en-US" altLang="zh-CN" sz="1050">
                <a:solidFill>
                  <a:srgbClr val="002060"/>
                </a:solidFill>
                <a:latin typeface="+mj-lt"/>
                <a:ea typeface="微软雅黑" panose="020B0503020204020204" pitchFamily="34" charset="-122"/>
                <a:cs typeface="Helvetica" panose="020B0604020202020204" pitchFamily="34" charset="0"/>
              </a:rPr>
              <a:t> </a:t>
            </a:r>
          </a:p>
        </p:txBody>
      </p:sp>
      <p:cxnSp>
        <p:nvCxnSpPr>
          <p:cNvPr id="108" name="直接箭头连接符 33">
            <a:extLst>
              <a:ext uri="{FF2B5EF4-FFF2-40B4-BE49-F238E27FC236}">
                <a16:creationId xmlns:a16="http://schemas.microsoft.com/office/drawing/2014/main" id="{167B898F-0624-6BED-D703-966DB56C2EEB}"/>
              </a:ext>
            </a:extLst>
          </p:cNvPr>
          <p:cNvCxnSpPr>
            <a:cxnSpLocks/>
            <a:stCxn id="98" idx="3"/>
            <a:endCxn id="111" idx="1"/>
          </p:cNvCxnSpPr>
          <p:nvPr/>
        </p:nvCxnSpPr>
        <p:spPr>
          <a:xfrm flipV="1">
            <a:off x="7208308" y="2924883"/>
            <a:ext cx="349987" cy="142"/>
          </a:xfrm>
          <a:prstGeom prst="straightConnector1">
            <a:avLst/>
          </a:prstGeom>
          <a:ln w="19050">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109" name="直接箭头连接符 34">
            <a:extLst>
              <a:ext uri="{FF2B5EF4-FFF2-40B4-BE49-F238E27FC236}">
                <a16:creationId xmlns:a16="http://schemas.microsoft.com/office/drawing/2014/main" id="{4559BDC5-24AF-B8BA-2476-CA01DAED041C}"/>
              </a:ext>
            </a:extLst>
          </p:cNvPr>
          <p:cNvCxnSpPr>
            <a:cxnSpLocks/>
            <a:stCxn id="104" idx="3"/>
            <a:endCxn id="112" idx="1"/>
          </p:cNvCxnSpPr>
          <p:nvPr/>
        </p:nvCxnSpPr>
        <p:spPr>
          <a:xfrm>
            <a:off x="7208308" y="3554796"/>
            <a:ext cx="349988" cy="0"/>
          </a:xfrm>
          <a:prstGeom prst="straightConnector1">
            <a:avLst/>
          </a:prstGeom>
          <a:ln w="19050">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110" name="直接箭头连接符 35">
            <a:extLst>
              <a:ext uri="{FF2B5EF4-FFF2-40B4-BE49-F238E27FC236}">
                <a16:creationId xmlns:a16="http://schemas.microsoft.com/office/drawing/2014/main" id="{2E454454-56C6-7C0F-2B2E-D552B1EC325F}"/>
              </a:ext>
            </a:extLst>
          </p:cNvPr>
          <p:cNvCxnSpPr>
            <a:cxnSpLocks/>
            <a:stCxn id="99" idx="3"/>
            <a:endCxn id="113" idx="1"/>
          </p:cNvCxnSpPr>
          <p:nvPr/>
        </p:nvCxnSpPr>
        <p:spPr>
          <a:xfrm>
            <a:off x="7208308" y="4184710"/>
            <a:ext cx="349987" cy="0"/>
          </a:xfrm>
          <a:prstGeom prst="straightConnector1">
            <a:avLst/>
          </a:prstGeom>
          <a:ln w="19050">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111" name="Rectangle 19">
            <a:extLst>
              <a:ext uri="{FF2B5EF4-FFF2-40B4-BE49-F238E27FC236}">
                <a16:creationId xmlns:a16="http://schemas.microsoft.com/office/drawing/2014/main" id="{9C5635BB-3EE0-9388-88AE-9BF45EB93E9B}"/>
              </a:ext>
            </a:extLst>
          </p:cNvPr>
          <p:cNvSpPr>
            <a:spLocks noChangeArrowheads="1"/>
          </p:cNvSpPr>
          <p:nvPr/>
        </p:nvSpPr>
        <p:spPr bwMode="auto">
          <a:xfrm>
            <a:off x="7558295" y="2667483"/>
            <a:ext cx="1645920" cy="514800"/>
          </a:xfrm>
          <a:prstGeom prst="roundRect">
            <a:avLst/>
          </a:prstGeom>
          <a:solidFill>
            <a:schemeClr val="accent4">
              <a:lumMod val="20000"/>
              <a:lumOff val="80000"/>
            </a:schemeClr>
          </a:solidFill>
          <a:ln w="9525">
            <a:noFill/>
            <a:headEnd/>
            <a:tailEnd/>
          </a:ln>
        </p:spPr>
        <p:style>
          <a:lnRef idx="1">
            <a:schemeClr val="accent4"/>
          </a:lnRef>
          <a:fillRef idx="2">
            <a:schemeClr val="accent4"/>
          </a:fillRef>
          <a:effectRef idx="1">
            <a:schemeClr val="accent4"/>
          </a:effectRef>
          <a:fontRef idx="minor">
            <a:schemeClr val="dk1"/>
          </a:fontRef>
        </p:style>
        <p:txBody>
          <a:bodyPr lIns="91440" tIns="45720" rIns="91440" bIns="45720" anchor="ct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defTabSz="1219170">
              <a:defRPr/>
            </a:pPr>
            <a:r>
              <a:rPr lang="en-US" altLang="zh-CN" sz="1050" dirty="0">
                <a:latin typeface="+mj-lt"/>
                <a:ea typeface="微软雅黑" panose="020B0503020204020204" pitchFamily="34" charset="-122"/>
                <a:cs typeface="Helvetica" panose="020B0604020202020204" pitchFamily="34" charset="0"/>
              </a:rPr>
              <a:t>Libevitug 20 mg/kg Q2W</a:t>
            </a:r>
            <a:br>
              <a:rPr lang="en-US" altLang="zh-CN" sz="1050" dirty="0">
                <a:latin typeface="+mj-lt"/>
                <a:ea typeface="微软雅黑" panose="020B0503020204020204" pitchFamily="34" charset="-122"/>
                <a:cs typeface="Helvetica" panose="020B0604020202020204" pitchFamily="34" charset="0"/>
              </a:rPr>
            </a:br>
            <a:r>
              <a:rPr lang="en-US" altLang="zh-CN" sz="1050" dirty="0">
                <a:latin typeface="+mj-lt"/>
                <a:ea typeface="微软雅黑" panose="020B0503020204020204" pitchFamily="34" charset="-122"/>
                <a:cs typeface="Helvetica" panose="020B0604020202020204" pitchFamily="34" charset="0"/>
              </a:rPr>
              <a:t> + TAF for 24 </a:t>
            </a:r>
            <a:r>
              <a:rPr lang="en-US" altLang="zh-CN" sz="1050" dirty="0" err="1">
                <a:latin typeface="+mj-lt"/>
                <a:ea typeface="微软雅黑" panose="020B0503020204020204" pitchFamily="34" charset="-122"/>
                <a:cs typeface="Helvetica" panose="020B0604020202020204" pitchFamily="34" charset="0"/>
              </a:rPr>
              <a:t>wk</a:t>
            </a:r>
            <a:endParaRPr lang="en-US" sz="1050" dirty="0">
              <a:latin typeface="+mj-lt"/>
              <a:ea typeface="微软雅黑" panose="020B0503020204020204" pitchFamily="34" charset="-122"/>
              <a:cs typeface="Helvetica" panose="020B0604020202020204" pitchFamily="34" charset="0"/>
            </a:endParaRPr>
          </a:p>
        </p:txBody>
      </p:sp>
      <p:sp>
        <p:nvSpPr>
          <p:cNvPr id="112" name="Rectangle 19">
            <a:extLst>
              <a:ext uri="{FF2B5EF4-FFF2-40B4-BE49-F238E27FC236}">
                <a16:creationId xmlns:a16="http://schemas.microsoft.com/office/drawing/2014/main" id="{D4047896-AA14-6A6A-C4C9-BC632DF7769F}"/>
              </a:ext>
            </a:extLst>
          </p:cNvPr>
          <p:cNvSpPr>
            <a:spLocks noChangeArrowheads="1"/>
          </p:cNvSpPr>
          <p:nvPr/>
        </p:nvSpPr>
        <p:spPr bwMode="auto">
          <a:xfrm>
            <a:off x="7558296" y="3297396"/>
            <a:ext cx="1645920" cy="514800"/>
          </a:xfrm>
          <a:prstGeom prst="roundRect">
            <a:avLst/>
          </a:prstGeom>
          <a:solidFill>
            <a:schemeClr val="accent4">
              <a:lumMod val="20000"/>
              <a:lumOff val="80000"/>
            </a:schemeClr>
          </a:solidFill>
          <a:ln w="9525">
            <a:noFill/>
            <a:headEnd/>
            <a:tailEnd/>
          </a:ln>
        </p:spPr>
        <p:style>
          <a:lnRef idx="1">
            <a:schemeClr val="accent4"/>
          </a:lnRef>
          <a:fillRef idx="2">
            <a:schemeClr val="accent4"/>
          </a:fillRef>
          <a:effectRef idx="1">
            <a:schemeClr val="accent4"/>
          </a:effectRef>
          <a:fontRef idx="minor">
            <a:schemeClr val="dk1"/>
          </a:fontRef>
        </p:style>
        <p:txBody>
          <a:bodyPr lIns="91440" tIns="45720" rIns="91440" bIns="45720" anchor="ct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defTabSz="1219170">
              <a:defRPr/>
            </a:pPr>
            <a:r>
              <a:rPr lang="en-US" altLang="zh-CN" sz="1050" dirty="0">
                <a:latin typeface="+mj-lt"/>
                <a:ea typeface="微软雅黑" panose="020B0503020204020204" pitchFamily="34" charset="-122"/>
                <a:cs typeface="Helvetica" panose="020B0604020202020204" pitchFamily="34" charset="0"/>
              </a:rPr>
              <a:t>Libevitug 10 mg/kg Q2W</a:t>
            </a:r>
            <a:br>
              <a:rPr lang="en-US" altLang="zh-CN" sz="1050" dirty="0">
                <a:latin typeface="+mj-lt"/>
                <a:ea typeface="微软雅黑" panose="020B0503020204020204" pitchFamily="34" charset="-122"/>
                <a:cs typeface="Helvetica" panose="020B0604020202020204" pitchFamily="34" charset="0"/>
              </a:rPr>
            </a:br>
            <a:r>
              <a:rPr lang="en-US" altLang="zh-CN" sz="1050" dirty="0">
                <a:latin typeface="+mj-lt"/>
                <a:ea typeface="微软雅黑" panose="020B0503020204020204" pitchFamily="34" charset="-122"/>
                <a:cs typeface="Helvetica" panose="020B0604020202020204" pitchFamily="34" charset="0"/>
              </a:rPr>
              <a:t> + TAF for 24wk</a:t>
            </a:r>
            <a:endParaRPr lang="en-US" sz="1050" dirty="0">
              <a:latin typeface="+mj-lt"/>
              <a:ea typeface="微软雅黑" panose="020B0503020204020204" pitchFamily="34" charset="-122"/>
              <a:cs typeface="Helvetica" panose="020B0604020202020204" pitchFamily="34" charset="0"/>
            </a:endParaRPr>
          </a:p>
        </p:txBody>
      </p:sp>
      <p:sp>
        <p:nvSpPr>
          <p:cNvPr id="113" name="Rectangle 19">
            <a:extLst>
              <a:ext uri="{FF2B5EF4-FFF2-40B4-BE49-F238E27FC236}">
                <a16:creationId xmlns:a16="http://schemas.microsoft.com/office/drawing/2014/main" id="{5C800B59-67B3-BCA0-C261-68F6B73FA984}"/>
              </a:ext>
            </a:extLst>
          </p:cNvPr>
          <p:cNvSpPr>
            <a:spLocks noChangeArrowheads="1"/>
          </p:cNvSpPr>
          <p:nvPr/>
        </p:nvSpPr>
        <p:spPr bwMode="auto">
          <a:xfrm>
            <a:off x="7558295" y="3927310"/>
            <a:ext cx="1645920" cy="514800"/>
          </a:xfrm>
          <a:prstGeom prst="roundRect">
            <a:avLst/>
          </a:prstGeom>
          <a:solidFill>
            <a:schemeClr val="accent4">
              <a:lumMod val="20000"/>
              <a:lumOff val="80000"/>
            </a:schemeClr>
          </a:solidFill>
          <a:ln w="9525" algn="ctr">
            <a:noFill/>
            <a:round/>
            <a:headEnd/>
            <a:tailEnd/>
          </a:ln>
          <a:effectLst/>
        </p:spPr>
        <p:txBody>
          <a:bodyPr lIns="91440" tIns="45720" rIns="91440" bIns="45720" anchor="ct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defTabSz="1219170">
              <a:defRPr/>
            </a:pPr>
            <a:r>
              <a:rPr lang="en-US" altLang="zh-CN" sz="1050">
                <a:latin typeface="+mj-lt"/>
                <a:ea typeface="微软雅黑" panose="020B0503020204020204" pitchFamily="34" charset="-122"/>
                <a:cs typeface="Helvetica" panose="020B0604020202020204" pitchFamily="34" charset="0"/>
              </a:rPr>
              <a:t>TAF for 24W</a:t>
            </a:r>
            <a:endParaRPr lang="zh-CN" altLang="en-US" sz="1050">
              <a:latin typeface="+mj-lt"/>
              <a:ea typeface="微软雅黑" panose="020B0503020204020204" pitchFamily="34" charset="-122"/>
              <a:cs typeface="Helvetica" panose="020B0604020202020204" pitchFamily="34" charset="0"/>
            </a:endParaRPr>
          </a:p>
        </p:txBody>
      </p:sp>
      <p:sp>
        <p:nvSpPr>
          <p:cNvPr id="114" name="右大括号 39">
            <a:extLst>
              <a:ext uri="{FF2B5EF4-FFF2-40B4-BE49-F238E27FC236}">
                <a16:creationId xmlns:a16="http://schemas.microsoft.com/office/drawing/2014/main" id="{6D2790EE-8D87-4F43-9433-8017E1D1A81B}"/>
              </a:ext>
            </a:extLst>
          </p:cNvPr>
          <p:cNvSpPr/>
          <p:nvPr/>
        </p:nvSpPr>
        <p:spPr>
          <a:xfrm>
            <a:off x="9255295" y="2658938"/>
            <a:ext cx="155370" cy="1095253"/>
          </a:xfrm>
          <a:prstGeom prst="rightBrace">
            <a:avLst>
              <a:gd name="adj1" fmla="val 37139"/>
              <a:gd name="adj2"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latin typeface="+mj-lt"/>
            </a:endParaRPr>
          </a:p>
        </p:txBody>
      </p:sp>
      <p:sp>
        <p:nvSpPr>
          <p:cNvPr id="116" name="等腰三角形 6">
            <a:extLst>
              <a:ext uri="{FF2B5EF4-FFF2-40B4-BE49-F238E27FC236}">
                <a16:creationId xmlns:a16="http://schemas.microsoft.com/office/drawing/2014/main" id="{288EABA0-9C14-0651-22C6-351A01754367}"/>
              </a:ext>
            </a:extLst>
          </p:cNvPr>
          <p:cNvSpPr/>
          <p:nvPr/>
        </p:nvSpPr>
        <p:spPr>
          <a:xfrm>
            <a:off x="7114461" y="4355134"/>
            <a:ext cx="202823" cy="18930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mj-lt"/>
            </a:endParaRPr>
          </a:p>
        </p:txBody>
      </p:sp>
      <p:sp>
        <p:nvSpPr>
          <p:cNvPr id="117" name="文本框 14">
            <a:extLst>
              <a:ext uri="{FF2B5EF4-FFF2-40B4-BE49-F238E27FC236}">
                <a16:creationId xmlns:a16="http://schemas.microsoft.com/office/drawing/2014/main" id="{8197F31D-B40F-54B0-EEFD-EA6DA6700A1B}"/>
              </a:ext>
            </a:extLst>
          </p:cNvPr>
          <p:cNvSpPr txBox="1"/>
          <p:nvPr/>
        </p:nvSpPr>
        <p:spPr>
          <a:xfrm>
            <a:off x="672000" y="2667483"/>
            <a:ext cx="1982933" cy="1774627"/>
          </a:xfrm>
          <a:prstGeom prst="roundRect">
            <a:avLst>
              <a:gd name="adj" fmla="val 8981"/>
            </a:avLst>
          </a:prstGeom>
          <a:solidFill>
            <a:srgbClr val="E8EEF8"/>
          </a:solidFill>
          <a:ln>
            <a:noFill/>
          </a:ln>
        </p:spPr>
        <p:txBody>
          <a:bodyPr wrap="square" lIns="45720" rIns="45720" rtlCol="0">
            <a:spAutoFit/>
          </a:bodyPr>
          <a:lstStyle/>
          <a:p>
            <a:pPr>
              <a:spcAft>
                <a:spcPts val="400"/>
              </a:spcAft>
            </a:pPr>
            <a:r>
              <a:rPr lang="en-US" altLang="zh-CN" sz="1050" dirty="0">
                <a:latin typeface="+mj-lt"/>
                <a:cs typeface="Helvetica" panose="020B0604020202020204" pitchFamily="34" charset="0"/>
              </a:rPr>
              <a:t>Chronic HDV infection (N=90)</a:t>
            </a:r>
          </a:p>
          <a:p>
            <a:pPr marL="171450" indent="-171450">
              <a:spcAft>
                <a:spcPts val="400"/>
              </a:spcAft>
              <a:buSzPct val="80000"/>
              <a:buFont typeface="Wingdings" panose="05000000000000000000" pitchFamily="2" charset="2"/>
              <a:buChar char="n"/>
            </a:pPr>
            <a:r>
              <a:rPr lang="en-US" altLang="zh-CN" sz="1050" dirty="0">
                <a:latin typeface="+mj-lt"/>
                <a:cs typeface="Helvetica" panose="020B0604020202020204" pitchFamily="34" charset="0"/>
              </a:rPr>
              <a:t>18~70y;</a:t>
            </a:r>
          </a:p>
          <a:p>
            <a:pPr marL="171450" indent="-171450">
              <a:spcAft>
                <a:spcPts val="400"/>
              </a:spcAft>
              <a:buSzPct val="80000"/>
              <a:buFont typeface="Wingdings" panose="05000000000000000000" pitchFamily="2" charset="2"/>
              <a:buChar char="n"/>
            </a:pPr>
            <a:r>
              <a:rPr lang="en-US" altLang="zh-CN" sz="1050" dirty="0">
                <a:latin typeface="+mj-lt"/>
                <a:cs typeface="Helvetica" panose="020B0604020202020204" pitchFamily="34" charset="0"/>
              </a:rPr>
              <a:t>HBsAg positive;</a:t>
            </a:r>
          </a:p>
          <a:p>
            <a:pPr marL="171450" indent="-171450">
              <a:spcAft>
                <a:spcPts val="400"/>
              </a:spcAft>
              <a:buSzPct val="80000"/>
              <a:buFont typeface="Wingdings" panose="05000000000000000000" pitchFamily="2" charset="2"/>
              <a:buChar char="n"/>
            </a:pPr>
            <a:r>
              <a:rPr lang="en-US" altLang="zh-CN" sz="1050" dirty="0">
                <a:latin typeface="+mj-lt"/>
                <a:cs typeface="Helvetica" panose="020B0604020202020204" pitchFamily="34" charset="0"/>
              </a:rPr>
              <a:t>HDV antibody positive;</a:t>
            </a:r>
          </a:p>
          <a:p>
            <a:pPr marL="171450" indent="-171450">
              <a:spcAft>
                <a:spcPts val="400"/>
              </a:spcAft>
              <a:buSzPct val="80000"/>
              <a:buFont typeface="Wingdings" panose="05000000000000000000" pitchFamily="2" charset="2"/>
              <a:buChar char="n"/>
            </a:pPr>
            <a:r>
              <a:rPr lang="en-US" altLang="zh-CN" sz="1050" dirty="0">
                <a:latin typeface="+mj-lt"/>
                <a:cs typeface="Helvetica" panose="020B0604020202020204" pitchFamily="34" charset="0"/>
              </a:rPr>
              <a:t>HDV RNA ≥ 100 IU/mL</a:t>
            </a:r>
          </a:p>
          <a:p>
            <a:pPr marL="171450" indent="-171450">
              <a:spcAft>
                <a:spcPts val="400"/>
              </a:spcAft>
              <a:buSzPct val="80000"/>
              <a:buFont typeface="Wingdings" panose="05000000000000000000" pitchFamily="2" charset="2"/>
              <a:buChar char="n"/>
            </a:pPr>
            <a:r>
              <a:rPr lang="en-US" altLang="zh-CN" sz="1050" dirty="0">
                <a:latin typeface="+mj-lt"/>
                <a:cs typeface="Helvetica" panose="020B0604020202020204" pitchFamily="34" charset="0"/>
              </a:rPr>
              <a:t>1 × ULN &lt; ALT &lt; 10 × ULN</a:t>
            </a:r>
          </a:p>
          <a:p>
            <a:pPr marL="171450" indent="-171450">
              <a:spcAft>
                <a:spcPts val="400"/>
              </a:spcAft>
              <a:buSzPct val="80000"/>
              <a:buFont typeface="Wingdings" panose="05000000000000000000" pitchFamily="2" charset="2"/>
              <a:buChar char="n"/>
            </a:pPr>
            <a:r>
              <a:rPr lang="en-US" altLang="zh-CN" sz="1050" dirty="0">
                <a:latin typeface="+mj-lt"/>
                <a:cs typeface="Helvetica" panose="020B0604020202020204" pitchFamily="34" charset="0"/>
              </a:rPr>
              <a:t>Without deco </a:t>
            </a:r>
            <a:r>
              <a:rPr lang="en-US" altLang="zh-CN" sz="1050" dirty="0" err="1">
                <a:latin typeface="+mj-lt"/>
                <a:cs typeface="Helvetica" panose="020B0604020202020204" pitchFamily="34" charset="0"/>
              </a:rPr>
              <a:t>mpensationcirrhosis</a:t>
            </a:r>
            <a:endParaRPr lang="en-US" altLang="zh-CN" sz="1050" dirty="0">
              <a:latin typeface="+mj-lt"/>
              <a:cs typeface="Helvetica" panose="020B0604020202020204" pitchFamily="34" charset="0"/>
            </a:endParaRPr>
          </a:p>
        </p:txBody>
      </p:sp>
      <p:cxnSp>
        <p:nvCxnSpPr>
          <p:cNvPr id="118" name="直接箭头连接符 15">
            <a:extLst>
              <a:ext uri="{FF2B5EF4-FFF2-40B4-BE49-F238E27FC236}">
                <a16:creationId xmlns:a16="http://schemas.microsoft.com/office/drawing/2014/main" id="{2895E585-131D-1886-94EC-918A50467F5D}"/>
              </a:ext>
            </a:extLst>
          </p:cNvPr>
          <p:cNvCxnSpPr>
            <a:cxnSpLocks/>
            <a:stCxn id="120" idx="3"/>
            <a:endCxn id="104" idx="1"/>
          </p:cNvCxnSpPr>
          <p:nvPr/>
        </p:nvCxnSpPr>
        <p:spPr>
          <a:xfrm>
            <a:off x="4006050" y="3554796"/>
            <a:ext cx="1236298" cy="0"/>
          </a:xfrm>
          <a:prstGeom prst="straightConnector1">
            <a:avLst/>
          </a:prstGeom>
          <a:ln w="19050">
            <a:solidFill>
              <a:srgbClr val="62AA42"/>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9">
            <a:extLst>
              <a:ext uri="{FF2B5EF4-FFF2-40B4-BE49-F238E27FC236}">
                <a16:creationId xmlns:a16="http://schemas.microsoft.com/office/drawing/2014/main" id="{36BBA403-7552-21C3-7B3A-2AD953358C4E}"/>
              </a:ext>
            </a:extLst>
          </p:cNvPr>
          <p:cNvSpPr>
            <a:spLocks noChangeArrowheads="1"/>
          </p:cNvSpPr>
          <p:nvPr/>
        </p:nvSpPr>
        <p:spPr bwMode="auto">
          <a:xfrm>
            <a:off x="2927038" y="3094114"/>
            <a:ext cx="1079012" cy="921364"/>
          </a:xfrm>
          <a:prstGeom prst="roundRect">
            <a:avLst/>
          </a:prstGeom>
          <a:solidFill>
            <a:schemeClr val="bg1"/>
          </a:solidFill>
          <a:ln w="12700">
            <a:solidFill>
              <a:srgbClr val="62AA42"/>
            </a:solidFill>
            <a:prstDash val="solid"/>
            <a:headEnd/>
            <a:tailEnd/>
          </a:ln>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marL="0" marR="0" lvl="0" indent="0" algn="ctr" defTabSz="1219170" rtl="0" eaLnBrk="1" fontAlgn="auto" latinLnBrk="0" hangingPunct="1">
              <a:spcBef>
                <a:spcPts val="0"/>
              </a:spcBef>
              <a:spcAft>
                <a:spcPts val="0"/>
              </a:spcAft>
              <a:buClrTx/>
              <a:buSzTx/>
              <a:buFontTx/>
              <a:buNone/>
              <a:tabLst/>
              <a:defRPr/>
            </a:pPr>
            <a:r>
              <a:rPr lang="en-US" altLang="zh-CN" sz="1050" dirty="0">
                <a:latin typeface="+mj-lt"/>
                <a:ea typeface="微软雅黑" panose="020B0503020204020204" pitchFamily="34" charset="-122"/>
                <a:cs typeface="Helvetica" panose="020B0604020202020204" pitchFamily="34" charset="0"/>
              </a:rPr>
              <a:t>Continue prior </a:t>
            </a:r>
            <a:r>
              <a:rPr lang="en-US" altLang="zh-CN" sz="1050" dirty="0" err="1">
                <a:latin typeface="+mj-lt"/>
                <a:ea typeface="微软雅黑" panose="020B0503020204020204" pitchFamily="34" charset="-122"/>
                <a:cs typeface="Helvetica" panose="020B0604020202020204" pitchFamily="34" charset="0"/>
              </a:rPr>
              <a:t>NrtIs</a:t>
            </a:r>
            <a:br>
              <a:rPr lang="en-US" altLang="zh-CN" sz="1050" dirty="0">
                <a:latin typeface="+mj-lt"/>
                <a:ea typeface="微软雅黑" panose="020B0503020204020204" pitchFamily="34" charset="-122"/>
                <a:cs typeface="Helvetica" panose="020B0604020202020204" pitchFamily="34" charset="0"/>
              </a:rPr>
            </a:br>
            <a:r>
              <a:rPr lang="en-US" altLang="zh-CN" sz="1050" dirty="0">
                <a:latin typeface="+mj-lt"/>
                <a:ea typeface="微软雅黑" panose="020B0503020204020204" pitchFamily="34" charset="-122"/>
                <a:cs typeface="Helvetica" panose="020B0604020202020204" pitchFamily="34" charset="0"/>
              </a:rPr>
              <a:t> or TAF </a:t>
            </a:r>
          </a:p>
        </p:txBody>
      </p:sp>
      <p:cxnSp>
        <p:nvCxnSpPr>
          <p:cNvPr id="121" name="直接箭头连接符 47">
            <a:extLst>
              <a:ext uri="{FF2B5EF4-FFF2-40B4-BE49-F238E27FC236}">
                <a16:creationId xmlns:a16="http://schemas.microsoft.com/office/drawing/2014/main" id="{18A9E46B-F3DA-3594-60E4-2E9923C3121D}"/>
              </a:ext>
            </a:extLst>
          </p:cNvPr>
          <p:cNvCxnSpPr>
            <a:cxnSpLocks/>
            <a:stCxn id="117" idx="3"/>
            <a:endCxn id="120" idx="1"/>
          </p:cNvCxnSpPr>
          <p:nvPr/>
        </p:nvCxnSpPr>
        <p:spPr>
          <a:xfrm flipV="1">
            <a:off x="2654933" y="3554796"/>
            <a:ext cx="272105" cy="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a16="http://schemas.microsoft.com/office/drawing/2014/main" id="{267D065D-F48F-73BD-D5DD-E6358224B463}"/>
              </a:ext>
            </a:extLst>
          </p:cNvPr>
          <p:cNvSpPr txBox="1">
            <a:spLocks/>
          </p:cNvSpPr>
          <p:nvPr/>
        </p:nvSpPr>
        <p:spPr>
          <a:xfrm>
            <a:off x="338399" y="406882"/>
            <a:ext cx="10963965" cy="501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baseline="0">
                <a:solidFill>
                  <a:srgbClr val="013687"/>
                </a:solidFill>
                <a:latin typeface="Calibri" panose="020F0502020204030204" pitchFamily="34" charset="0"/>
                <a:ea typeface="+mj-ea"/>
                <a:cs typeface="Calibri" panose="020F0502020204030204" pitchFamily="34" charset="0"/>
              </a:defRPr>
            </a:lvl1pPr>
          </a:lstStyle>
          <a:p>
            <a:r>
              <a:rPr lang="en-US" altLang="zh-CN" sz="2800" dirty="0">
                <a:latin typeface="+mj-lt"/>
                <a:cs typeface="Arial" panose="020B0604020202020204" pitchFamily="34" charset="0"/>
              </a:rPr>
              <a:t>A Pivotal MRCT (HH003-204) About Ending in CHD Patients</a:t>
            </a:r>
            <a:br>
              <a:rPr lang="en-US" altLang="zh-CN" sz="2800" dirty="0">
                <a:latin typeface="+mj-lt"/>
                <a:cs typeface="Arial" panose="020B0604020202020204" pitchFamily="34" charset="0"/>
              </a:rPr>
            </a:br>
            <a:r>
              <a:rPr lang="en-US" altLang="zh-CN" sz="2000" b="0" i="1" dirty="0">
                <a:latin typeface="+mj-lt"/>
                <a:cs typeface="Arial" panose="020B0604020202020204" pitchFamily="34" charset="0"/>
              </a:rPr>
              <a:t>Results to be released at AASLD’25, and China NDA expected to be approved in Dec. 2025</a:t>
            </a:r>
            <a:endParaRPr lang="zh-CN" altLang="en-US" sz="2000" b="0" i="1" dirty="0">
              <a:solidFill>
                <a:schemeClr val="tx1"/>
              </a:solidFill>
              <a:latin typeface="+mj-lt"/>
            </a:endParaRPr>
          </a:p>
        </p:txBody>
      </p:sp>
      <p:sp>
        <p:nvSpPr>
          <p:cNvPr id="73" name="文本框 26">
            <a:extLst>
              <a:ext uri="{FF2B5EF4-FFF2-40B4-BE49-F238E27FC236}">
                <a16:creationId xmlns:a16="http://schemas.microsoft.com/office/drawing/2014/main" id="{676BFA87-B364-2B8B-002F-F55E1B34823D}"/>
              </a:ext>
            </a:extLst>
          </p:cNvPr>
          <p:cNvSpPr txBox="1"/>
          <p:nvPr/>
        </p:nvSpPr>
        <p:spPr>
          <a:xfrm>
            <a:off x="0" y="6539781"/>
            <a:ext cx="6324907" cy="230832"/>
          </a:xfrm>
          <a:prstGeom prst="rect">
            <a:avLst/>
          </a:prstGeom>
          <a:noFill/>
        </p:spPr>
        <p:txBody>
          <a:bodyPr wrap="square" rtlCol="0">
            <a:spAutoFit/>
          </a:bodyPr>
          <a:lstStyle/>
          <a:p>
            <a:pPr algn="ctr"/>
            <a:r>
              <a:rPr lang="en-US" altLang="zh-CN" i="1" dirty="0">
                <a:latin typeface="Calibri" panose="020F0502020204030204" pitchFamily="34" charset="0"/>
                <a:cs typeface="Calibri" panose="020F0502020204030204" pitchFamily="34" charset="0"/>
              </a:rPr>
              <a:t>*Libevitug (HH-003) vs BLV switch, HDV RNA &lt; LLOQ or dec</a:t>
            </a:r>
            <a:r>
              <a:rPr lang="en-US" altLang="zh-CN" i="1" kern="1200" dirty="0">
                <a:effectLst/>
                <a:latin typeface="+mj-lt"/>
                <a:ea typeface="微软雅黑" panose="020B0503020204020204" pitchFamily="34" charset="-122"/>
                <a:cs typeface="Helvetica" panose="020B0604020202020204" pitchFamily="34" charset="0"/>
              </a:rPr>
              <a:t>line by </a:t>
            </a:r>
            <a:r>
              <a:rPr lang="zh-CN" altLang="en-US" i="1" kern="1200" noProof="0" dirty="0">
                <a:effectLst/>
                <a:latin typeface="+mj-lt"/>
                <a:ea typeface="微软雅黑" panose="020B0503020204020204" pitchFamily="34" charset="-122"/>
                <a:cs typeface="Helvetica" panose="020B0604020202020204" pitchFamily="34" charset="0"/>
              </a:rPr>
              <a:t>≥ </a:t>
            </a:r>
            <a:r>
              <a:rPr lang="en-US" altLang="zh-CN" i="1" kern="1200" noProof="0" dirty="0">
                <a:effectLst/>
                <a:latin typeface="+mj-lt"/>
                <a:ea typeface="微软雅黑" panose="020B0503020204020204" pitchFamily="34" charset="-122"/>
                <a:cs typeface="Helvetica" panose="020B0604020202020204" pitchFamily="34" charset="0"/>
              </a:rPr>
              <a:t>2 log</a:t>
            </a:r>
            <a:r>
              <a:rPr lang="en-US" altLang="zh-CN" i="1" kern="1200" baseline="-25000" noProof="0" dirty="0">
                <a:effectLst/>
                <a:latin typeface="+mj-lt"/>
                <a:ea typeface="微软雅黑" panose="020B0503020204020204" pitchFamily="34" charset="-122"/>
                <a:cs typeface="Helvetica" panose="020B0604020202020204" pitchFamily="34" charset="0"/>
              </a:rPr>
              <a:t>10 </a:t>
            </a:r>
            <a:r>
              <a:rPr lang="en-US" altLang="zh-CN" i="1" kern="1200" noProof="0" dirty="0">
                <a:effectLst/>
                <a:latin typeface="+mj-lt"/>
                <a:ea typeface="微软雅黑" panose="020B0503020204020204" pitchFamily="34" charset="-122"/>
                <a:cs typeface="Helvetica" panose="020B0604020202020204" pitchFamily="34" charset="0"/>
              </a:rPr>
              <a:t>and </a:t>
            </a:r>
            <a:r>
              <a:rPr lang="en-US" altLang="zh-CN" i="1" kern="1200" dirty="0">
                <a:effectLst/>
                <a:latin typeface="+mj-lt"/>
                <a:ea typeface="微软雅黑" panose="020B0503020204020204" pitchFamily="34" charset="-122"/>
                <a:cs typeface="Helvetica" panose="020B0604020202020204" pitchFamily="34" charset="0"/>
              </a:rPr>
              <a:t>ALT normalization at week 24</a:t>
            </a:r>
            <a:r>
              <a:rPr lang="en-US" altLang="zh-CN" i="1" dirty="0">
                <a:latin typeface="Calibri" panose="020F0502020204030204" pitchFamily="34" charset="0"/>
                <a:cs typeface="Calibri" panose="020F0502020204030204" pitchFamily="34" charset="0"/>
              </a:rPr>
              <a:t> </a:t>
            </a:r>
            <a:endParaRPr lang="zh-CN" altLang="en-US" i="1" dirty="0">
              <a:latin typeface="Calibri" panose="020F0502020204030204" pitchFamily="34" charset="0"/>
              <a:cs typeface="Calibri" panose="020F0502020204030204" pitchFamily="34" charset="0"/>
            </a:endParaRPr>
          </a:p>
        </p:txBody>
      </p:sp>
      <p:grpSp>
        <p:nvGrpSpPr>
          <p:cNvPr id="79" name="Group 78">
            <a:extLst>
              <a:ext uri="{FF2B5EF4-FFF2-40B4-BE49-F238E27FC236}">
                <a16:creationId xmlns:a16="http://schemas.microsoft.com/office/drawing/2014/main" id="{98D7DFA3-8EC5-A520-0EAC-D51375EFC000}"/>
              </a:ext>
            </a:extLst>
          </p:cNvPr>
          <p:cNvGrpSpPr/>
          <p:nvPr/>
        </p:nvGrpSpPr>
        <p:grpSpPr>
          <a:xfrm>
            <a:off x="672000" y="2154964"/>
            <a:ext cx="10840720" cy="411480"/>
            <a:chOff x="741680" y="1392555"/>
            <a:chExt cx="10840720" cy="411480"/>
          </a:xfrm>
          <a:solidFill>
            <a:schemeClr val="accent1"/>
          </a:solidFill>
        </p:grpSpPr>
        <p:sp>
          <p:nvSpPr>
            <p:cNvPr id="75" name="Arrow: Chevron 74">
              <a:extLst>
                <a:ext uri="{FF2B5EF4-FFF2-40B4-BE49-F238E27FC236}">
                  <a16:creationId xmlns:a16="http://schemas.microsoft.com/office/drawing/2014/main" id="{774E16A5-EA45-9533-67F2-5DC50F17D23A}"/>
                </a:ext>
              </a:extLst>
            </p:cNvPr>
            <p:cNvSpPr/>
            <p:nvPr/>
          </p:nvSpPr>
          <p:spPr>
            <a:xfrm>
              <a:off x="741680" y="1392555"/>
              <a:ext cx="2011680" cy="411480"/>
            </a:xfrm>
            <a:prstGeom prst="chevron">
              <a:avLst>
                <a:gd name="adj" fmla="val 40556"/>
              </a:avLst>
            </a:prstGeom>
            <a:solidFill>
              <a:srgbClr val="1E4C8C"/>
            </a:solidFill>
          </p:spPr>
          <p:txBody>
            <a:bodyPr wrap="square" lIns="0" tIns="0" rIns="0" bIns="0" rtlCol="0" anchor="ctr" anchorCtr="0"/>
            <a:lstStyle/>
            <a:p>
              <a:pPr algn="ctr"/>
              <a:r>
                <a:rPr lang="en-US" sz="1200" b="1" dirty="0">
                  <a:solidFill>
                    <a:srgbClr val="FFFFFF"/>
                  </a:solidFill>
                </a:rPr>
                <a:t>Screening </a:t>
              </a:r>
              <a:br>
                <a:rPr lang="en-US" sz="1200" b="1" dirty="0">
                  <a:solidFill>
                    <a:srgbClr val="FFFFFF"/>
                  </a:solidFill>
                </a:rPr>
              </a:br>
              <a:r>
                <a:rPr lang="en-US" sz="1200" b="1" dirty="0">
                  <a:solidFill>
                    <a:srgbClr val="FFFFFF"/>
                  </a:solidFill>
                </a:rPr>
                <a:t>(~28 days)​</a:t>
              </a:r>
            </a:p>
          </p:txBody>
        </p:sp>
        <p:sp>
          <p:nvSpPr>
            <p:cNvPr id="76" name="Arrow: Chevron 75">
              <a:extLst>
                <a:ext uri="{FF2B5EF4-FFF2-40B4-BE49-F238E27FC236}">
                  <a16:creationId xmlns:a16="http://schemas.microsoft.com/office/drawing/2014/main" id="{8A4640F4-A5C2-0C68-5BBA-775181829003}"/>
                </a:ext>
              </a:extLst>
            </p:cNvPr>
            <p:cNvSpPr/>
            <p:nvPr/>
          </p:nvSpPr>
          <p:spPr>
            <a:xfrm>
              <a:off x="2694601" y="1392555"/>
              <a:ext cx="2450592" cy="411480"/>
            </a:xfrm>
            <a:prstGeom prst="chevron">
              <a:avLst>
                <a:gd name="adj" fmla="val 40556"/>
              </a:avLst>
            </a:prstGeom>
            <a:solidFill>
              <a:srgbClr val="62AA42"/>
            </a:solidFill>
          </p:spPr>
          <p:txBody>
            <a:bodyPr wrap="square" lIns="0" tIns="0" rIns="0" bIns="0" rtlCol="0" anchor="ctr" anchorCtr="0"/>
            <a:lstStyle/>
            <a:p>
              <a:pPr algn="ctr" fontAlgn="base"/>
              <a:r>
                <a:rPr lang="en-US" altLang="zh-CN" sz="1200" b="1" i="0" dirty="0" err="1">
                  <a:solidFill>
                    <a:schemeClr val="bg1"/>
                  </a:solidFill>
                  <a:effectLst/>
                  <a:latin typeface="+mj-lt"/>
                  <a:cs typeface="Arial" panose="020B0604020202020204" pitchFamily="34" charset="0"/>
                </a:rPr>
                <a:t>NrtIs</a:t>
              </a:r>
              <a:r>
                <a:rPr lang="en-US" altLang="zh-CN" sz="1200" b="1" i="0" dirty="0">
                  <a:solidFill>
                    <a:schemeClr val="bg1"/>
                  </a:solidFill>
                  <a:effectLst/>
                  <a:latin typeface="+mj-lt"/>
                  <a:cs typeface="Arial" panose="020B0604020202020204" pitchFamily="34" charset="0"/>
                </a:rPr>
                <a:t> Pre-treatment</a:t>
              </a:r>
              <a:endParaRPr lang="en-US" altLang="zh-CN" sz="1200" b="1" i="0" baseline="30000" dirty="0">
                <a:solidFill>
                  <a:schemeClr val="bg1"/>
                </a:solidFill>
                <a:effectLst/>
                <a:latin typeface="+mj-lt"/>
                <a:cs typeface="Arial" panose="020B0604020202020204" pitchFamily="34" charset="0"/>
              </a:endParaRPr>
            </a:p>
            <a:p>
              <a:pPr algn="ctr" fontAlgn="base"/>
              <a:r>
                <a:rPr lang="en-US" altLang="zh-CN" sz="1200" b="1" i="0" dirty="0">
                  <a:solidFill>
                    <a:schemeClr val="bg1"/>
                  </a:solidFill>
                  <a:effectLst/>
                  <a:latin typeface="+mj-lt"/>
                  <a:cs typeface="Arial" panose="020B0604020202020204" pitchFamily="34" charset="0"/>
                </a:rPr>
                <a:t>(≤12 weeks)</a:t>
              </a:r>
              <a:endParaRPr lang="en-US" sz="1200" b="1" dirty="0">
                <a:solidFill>
                  <a:srgbClr val="FFFFFF"/>
                </a:solidFill>
              </a:endParaRPr>
            </a:p>
          </p:txBody>
        </p:sp>
        <p:sp>
          <p:nvSpPr>
            <p:cNvPr id="77" name="Arrow: Chevron 76">
              <a:extLst>
                <a:ext uri="{FF2B5EF4-FFF2-40B4-BE49-F238E27FC236}">
                  <a16:creationId xmlns:a16="http://schemas.microsoft.com/office/drawing/2014/main" id="{8A20297B-2669-C3A3-0C3D-95B2E8CAEE0F}"/>
                </a:ext>
              </a:extLst>
            </p:cNvPr>
            <p:cNvSpPr/>
            <p:nvPr/>
          </p:nvSpPr>
          <p:spPr>
            <a:xfrm>
              <a:off x="5086434" y="1392555"/>
              <a:ext cx="4443984" cy="411480"/>
            </a:xfrm>
            <a:prstGeom prst="chevron">
              <a:avLst>
                <a:gd name="adj" fmla="val 40556"/>
              </a:avLst>
            </a:prstGeom>
            <a:solidFill>
              <a:schemeClr val="accent3"/>
            </a:solidFill>
          </p:spPr>
          <p:txBody>
            <a:bodyPr wrap="square" lIns="0" tIns="0" rIns="0" bIns="0" rtlCol="0" anchor="ctr" anchorCtr="0"/>
            <a:lstStyle/>
            <a:p>
              <a:pPr algn="ctr" fontAlgn="base"/>
              <a:r>
                <a:rPr lang="en-US" altLang="zh-CN" sz="1200" b="1" i="0" dirty="0">
                  <a:solidFill>
                    <a:schemeClr val="bg1"/>
                  </a:solidFill>
                  <a:effectLst/>
                  <a:latin typeface="+mj-lt"/>
                  <a:ea typeface="等线" panose="02010600030101010101" pitchFamily="2" charset="-122"/>
                  <a:cs typeface="Arial" panose="020B0604020202020204" pitchFamily="34" charset="0"/>
                </a:rPr>
                <a:t>Treatment</a:t>
              </a:r>
              <a:r>
                <a:rPr lang="zh-CN" altLang="en-US" sz="1200" b="1" i="0" dirty="0">
                  <a:solidFill>
                    <a:schemeClr val="bg1"/>
                  </a:solidFill>
                  <a:effectLst/>
                  <a:latin typeface="+mj-lt"/>
                  <a:ea typeface="等线" panose="02010600030101010101" pitchFamily="2" charset="-122"/>
                  <a:cs typeface="Arial" panose="020B0604020202020204" pitchFamily="34" charset="0"/>
                </a:rPr>
                <a:t> </a:t>
              </a:r>
              <a:br>
                <a:rPr lang="en-US" altLang="zh-CN" sz="1200" b="1" i="0" dirty="0">
                  <a:solidFill>
                    <a:schemeClr val="bg1"/>
                  </a:solidFill>
                  <a:effectLst/>
                  <a:latin typeface="+mj-lt"/>
                  <a:ea typeface="等线" panose="02010600030101010101" pitchFamily="2" charset="-122"/>
                  <a:cs typeface="Arial" panose="020B0604020202020204" pitchFamily="34" charset="0"/>
                </a:rPr>
              </a:br>
              <a:r>
                <a:rPr lang="en-US" altLang="zh-CN" sz="1200" b="1" i="0" dirty="0">
                  <a:solidFill>
                    <a:schemeClr val="bg1"/>
                  </a:solidFill>
                  <a:effectLst/>
                  <a:latin typeface="+mj-lt"/>
                  <a:ea typeface="等线" panose="02010600030101010101" pitchFamily="2" charset="-122"/>
                  <a:cs typeface="Arial" panose="020B0604020202020204" pitchFamily="34" charset="0"/>
                </a:rPr>
                <a:t>(24 + 24</a:t>
              </a:r>
              <a:r>
                <a:rPr lang="en-US" altLang="zh-CN" sz="1200" b="1" i="0" dirty="0">
                  <a:solidFill>
                    <a:schemeClr val="bg1"/>
                  </a:solidFill>
                  <a:effectLst/>
                  <a:latin typeface="+mj-lt"/>
                  <a:cs typeface="Arial" panose="020B0604020202020204" pitchFamily="34" charset="0"/>
                </a:rPr>
                <a:t> weeks)</a:t>
              </a:r>
              <a:r>
                <a:rPr lang="zh-CN" altLang="en-US" sz="1200" b="1" i="0" dirty="0">
                  <a:solidFill>
                    <a:schemeClr val="bg1"/>
                  </a:solidFill>
                  <a:effectLst/>
                  <a:latin typeface="+mj-lt"/>
                  <a:cs typeface="Arial" panose="020B0604020202020204" pitchFamily="34" charset="0"/>
                </a:rPr>
                <a:t>​</a:t>
              </a:r>
              <a:endParaRPr lang="en-US" sz="1200" b="1" dirty="0">
                <a:solidFill>
                  <a:srgbClr val="FFFFFF"/>
                </a:solidFill>
              </a:endParaRPr>
            </a:p>
          </p:txBody>
        </p:sp>
        <p:sp>
          <p:nvSpPr>
            <p:cNvPr id="78" name="Arrow: Chevron 77">
              <a:extLst>
                <a:ext uri="{FF2B5EF4-FFF2-40B4-BE49-F238E27FC236}">
                  <a16:creationId xmlns:a16="http://schemas.microsoft.com/office/drawing/2014/main" id="{16861B15-B500-4F4D-8186-ACBB015911A5}"/>
                </a:ext>
              </a:extLst>
            </p:cNvPr>
            <p:cNvSpPr/>
            <p:nvPr/>
          </p:nvSpPr>
          <p:spPr>
            <a:xfrm>
              <a:off x="9471660" y="1392555"/>
              <a:ext cx="2110740" cy="411480"/>
            </a:xfrm>
            <a:prstGeom prst="chevron">
              <a:avLst>
                <a:gd name="adj" fmla="val 40556"/>
              </a:avLst>
            </a:prstGeom>
            <a:solidFill>
              <a:schemeClr val="accent4"/>
            </a:solidFill>
          </p:spPr>
          <p:txBody>
            <a:bodyPr wrap="square" lIns="0" tIns="0" rIns="0" bIns="0" rtlCol="0" anchor="ctr" anchorCtr="0"/>
            <a:lstStyle/>
            <a:p>
              <a:pPr algn="ctr"/>
              <a:r>
                <a:rPr lang="en-US" altLang="zh-CN" sz="1200" b="1" i="0" dirty="0">
                  <a:effectLst/>
                  <a:latin typeface="+mj-lt"/>
                  <a:ea typeface="等线" panose="02010600030101010101" pitchFamily="2" charset="-122"/>
                  <a:cs typeface="Arial" panose="020B0604020202020204" pitchFamily="34" charset="0"/>
                </a:rPr>
                <a:t>Follow up </a:t>
              </a:r>
              <a:br>
                <a:rPr lang="en-US" altLang="zh-CN" sz="1200" b="1" i="0" dirty="0">
                  <a:effectLst/>
                  <a:latin typeface="+mj-lt"/>
                  <a:ea typeface="等线" panose="02010600030101010101" pitchFamily="2" charset="-122"/>
                  <a:cs typeface="Arial" panose="020B0604020202020204" pitchFamily="34" charset="0"/>
                </a:rPr>
              </a:br>
              <a:r>
                <a:rPr lang="en-US" altLang="zh-CN" sz="1200" b="1" i="0" dirty="0">
                  <a:effectLst/>
                  <a:latin typeface="+mj-lt"/>
                  <a:ea typeface="等线" panose="02010600030101010101" pitchFamily="2" charset="-122"/>
                  <a:cs typeface="Arial" panose="020B0604020202020204" pitchFamily="34" charset="0"/>
                </a:rPr>
                <a:t>(</a:t>
              </a:r>
              <a:r>
                <a:rPr lang="en-US" altLang="zh-CN" sz="1200" b="1" i="0" dirty="0">
                  <a:effectLst/>
                  <a:latin typeface="+mj-lt"/>
                  <a:cs typeface="Arial" panose="020B0604020202020204" pitchFamily="34" charset="0"/>
                </a:rPr>
                <a:t>24 weeks)</a:t>
              </a:r>
              <a:r>
                <a:rPr lang="zh-CN" altLang="en-US" sz="1200" b="1" i="0" dirty="0">
                  <a:effectLst/>
                  <a:latin typeface="+mj-lt"/>
                  <a:cs typeface="Arial" panose="020B0604020202020204" pitchFamily="34" charset="0"/>
                </a:rPr>
                <a:t>​</a:t>
              </a:r>
              <a:endParaRPr lang="en-US" sz="1200" b="1" dirty="0"/>
            </a:p>
          </p:txBody>
        </p:sp>
      </p:grpSp>
      <p:cxnSp>
        <p:nvCxnSpPr>
          <p:cNvPr id="96" name="Connector: Elbow 95">
            <a:extLst>
              <a:ext uri="{FF2B5EF4-FFF2-40B4-BE49-F238E27FC236}">
                <a16:creationId xmlns:a16="http://schemas.microsoft.com/office/drawing/2014/main" id="{2B7749E6-7DA7-4C72-E304-8D24586EDA16}"/>
              </a:ext>
            </a:extLst>
          </p:cNvPr>
          <p:cNvCxnSpPr>
            <a:cxnSpLocks/>
            <a:stCxn id="120" idx="3"/>
            <a:endCxn id="98" idx="1"/>
          </p:cNvCxnSpPr>
          <p:nvPr/>
        </p:nvCxnSpPr>
        <p:spPr>
          <a:xfrm flipV="1">
            <a:off x="4006050" y="2925025"/>
            <a:ext cx="1236298" cy="629771"/>
          </a:xfrm>
          <a:prstGeom prst="bentConnector3">
            <a:avLst>
              <a:gd name="adj1" fmla="val 73883"/>
            </a:avLst>
          </a:prstGeom>
          <a:ln w="19050">
            <a:solidFill>
              <a:srgbClr val="62AA42"/>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21">
            <a:extLst>
              <a:ext uri="{FF2B5EF4-FFF2-40B4-BE49-F238E27FC236}">
                <a16:creationId xmlns:a16="http://schemas.microsoft.com/office/drawing/2014/main" id="{EA044FCF-104D-8EE0-DD5E-162C054F4882}"/>
              </a:ext>
            </a:extLst>
          </p:cNvPr>
          <p:cNvCxnSpPr>
            <a:cxnSpLocks/>
            <a:stCxn id="120" idx="3"/>
            <a:endCxn id="99" idx="1"/>
          </p:cNvCxnSpPr>
          <p:nvPr/>
        </p:nvCxnSpPr>
        <p:spPr>
          <a:xfrm>
            <a:off x="4006050" y="3554796"/>
            <a:ext cx="1236298" cy="629914"/>
          </a:xfrm>
          <a:prstGeom prst="bentConnector3">
            <a:avLst>
              <a:gd name="adj1" fmla="val 73884"/>
            </a:avLst>
          </a:prstGeom>
          <a:ln w="19050">
            <a:solidFill>
              <a:srgbClr val="62AA4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344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3">
            <a:extLst>
              <a:ext uri="{FF2B5EF4-FFF2-40B4-BE49-F238E27FC236}">
                <a16:creationId xmlns:a16="http://schemas.microsoft.com/office/drawing/2014/main" id="{1BC0BAE3-0492-60B6-15EB-D1C2FDC11C56}"/>
              </a:ext>
            </a:extLst>
          </p:cNvPr>
          <p:cNvSpPr txBox="1">
            <a:spLocks/>
          </p:cNvSpPr>
          <p:nvPr/>
        </p:nvSpPr>
        <p:spPr>
          <a:xfrm>
            <a:off x="11720513" y="6492875"/>
            <a:ext cx="471487" cy="365125"/>
          </a:xfrm>
          <a:prstGeom prst="rect">
            <a:avLst/>
          </a:prstGeom>
        </p:spPr>
        <p:txBody>
          <a:bodyPr vert="horz" lIns="91440" tIns="45720" rIns="91440" bIns="45720" rtlCol="0" anchor="b"/>
          <a:lstStyle>
            <a:defPPr>
              <a:defRPr lang="zh-CN"/>
            </a:defPPr>
            <a:lvl1pPr marL="0" algn="r" defTabSz="457200" rtl="0" eaLnBrk="1" latinLnBrk="0" hangingPunct="1">
              <a:defRPr sz="1000" b="1" kern="1200">
                <a:solidFill>
                  <a:schemeClr val="bg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fld id="{65DF815B-2E68-429A-AA2D-A19E84671048}" type="slidenum">
              <a:rPr lang="zh-CN" altLang="en-US" smtClean="0"/>
              <a:pPr/>
              <a:t>12</a:t>
            </a:fld>
            <a:endParaRPr lang="zh-CN" altLang="en-US"/>
          </a:p>
        </p:txBody>
      </p:sp>
      <p:sp>
        <p:nvSpPr>
          <p:cNvPr id="5" name="灯片编号占位符 4">
            <a:extLst>
              <a:ext uri="{FF2B5EF4-FFF2-40B4-BE49-F238E27FC236}">
                <a16:creationId xmlns:a16="http://schemas.microsoft.com/office/drawing/2014/main" id="{082DCD56-F5C4-768E-DAD4-818AD691F962}"/>
              </a:ext>
            </a:extLst>
          </p:cNvPr>
          <p:cNvSpPr>
            <a:spLocks noGrp="1"/>
          </p:cNvSpPr>
          <p:nvPr>
            <p:ph type="sldNum" sz="quarter" idx="4"/>
          </p:nvPr>
        </p:nvSpPr>
        <p:spPr/>
        <p:txBody>
          <a:bodyPr/>
          <a:lstStyle/>
          <a:p>
            <a:fld id="{65DF815B-2E68-429A-AA2D-A19E84671048}" type="slidenum">
              <a:rPr lang="zh-CN" altLang="en-US" smtClean="0"/>
              <a:pPr/>
              <a:t>12</a:t>
            </a:fld>
            <a:endParaRPr lang="zh-CN" altLang="en-US"/>
          </a:p>
        </p:txBody>
      </p:sp>
      <p:sp>
        <p:nvSpPr>
          <p:cNvPr id="3" name="标题 1">
            <a:extLst>
              <a:ext uri="{FF2B5EF4-FFF2-40B4-BE49-F238E27FC236}">
                <a16:creationId xmlns:a16="http://schemas.microsoft.com/office/drawing/2014/main" id="{C13A3BCB-F12B-B16F-1D34-52D39FDB0F94}"/>
              </a:ext>
            </a:extLst>
          </p:cNvPr>
          <p:cNvSpPr txBox="1">
            <a:spLocks/>
          </p:cNvSpPr>
          <p:nvPr/>
        </p:nvSpPr>
        <p:spPr>
          <a:xfrm>
            <a:off x="338400" y="278290"/>
            <a:ext cx="10807582" cy="501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baseline="0">
                <a:solidFill>
                  <a:srgbClr val="013687"/>
                </a:solidFill>
                <a:latin typeface="Calibri" panose="020F0502020204030204" pitchFamily="34" charset="0"/>
                <a:ea typeface="+mj-ea"/>
                <a:cs typeface="Calibri" panose="020F0502020204030204" pitchFamily="34" charset="0"/>
              </a:defRPr>
            </a:lvl1pPr>
          </a:lstStyle>
          <a:p>
            <a:r>
              <a:rPr lang="en-US" altLang="zh-CN" sz="2700" dirty="0">
                <a:effectLst/>
                <a:latin typeface="+mj-lt"/>
                <a:ea typeface="宋体"/>
                <a:cs typeface="Calibri"/>
              </a:rPr>
              <a:t>Libevitug Has Demonstrated Better Safety and Efficacy than Bulevirtide</a:t>
            </a:r>
            <a:endParaRPr lang="zh-CN" altLang="en-US" sz="2700" b="0" i="1" dirty="0">
              <a:solidFill>
                <a:schemeClr val="tx1"/>
              </a:solidFill>
              <a:latin typeface="+mj-lt"/>
            </a:endParaRPr>
          </a:p>
        </p:txBody>
      </p:sp>
      <p:sp>
        <p:nvSpPr>
          <p:cNvPr id="10" name="Rectangle 9">
            <a:extLst>
              <a:ext uri="{FF2B5EF4-FFF2-40B4-BE49-F238E27FC236}">
                <a16:creationId xmlns:a16="http://schemas.microsoft.com/office/drawing/2014/main" id="{C826610F-0A57-3DF9-8151-3E3221E6EB0E}"/>
              </a:ext>
            </a:extLst>
          </p:cNvPr>
          <p:cNvSpPr/>
          <p:nvPr/>
        </p:nvSpPr>
        <p:spPr>
          <a:xfrm>
            <a:off x="5181600" y="2895114"/>
            <a:ext cx="6284778" cy="16058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600" b="1" dirty="0">
                <a:solidFill>
                  <a:schemeClr val="tx1"/>
                </a:solidFill>
              </a:rPr>
              <a:t>Comparable safety in terms of % of AE</a:t>
            </a:r>
          </a:p>
          <a:p>
            <a:pPr marL="171450" indent="-171450">
              <a:buFont typeface="Arial" panose="020B0604020202020204" pitchFamily="34" charset="0"/>
              <a:buChar char="•"/>
            </a:pPr>
            <a:r>
              <a:rPr lang="en-US" sz="1600" dirty="0">
                <a:solidFill>
                  <a:schemeClr val="tx1"/>
                </a:solidFill>
              </a:rPr>
              <a:t>AE of Libevitug in injection groups were more of</a:t>
            </a:r>
            <a:r>
              <a:rPr lang="zh-CN" altLang="en-US" sz="1600" dirty="0">
                <a:solidFill>
                  <a:schemeClr val="tx1"/>
                </a:solidFill>
              </a:rPr>
              <a:t> </a:t>
            </a:r>
            <a:r>
              <a:rPr lang="en-US" altLang="zh-CN" sz="1600" dirty="0">
                <a:solidFill>
                  <a:schemeClr val="tx1"/>
                </a:solidFill>
              </a:rPr>
              <a:t>headache, discomfort, itching, and pain than the placebo group</a:t>
            </a:r>
            <a:endParaRPr lang="en-US" sz="1600" dirty="0">
              <a:solidFill>
                <a:schemeClr val="tx1"/>
              </a:solidFill>
            </a:endParaRPr>
          </a:p>
          <a:p>
            <a:pPr marL="171450" indent="-171450">
              <a:buFont typeface="Arial" panose="020B0604020202020204" pitchFamily="34" charset="0"/>
              <a:buChar char="•"/>
            </a:pPr>
            <a:r>
              <a:rPr lang="en-US" sz="1600" dirty="0">
                <a:solidFill>
                  <a:schemeClr val="tx1"/>
                </a:solidFill>
              </a:rPr>
              <a:t>BLV raises the concern of Grade 3 or 4 AE after long-time treatment </a:t>
            </a:r>
          </a:p>
        </p:txBody>
      </p:sp>
      <p:graphicFrame>
        <p:nvGraphicFramePr>
          <p:cNvPr id="9" name="Table 8">
            <a:extLst>
              <a:ext uri="{FF2B5EF4-FFF2-40B4-BE49-F238E27FC236}">
                <a16:creationId xmlns:a16="http://schemas.microsoft.com/office/drawing/2014/main" id="{089956AA-51C6-3554-5D5E-BAF358DEF1B3}"/>
              </a:ext>
            </a:extLst>
          </p:cNvPr>
          <p:cNvGraphicFramePr>
            <a:graphicFrameLocks noGrp="1"/>
          </p:cNvGraphicFramePr>
          <p:nvPr>
            <p:custDataLst>
              <p:tags r:id="rId1"/>
            </p:custDataLst>
            <p:extLst>
              <p:ext uri="{D42A27DB-BD31-4B8C-83A1-F6EECF244321}">
                <p14:modId xmlns:p14="http://schemas.microsoft.com/office/powerpoint/2010/main" val="3161957724"/>
              </p:ext>
            </p:extLst>
          </p:nvPr>
        </p:nvGraphicFramePr>
        <p:xfrm>
          <a:off x="1244949" y="1004736"/>
          <a:ext cx="3290772" cy="5031670"/>
        </p:xfrm>
        <a:graphic>
          <a:graphicData uri="http://schemas.openxmlformats.org/drawingml/2006/table">
            <a:tbl>
              <a:tblPr/>
              <a:tblGrid>
                <a:gridCol w="337656">
                  <a:extLst>
                    <a:ext uri="{9D8B030D-6E8A-4147-A177-3AD203B41FA5}">
                      <a16:colId xmlns:a16="http://schemas.microsoft.com/office/drawing/2014/main" val="1437552861"/>
                    </a:ext>
                  </a:extLst>
                </a:gridCol>
                <a:gridCol w="1212648">
                  <a:extLst>
                    <a:ext uri="{9D8B030D-6E8A-4147-A177-3AD203B41FA5}">
                      <a16:colId xmlns:a16="http://schemas.microsoft.com/office/drawing/2014/main" val="2086048862"/>
                    </a:ext>
                  </a:extLst>
                </a:gridCol>
                <a:gridCol w="435117">
                  <a:extLst>
                    <a:ext uri="{9D8B030D-6E8A-4147-A177-3AD203B41FA5}">
                      <a16:colId xmlns:a16="http://schemas.microsoft.com/office/drawing/2014/main" val="1376698118"/>
                    </a:ext>
                  </a:extLst>
                </a:gridCol>
                <a:gridCol w="435117">
                  <a:extLst>
                    <a:ext uri="{9D8B030D-6E8A-4147-A177-3AD203B41FA5}">
                      <a16:colId xmlns:a16="http://schemas.microsoft.com/office/drawing/2014/main" val="667743150"/>
                    </a:ext>
                  </a:extLst>
                </a:gridCol>
                <a:gridCol w="435117">
                  <a:extLst>
                    <a:ext uri="{9D8B030D-6E8A-4147-A177-3AD203B41FA5}">
                      <a16:colId xmlns:a16="http://schemas.microsoft.com/office/drawing/2014/main" val="3953965665"/>
                    </a:ext>
                  </a:extLst>
                </a:gridCol>
                <a:gridCol w="435117">
                  <a:extLst>
                    <a:ext uri="{9D8B030D-6E8A-4147-A177-3AD203B41FA5}">
                      <a16:colId xmlns:a16="http://schemas.microsoft.com/office/drawing/2014/main" val="2057417905"/>
                    </a:ext>
                  </a:extLst>
                </a:gridCol>
              </a:tblGrid>
              <a:tr h="336605">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16734" marR="16734" marT="16734" marB="16734" anchor="ct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18288" marR="18288"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rgbClr val="FFFFFF"/>
                          </a:solidFill>
                          <a:effectLst/>
                          <a:latin typeface="Calibri" panose="020F0502020204030204" pitchFamily="34" charset="0"/>
                          <a:cs typeface="Calibri" panose="020F0502020204030204" pitchFamily="34" charset="0"/>
                        </a:rPr>
                        <a:t>Gilead</a:t>
                      </a:r>
                      <a:endParaRPr lang="en-US" sz="1200" b="1" i="0" u="none" strike="noStrike" dirty="0">
                        <a:solidFill>
                          <a:srgbClr val="FFFFFF"/>
                        </a:solidFill>
                        <a:effectLst/>
                        <a:latin typeface="Calibri" panose="020F0502020204030204" pitchFamily="34" charset="0"/>
                        <a:cs typeface="Calibri" panose="020F0502020204030204" pitchFamily="34" charset="0"/>
                      </a:endParaRPr>
                    </a:p>
                  </a:txBody>
                  <a:tcPr marL="16734" marR="16734" marT="16734" marB="16734"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solidFill>
                        <a:srgbClr val="FFFFFF"/>
                      </a:solid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E4C8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8282794"/>
                  </a:ext>
                </a:extLst>
              </a:tr>
              <a:tr h="240517">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Calibri" panose="020F0502020204030204" pitchFamily="34" charset="0"/>
                          <a:cs typeface="Calibri" panose="020F0502020204030204" pitchFamily="34" charset="0"/>
                        </a:rPr>
                        <a:t>Product</a:t>
                      </a:r>
                    </a:p>
                  </a:txBody>
                  <a:tcPr marL="16734" marR="16734" marT="0" marB="0" anchor="ctr">
                    <a:lnL w="12700" cmpd="sng">
                      <a:solidFill>
                        <a:srgbClr val="FFFFFF"/>
                      </a:solidFill>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hMerge="1">
                  <a:txBody>
                    <a:bodyPr/>
                    <a:lstStyle/>
                    <a:p>
                      <a:endParaRPr lang="en-US"/>
                    </a:p>
                  </a:txBody>
                  <a:tcPr/>
                </a:tc>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9345" rtl="0" eaLnBrk="1" fontAlgn="ctr" latinLnBrk="0" hangingPunct="1">
                        <a:lnSpc>
                          <a:spcPct val="100000"/>
                        </a:lnSpc>
                        <a:spcBef>
                          <a:spcPts val="0"/>
                        </a:spcBef>
                        <a:spcAft>
                          <a:spcPts val="0"/>
                        </a:spcAft>
                        <a:buClrTx/>
                        <a:buSzTx/>
                        <a:buFontTx/>
                        <a:buNone/>
                        <a:tabLst/>
                        <a:defRPr/>
                      </a:pPr>
                      <a:r>
                        <a:rPr lang="en-US" sz="1200" b="1" u="none" strike="noStrike" dirty="0" err="1">
                          <a:solidFill>
                            <a:schemeClr val="tx1"/>
                          </a:solidFill>
                          <a:effectLst/>
                          <a:latin typeface="Calibri" panose="020F0502020204030204" pitchFamily="34" charset="0"/>
                          <a:cs typeface="Calibri" panose="020F0502020204030204" pitchFamily="34" charset="0"/>
                        </a:rPr>
                        <a:t>Bulevirtide</a:t>
                      </a:r>
                      <a:endParaRPr lang="en-US" sz="12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1092847"/>
                  </a:ext>
                </a:extLst>
              </a:tr>
              <a:tr h="240517">
                <a:tc gridSpan="2">
                  <a:txBody>
                    <a:bodyPr/>
                    <a:lstStyle/>
                    <a:p>
                      <a:pPr algn="ctr" fontAlgn="b"/>
                      <a:r>
                        <a:rPr lang="en-US" sz="1200" b="1" u="none" strike="noStrike" dirty="0">
                          <a:solidFill>
                            <a:schemeClr val="bg1"/>
                          </a:solidFill>
                          <a:effectLst/>
                          <a:latin typeface="Calibri" panose="020F0502020204030204" pitchFamily="34" charset="0"/>
                          <a:cs typeface="Calibri" panose="020F0502020204030204" pitchFamily="34" charset="0"/>
                        </a:rPr>
                        <a:t>Clinical Trial</a:t>
                      </a:r>
                    </a:p>
                  </a:txBody>
                  <a:tcPr marL="16734" marR="16734" marT="0" marB="0" anchor="ctr">
                    <a:lnL w="12700" cmpd="sng">
                      <a:solidFill>
                        <a:srgbClr val="FFFFFF"/>
                      </a:solidFill>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hMerge="1">
                  <a:txBody>
                    <a:bodyPr/>
                    <a:lstStyle/>
                    <a:p>
                      <a:endParaRPr lang="en-US"/>
                    </a:p>
                  </a:txBody>
                  <a:tcPr/>
                </a:tc>
                <a:tc gridSpan="4">
                  <a:txBody>
                    <a:bodyPr/>
                    <a:lstStyle/>
                    <a:p>
                      <a:pPr marL="0" marR="0" lvl="0" indent="0" algn="ctr" defTabSz="889345"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cs typeface="Calibri" panose="020F0502020204030204" pitchFamily="34" charset="0"/>
                        </a:rPr>
                        <a:t>Phase 3</a:t>
                      </a:r>
                      <a:r>
                        <a:rPr lang="en-US" sz="1200" b="0" i="0" u="none" strike="noStrike" baseline="30000" dirty="0">
                          <a:solidFill>
                            <a:schemeClr val="tx1"/>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9101242"/>
                  </a:ext>
                </a:extLst>
              </a:tr>
              <a:tr h="240517">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Calibri" panose="020F0502020204030204" pitchFamily="34" charset="0"/>
                          <a:cs typeface="Calibri" panose="020F0502020204030204" pitchFamily="34" charset="0"/>
                        </a:rPr>
                        <a:t>Dosing Frequency</a:t>
                      </a:r>
                    </a:p>
                  </a:txBody>
                  <a:tcPr marL="16734" marR="16734" marT="0" marB="0" anchor="ctr">
                    <a:lnL w="12700" cmpd="sng">
                      <a:solidFill>
                        <a:srgbClr val="FFFFFF"/>
                      </a:solidFill>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hMerge="1">
                  <a:txBody>
                    <a:bodyPr/>
                    <a:lstStyle/>
                    <a:p>
                      <a:pPr algn="l" fontAlgn="b"/>
                      <a:r>
                        <a:rPr lang="en-US" sz="800" u="none" strike="noStrike" dirty="0">
                          <a:effectLst/>
                          <a:latin typeface="Calibri" panose="020F0502020204030204" pitchFamily="34" charset="0"/>
                          <a:cs typeface="Calibri" panose="020F0502020204030204" pitchFamily="34" charset="0"/>
                        </a:rPr>
                        <a:t> </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18288" marR="18288"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200" u="none" strike="noStrike" dirty="0">
                          <a:solidFill>
                            <a:schemeClr val="tx1"/>
                          </a:solidFill>
                          <a:effectLst/>
                          <a:latin typeface="Calibri" panose="020F0502020204030204" pitchFamily="34" charset="0"/>
                          <a:cs typeface="Calibri" panose="020F0502020204030204" pitchFamily="34" charset="0"/>
                        </a:rPr>
                        <a:t>SC once daily</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0374805"/>
                  </a:ext>
                </a:extLst>
              </a:tr>
              <a:tr h="481033">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Calibri" panose="020F0502020204030204" pitchFamily="34" charset="0"/>
                          <a:cs typeface="Calibri" panose="020F0502020204030204" pitchFamily="34" charset="0"/>
                        </a:rPr>
                        <a:t>Dose Level</a:t>
                      </a:r>
                    </a:p>
                  </a:txBody>
                  <a:tcPr marL="16734" marR="16734" marT="0" marB="0" anchor="ctr">
                    <a:lnL w="12700" cmpd="sng">
                      <a:solidFill>
                        <a:srgbClr val="FFFFFF"/>
                      </a:solidFill>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hMerge="1">
                  <a:txBody>
                    <a:bodyPr/>
                    <a:lstStyle/>
                    <a:p>
                      <a:pPr algn="l" fontAlgn="b"/>
                      <a:r>
                        <a:rPr lang="en-US" sz="800" u="none" strike="noStrike" dirty="0">
                          <a:effectLst/>
                          <a:latin typeface="Calibri" panose="020F0502020204030204" pitchFamily="34" charset="0"/>
                          <a:cs typeface="Calibri" panose="020F0502020204030204" pitchFamily="34" charset="0"/>
                        </a:rPr>
                        <a:t> </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18288" marR="18288"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2mg</a:t>
                      </a:r>
                    </a:p>
                    <a:p>
                      <a:pPr algn="ctr" fontAlgn="b"/>
                      <a:r>
                        <a:rPr lang="en-US" sz="1200" b="0" i="0" u="none" strike="noStrike" dirty="0">
                          <a:solidFill>
                            <a:schemeClr val="tx1"/>
                          </a:solidFill>
                          <a:effectLst/>
                          <a:latin typeface="Calibri" panose="020F0502020204030204" pitchFamily="34" charset="0"/>
                          <a:cs typeface="Calibri" panose="020F0502020204030204" pitchFamily="34" charset="0"/>
                        </a:rPr>
                        <a:t>(Approved by EMA)</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4717791"/>
                  </a:ext>
                </a:extLst>
              </a:tr>
              <a:tr h="240517">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Calibri" panose="020F0502020204030204" pitchFamily="34" charset="0"/>
                          <a:cs typeface="Calibri" panose="020F0502020204030204" pitchFamily="34" charset="0"/>
                        </a:rPr>
                        <a:t>Population</a:t>
                      </a:r>
                      <a:r>
                        <a:rPr lang="en-US" sz="1200" b="1" u="none" strike="noStrike" baseline="30000" dirty="0">
                          <a:solidFill>
                            <a:schemeClr val="bg1"/>
                          </a:solidFill>
                          <a:effectLst/>
                          <a:latin typeface="Calibri" panose="020F0502020204030204" pitchFamily="34" charset="0"/>
                          <a:cs typeface="Calibri" panose="020F0502020204030204" pitchFamily="34" charset="0"/>
                        </a:rPr>
                        <a:t>2</a:t>
                      </a:r>
                    </a:p>
                  </a:txBody>
                  <a:tcPr marL="16734" marR="16734" marT="0" marB="0" anchor="ctr">
                    <a:lnL w="12700" cmpd="sng">
                      <a:solidFill>
                        <a:srgbClr val="FFFFFF"/>
                      </a:solidFill>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hMerge="1">
                  <a:txBody>
                    <a:bodyPr/>
                    <a:lstStyle/>
                    <a:p>
                      <a:pPr algn="l" fontAlgn="b"/>
                      <a:r>
                        <a:rPr lang="en-US" sz="800" u="none" strike="noStrike" dirty="0">
                          <a:effectLst/>
                          <a:latin typeface="Calibri" panose="020F0502020204030204" pitchFamily="34" charset="0"/>
                          <a:cs typeface="Calibri" panose="020F0502020204030204" pitchFamily="34" charset="0"/>
                        </a:rPr>
                        <a:t> </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18288" marR="18288"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49</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6709736"/>
                  </a:ext>
                </a:extLst>
              </a:tr>
              <a:tr h="240517">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Calibri" panose="020F0502020204030204" pitchFamily="34" charset="0"/>
                          <a:cs typeface="Calibri" panose="020F0502020204030204" pitchFamily="34" charset="0"/>
                        </a:rPr>
                        <a:t>Duration</a:t>
                      </a:r>
                    </a:p>
                  </a:txBody>
                  <a:tcPr marL="16734" marR="16734" marT="0" marB="0" anchor="ctr">
                    <a:lnL w="12700" cmpd="sng">
                      <a:solidFill>
                        <a:srgbClr val="FFFFFF"/>
                      </a:solidFill>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hMerge="1">
                  <a:txBody>
                    <a:bodyPr/>
                    <a:lstStyle/>
                    <a:p>
                      <a:pPr algn="l" fontAlgn="b"/>
                      <a:r>
                        <a:rPr lang="en-US" sz="800" u="none" strike="noStrike" dirty="0">
                          <a:effectLst/>
                          <a:latin typeface="Calibri" panose="020F0502020204030204" pitchFamily="34" charset="0"/>
                          <a:cs typeface="Calibri" panose="020F0502020204030204" pitchFamily="34" charset="0"/>
                        </a:rPr>
                        <a:t> </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18288" marR="18288"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24w</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48w</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96w</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144w</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4828227"/>
                  </a:ext>
                </a:extLst>
              </a:tr>
              <a:tr h="240517">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Calibri" panose="020F0502020204030204" pitchFamily="34" charset="0"/>
                          <a:cs typeface="Calibri" panose="020F0502020204030204" pitchFamily="34" charset="0"/>
                        </a:rPr>
                        <a:t>Clinical Trial Results</a:t>
                      </a:r>
                    </a:p>
                  </a:txBody>
                  <a:tcPr marL="16734" marR="16734" marT="0" marB="0" anchor="ctr">
                    <a:lnL w="12700" cmpd="sng">
                      <a:solidFill>
                        <a:srgbClr val="FFFFFF"/>
                      </a:solidFill>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hMerge="1">
                  <a:txBody>
                    <a:bodyPr/>
                    <a:lstStyle/>
                    <a:p>
                      <a:pPr algn="l" fontAlgn="b"/>
                      <a:r>
                        <a:rPr lang="en-US" sz="800" u="none" strike="noStrike" dirty="0">
                          <a:effectLst/>
                          <a:latin typeface="Calibri" panose="020F0502020204030204" pitchFamily="34" charset="0"/>
                          <a:cs typeface="Calibri" panose="020F0502020204030204" pitchFamily="34" charset="0"/>
                        </a:rPr>
                        <a:t> </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18288" marR="18288"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a:solidFill>
                            <a:schemeClr val="tx1"/>
                          </a:solidFill>
                          <a:effectLst/>
                          <a:latin typeface="Calibri" panose="020F0502020204030204" pitchFamily="34" charset="0"/>
                          <a:cs typeface="Calibri" panose="020F0502020204030204" pitchFamily="34" charset="0"/>
                        </a:rPr>
                        <a:t> </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4157343"/>
                  </a:ext>
                </a:extLst>
              </a:tr>
              <a:tr h="240517">
                <a:tc row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200" b="1" u="none" strike="noStrike" dirty="0">
                          <a:solidFill>
                            <a:schemeClr val="bg1"/>
                          </a:solidFill>
                          <a:effectLst/>
                          <a:latin typeface="Calibri" panose="020F0502020204030204" pitchFamily="34" charset="0"/>
                          <a:cs typeface="Calibri" panose="020F0502020204030204" pitchFamily="34" charset="0"/>
                        </a:rPr>
                        <a:t>Safety</a:t>
                      </a:r>
                      <a:endParaRPr lang="en-US" sz="1200" b="1" i="0" u="none" strike="noStrike" dirty="0">
                        <a:solidFill>
                          <a:schemeClr val="bg1"/>
                        </a:solidFill>
                        <a:effectLst/>
                        <a:latin typeface="Calibri" panose="020F0502020204030204" pitchFamily="34" charset="0"/>
                        <a:cs typeface="Calibri" panose="020F0502020204030204" pitchFamily="34" charset="0"/>
                      </a:endParaRPr>
                    </a:p>
                  </a:txBody>
                  <a:tcPr marL="0" marR="16734" marT="0" marB="0" vert="vert270" anchor="ctr">
                    <a:lnL w="12700" cmpd="sng">
                      <a:solidFill>
                        <a:srgbClr val="FFFFFF"/>
                      </a:solid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i="1" u="sng" strike="noStrike" dirty="0">
                          <a:solidFill>
                            <a:schemeClr val="bg1"/>
                          </a:solidFill>
                          <a:effectLst/>
                          <a:latin typeface="Calibri" panose="020F0502020204030204" pitchFamily="34" charset="0"/>
                          <a:cs typeface="Calibri" panose="020F0502020204030204" pitchFamily="34" charset="0"/>
                        </a:rPr>
                        <a:t>Population %</a:t>
                      </a:r>
                    </a:p>
                  </a:txBody>
                  <a:tcPr marL="16734" marR="16734"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a:solidFill>
                            <a:schemeClr val="tx1"/>
                          </a:solidFill>
                          <a:effectLst/>
                          <a:latin typeface="Calibri" panose="020F0502020204030204" pitchFamily="34" charset="0"/>
                          <a:cs typeface="Calibri" panose="020F0502020204030204" pitchFamily="34" charset="0"/>
                        </a:rPr>
                        <a:t> </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204365"/>
                  </a:ext>
                </a:extLst>
              </a:tr>
              <a:tr h="240517">
                <a:tc v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algn="l" fontAlgn="b"/>
                      <a:r>
                        <a:rPr lang="en-US" sz="1200" u="none" strike="noStrike" dirty="0">
                          <a:solidFill>
                            <a:schemeClr val="bg1"/>
                          </a:solidFill>
                          <a:effectLst/>
                          <a:latin typeface="Calibri" panose="020F0502020204030204" pitchFamily="34" charset="0"/>
                          <a:cs typeface="Calibri" panose="020F0502020204030204" pitchFamily="34" charset="0"/>
                        </a:rPr>
                        <a:t>AE</a:t>
                      </a:r>
                      <a:endParaRPr lang="en-US" sz="1200" b="0" i="0" u="none" strike="noStrike" dirty="0">
                        <a:solidFill>
                          <a:schemeClr val="bg1"/>
                        </a:solidFill>
                        <a:effectLst/>
                        <a:latin typeface="Calibri" panose="020F0502020204030204" pitchFamily="34" charset="0"/>
                        <a:cs typeface="Calibri" panose="020F0502020204030204" pitchFamily="34" charset="0"/>
                      </a:endParaRPr>
                    </a:p>
                  </a:txBody>
                  <a:tcPr marL="16734" marR="16734"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65%</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84%</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96%</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98%</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0306209"/>
                  </a:ext>
                </a:extLst>
              </a:tr>
              <a:tr h="240517">
                <a:tc v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algn="l" fontAlgn="b"/>
                      <a:r>
                        <a:rPr lang="en-US" sz="1200" u="none" strike="noStrike" dirty="0">
                          <a:solidFill>
                            <a:schemeClr val="bg1"/>
                          </a:solidFill>
                          <a:effectLst/>
                          <a:latin typeface="Calibri" panose="020F0502020204030204" pitchFamily="34" charset="0"/>
                          <a:cs typeface="Calibri" panose="020F0502020204030204" pitchFamily="34" charset="0"/>
                        </a:rPr>
                        <a:t>Grade 3 or 4 AE</a:t>
                      </a:r>
                      <a:endParaRPr lang="en-US" sz="1200" b="0" i="0" u="none" strike="noStrike" dirty="0">
                        <a:solidFill>
                          <a:schemeClr val="bg1"/>
                        </a:solidFill>
                        <a:effectLst/>
                        <a:latin typeface="Calibri" panose="020F0502020204030204" pitchFamily="34" charset="0"/>
                        <a:cs typeface="Calibri" panose="020F0502020204030204" pitchFamily="34" charset="0"/>
                      </a:endParaRPr>
                    </a:p>
                  </a:txBody>
                  <a:tcPr marL="16734" marR="16734"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4%</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10%</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18%</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24%</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25669"/>
                  </a:ext>
                </a:extLst>
              </a:tr>
              <a:tr h="240517">
                <a:tc v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algn="l" fontAlgn="b"/>
                      <a:r>
                        <a:rPr lang="en-US" sz="1200" u="none" strike="noStrike" dirty="0">
                          <a:solidFill>
                            <a:schemeClr val="bg1"/>
                          </a:solidFill>
                          <a:effectLst/>
                          <a:latin typeface="Calibri" panose="020F0502020204030204" pitchFamily="34" charset="0"/>
                          <a:cs typeface="Calibri" panose="020F0502020204030204" pitchFamily="34" charset="0"/>
                        </a:rPr>
                        <a:t>TRAE</a:t>
                      </a:r>
                      <a:endParaRPr lang="en-US" sz="1200" b="0" i="0" u="none" strike="noStrike" dirty="0">
                        <a:solidFill>
                          <a:schemeClr val="bg1"/>
                        </a:solidFill>
                        <a:effectLst/>
                        <a:latin typeface="Calibri" panose="020F0502020204030204" pitchFamily="34" charset="0"/>
                        <a:cs typeface="Calibri" panose="020F0502020204030204" pitchFamily="34" charset="0"/>
                      </a:endParaRPr>
                    </a:p>
                  </a:txBody>
                  <a:tcPr marL="16734" marR="16734"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err="1">
                          <a:solidFill>
                            <a:schemeClr val="tx1"/>
                          </a:solidFill>
                          <a:effectLst/>
                          <a:latin typeface="Calibri" panose="020F0502020204030204" pitchFamily="34" charset="0"/>
                          <a:cs typeface="Calibri" panose="020F0502020204030204" pitchFamily="34" charset="0"/>
                        </a:rPr>
                        <a:t>n.a.</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49%</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51%</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55%</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578122"/>
                  </a:ext>
                </a:extLst>
              </a:tr>
              <a:tr h="341780">
                <a:tc v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algn="l" fontAlgn="b"/>
                      <a:r>
                        <a:rPr lang="en-US" sz="1200" u="none" strike="noStrike" dirty="0">
                          <a:solidFill>
                            <a:schemeClr val="bg1"/>
                          </a:solidFill>
                          <a:effectLst/>
                          <a:latin typeface="Calibri" panose="020F0502020204030204" pitchFamily="34" charset="0"/>
                          <a:cs typeface="Calibri" panose="020F0502020204030204" pitchFamily="34" charset="0"/>
                        </a:rPr>
                        <a:t>AE leading to discontinue</a:t>
                      </a:r>
                      <a:endParaRPr lang="en-US" sz="1200" b="0" i="0" u="none" strike="noStrike" dirty="0">
                        <a:solidFill>
                          <a:schemeClr val="bg1"/>
                        </a:solidFill>
                        <a:effectLst/>
                        <a:latin typeface="Calibri" panose="020F0502020204030204" pitchFamily="34" charset="0"/>
                        <a:cs typeface="Calibri" panose="020F0502020204030204" pitchFamily="34" charset="0"/>
                      </a:endParaRPr>
                    </a:p>
                  </a:txBody>
                  <a:tcPr marL="16734" marR="16734"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0%</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0%</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a:solidFill>
                            <a:schemeClr val="tx1"/>
                          </a:solidFill>
                          <a:effectLst/>
                          <a:latin typeface="Calibri" panose="020F0502020204030204" pitchFamily="34" charset="0"/>
                          <a:cs typeface="Calibri" panose="020F0502020204030204" pitchFamily="34" charset="0"/>
                        </a:rPr>
                        <a:t>0%</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0%</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3536683"/>
                  </a:ext>
                </a:extLst>
              </a:tr>
              <a:tr h="240517">
                <a:tc row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200" b="1" u="none" strike="noStrike" dirty="0">
                          <a:solidFill>
                            <a:schemeClr val="bg1"/>
                          </a:solidFill>
                          <a:effectLst/>
                          <a:latin typeface="Calibri" panose="020F0502020204030204" pitchFamily="34" charset="0"/>
                          <a:cs typeface="Calibri" panose="020F0502020204030204" pitchFamily="34" charset="0"/>
                        </a:rPr>
                        <a:t>Efficacy</a:t>
                      </a:r>
                      <a:endParaRPr lang="en-US" sz="1200" b="1" i="0" u="none" strike="noStrike" dirty="0">
                        <a:solidFill>
                          <a:schemeClr val="bg1"/>
                        </a:solidFill>
                        <a:effectLst/>
                        <a:latin typeface="Calibri" panose="020F0502020204030204" pitchFamily="34" charset="0"/>
                        <a:cs typeface="Calibri" panose="020F0502020204030204" pitchFamily="34" charset="0"/>
                      </a:endParaRPr>
                    </a:p>
                  </a:txBody>
                  <a:tcPr marL="0" marR="16734" marT="0" marB="0" vert="vert270" anchor="ctr">
                    <a:lnL w="12700" cmpd="sng">
                      <a:solidFill>
                        <a:srgbClr val="FFFFFF"/>
                      </a:solid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i="1" u="sng" strike="noStrike" dirty="0">
                          <a:solidFill>
                            <a:schemeClr val="bg1"/>
                          </a:solidFill>
                          <a:effectLst/>
                          <a:latin typeface="Calibri" panose="020F0502020204030204" pitchFamily="34" charset="0"/>
                          <a:cs typeface="Calibri" panose="020F0502020204030204" pitchFamily="34" charset="0"/>
                        </a:rPr>
                        <a:t>Response Rate</a:t>
                      </a:r>
                    </a:p>
                  </a:txBody>
                  <a:tcPr marL="16734" marR="16734"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a:solidFill>
                            <a:schemeClr val="tx1"/>
                          </a:solidFill>
                          <a:effectLst/>
                          <a:latin typeface="Calibri" panose="020F0502020204030204" pitchFamily="34" charset="0"/>
                          <a:cs typeface="Calibri" panose="020F0502020204030204" pitchFamily="34" charset="0"/>
                        </a:rPr>
                        <a:t> </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a:solidFill>
                            <a:schemeClr val="tx1"/>
                          </a:solidFill>
                          <a:effectLst/>
                          <a:latin typeface="Calibri" panose="020F0502020204030204" pitchFamily="34" charset="0"/>
                          <a:cs typeface="Calibri" panose="020F0502020204030204" pitchFamily="34" charset="0"/>
                        </a:rPr>
                        <a:t> </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930272"/>
                  </a:ext>
                </a:extLst>
              </a:tr>
              <a:tr h="240517">
                <a:tc v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algn="l" fontAlgn="b"/>
                      <a:r>
                        <a:rPr lang="en-US" sz="1200" u="none" strike="noStrike" dirty="0">
                          <a:solidFill>
                            <a:schemeClr val="bg1"/>
                          </a:solidFill>
                          <a:effectLst/>
                          <a:latin typeface="Calibri" panose="020F0502020204030204" pitchFamily="34" charset="0"/>
                          <a:cs typeface="Calibri" panose="020F0502020204030204" pitchFamily="34" charset="0"/>
                        </a:rPr>
                        <a:t>HDV RNA</a:t>
                      </a:r>
                      <a:endParaRPr lang="en-US" sz="1200" b="0" i="0" u="none" strike="noStrike" dirty="0">
                        <a:solidFill>
                          <a:schemeClr val="bg1"/>
                        </a:solidFill>
                        <a:effectLst/>
                        <a:latin typeface="Calibri" panose="020F0502020204030204" pitchFamily="34" charset="0"/>
                        <a:cs typeface="Calibri" panose="020F0502020204030204" pitchFamily="34" charset="0"/>
                      </a:endParaRPr>
                    </a:p>
                  </a:txBody>
                  <a:tcPr marL="16734" marR="16734"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55%</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a:solidFill>
                            <a:schemeClr val="tx1"/>
                          </a:solidFill>
                          <a:effectLst/>
                          <a:latin typeface="Calibri" panose="020F0502020204030204" pitchFamily="34" charset="0"/>
                          <a:cs typeface="Calibri" panose="020F0502020204030204" pitchFamily="34" charset="0"/>
                        </a:rPr>
                        <a:t>73%</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a:solidFill>
                            <a:schemeClr val="tx1"/>
                          </a:solidFill>
                          <a:effectLst/>
                          <a:latin typeface="Calibri" panose="020F0502020204030204" pitchFamily="34" charset="0"/>
                          <a:cs typeface="Calibri" panose="020F0502020204030204" pitchFamily="34" charset="0"/>
                        </a:rPr>
                        <a:t>76%</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73%</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2633721"/>
                  </a:ext>
                </a:extLst>
              </a:tr>
              <a:tr h="240517">
                <a:tc v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algn="l" fontAlgn="b"/>
                      <a:r>
                        <a:rPr lang="en-US" sz="1200" u="none" strike="noStrike" dirty="0">
                          <a:solidFill>
                            <a:schemeClr val="bg1"/>
                          </a:solidFill>
                          <a:effectLst/>
                          <a:latin typeface="Calibri" panose="020F0502020204030204" pitchFamily="34" charset="0"/>
                          <a:cs typeface="Calibri" panose="020F0502020204030204" pitchFamily="34" charset="0"/>
                        </a:rPr>
                        <a:t>ALT</a:t>
                      </a:r>
                      <a:endParaRPr lang="en-US" sz="1200" b="0" i="0" u="none" strike="noStrike" dirty="0">
                        <a:solidFill>
                          <a:schemeClr val="bg1"/>
                        </a:solidFill>
                        <a:effectLst/>
                        <a:latin typeface="Calibri" panose="020F0502020204030204" pitchFamily="34" charset="0"/>
                        <a:cs typeface="Calibri" panose="020F0502020204030204" pitchFamily="34" charset="0"/>
                      </a:endParaRPr>
                    </a:p>
                  </a:txBody>
                  <a:tcPr marL="16734" marR="16734"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53%</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51%</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63%</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a:solidFill>
                            <a:schemeClr val="tx1"/>
                          </a:solidFill>
                          <a:effectLst/>
                          <a:latin typeface="Calibri" panose="020F0502020204030204" pitchFamily="34" charset="0"/>
                          <a:cs typeface="Calibri" panose="020F0502020204030204" pitchFamily="34" charset="0"/>
                        </a:rPr>
                        <a:t>59%</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355730"/>
                  </a:ext>
                </a:extLst>
              </a:tr>
              <a:tr h="240517">
                <a:tc v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algn="l" fontAlgn="b"/>
                      <a:r>
                        <a:rPr lang="en-US" sz="1200" u="none" strike="noStrike" dirty="0">
                          <a:solidFill>
                            <a:schemeClr val="bg1"/>
                          </a:solidFill>
                          <a:effectLst/>
                          <a:latin typeface="Calibri" panose="020F0502020204030204" pitchFamily="34" charset="0"/>
                          <a:cs typeface="Calibri" panose="020F0502020204030204" pitchFamily="34" charset="0"/>
                        </a:rPr>
                        <a:t>Combined</a:t>
                      </a:r>
                      <a:endParaRPr lang="en-US" sz="1200" b="0" i="0" u="none" strike="noStrike" dirty="0">
                        <a:solidFill>
                          <a:schemeClr val="bg1"/>
                        </a:solidFill>
                        <a:effectLst/>
                        <a:latin typeface="Calibri" panose="020F0502020204030204" pitchFamily="34" charset="0"/>
                        <a:cs typeface="Calibri" panose="020F0502020204030204" pitchFamily="34" charset="0"/>
                      </a:endParaRPr>
                    </a:p>
                  </a:txBody>
                  <a:tcPr marL="16734" marR="16734"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37%</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45%</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a:solidFill>
                            <a:schemeClr val="tx1"/>
                          </a:solidFill>
                          <a:effectLst/>
                          <a:latin typeface="Calibri" panose="020F0502020204030204" pitchFamily="34" charset="0"/>
                          <a:cs typeface="Calibri" panose="020F0502020204030204" pitchFamily="34" charset="0"/>
                        </a:rPr>
                        <a:t>55%</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a:solidFill>
                            <a:schemeClr val="tx1"/>
                          </a:solidFill>
                          <a:effectLst/>
                          <a:latin typeface="Calibri" panose="020F0502020204030204" pitchFamily="34" charset="0"/>
                          <a:cs typeface="Calibri" panose="020F0502020204030204" pitchFamily="34" charset="0"/>
                        </a:rPr>
                        <a:t>57%</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4381193"/>
                  </a:ext>
                </a:extLst>
              </a:tr>
              <a:tr h="240517">
                <a:tc vMerge="1">
                  <a:txBody>
                    <a:bodyPr/>
                    <a:lstStyle/>
                    <a:p>
                      <a:endParaRPr lang="en-US"/>
                    </a:p>
                  </a:txBody>
                  <a:tcPr>
                    <a:lnT w="12700" cap="flat" cmpd="sng" algn="ctr">
                      <a:solidFill>
                        <a:srgbClr val="FFFFFF">
                          <a:lumMod val="75000"/>
                        </a:srgbClr>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i="1" u="sng" strike="noStrike" dirty="0">
                          <a:solidFill>
                            <a:schemeClr val="bg1"/>
                          </a:solidFill>
                          <a:effectLst/>
                          <a:latin typeface="Calibri" panose="020F0502020204030204" pitchFamily="34" charset="0"/>
                          <a:cs typeface="Calibri" panose="020F0502020204030204" pitchFamily="34" charset="0"/>
                        </a:rPr>
                        <a:t>Reduction</a:t>
                      </a:r>
                    </a:p>
                  </a:txBody>
                  <a:tcPr marL="16734" marR="16734"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a:solidFill>
                            <a:schemeClr val="tx1"/>
                          </a:solidFill>
                          <a:effectLst/>
                          <a:latin typeface="Calibri" panose="020F0502020204030204" pitchFamily="34" charset="0"/>
                          <a:cs typeface="Calibri" panose="020F0502020204030204" pitchFamily="34" charset="0"/>
                        </a:rPr>
                        <a:t> </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8470300"/>
                  </a:ext>
                </a:extLst>
              </a:tr>
              <a:tr h="240517">
                <a:tc v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algn="l" fontAlgn="b"/>
                      <a:r>
                        <a:rPr lang="en-US" sz="1200" u="none" strike="noStrike" dirty="0">
                          <a:solidFill>
                            <a:schemeClr val="bg1"/>
                          </a:solidFill>
                          <a:effectLst/>
                          <a:latin typeface="Calibri" panose="020F0502020204030204" pitchFamily="34" charset="0"/>
                          <a:cs typeface="Calibri" panose="020F0502020204030204" pitchFamily="34" charset="0"/>
                        </a:rPr>
                        <a:t>HDV RNA</a:t>
                      </a:r>
                      <a:endParaRPr lang="en-US" sz="1200" b="0" i="0" u="none" strike="noStrike" dirty="0">
                        <a:solidFill>
                          <a:schemeClr val="bg1"/>
                        </a:solidFill>
                        <a:effectLst/>
                        <a:latin typeface="Calibri" panose="020F0502020204030204" pitchFamily="34" charset="0"/>
                        <a:cs typeface="Calibri" panose="020F0502020204030204" pitchFamily="34" charset="0"/>
                      </a:endParaRPr>
                    </a:p>
                  </a:txBody>
                  <a:tcPr marL="16734" marR="16734"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0" i="0" u="none" strike="noStrike" dirty="0">
                          <a:solidFill>
                            <a:schemeClr val="tx1"/>
                          </a:solidFill>
                          <a:effectLst/>
                          <a:latin typeface="Calibri" panose="020F0502020204030204" pitchFamily="34" charset="0"/>
                          <a:cs typeface="Calibri" panose="020F0502020204030204" pitchFamily="34" charset="0"/>
                        </a:rPr>
                        <a:t>~2.0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9345"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effectLst/>
                          <a:latin typeface="Calibri" panose="020F0502020204030204" pitchFamily="34" charset="0"/>
                          <a:cs typeface="Calibri" panose="020F0502020204030204" pitchFamily="34" charset="0"/>
                        </a:rPr>
                        <a:t>~2.5</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~3.0</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u="none" strike="noStrike" dirty="0">
                          <a:solidFill>
                            <a:schemeClr val="tx1"/>
                          </a:solidFill>
                          <a:effectLst/>
                          <a:latin typeface="Calibri" panose="020F0502020204030204" pitchFamily="34" charset="0"/>
                          <a:cs typeface="Calibri" panose="020F0502020204030204" pitchFamily="34" charset="0"/>
                        </a:rPr>
                        <a:t>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pattFill prst="wdUpDiag">
                      <a:fgClr>
                        <a:srgbClr val="FFFFFF">
                          <a:lumMod val="85000"/>
                        </a:srgbClr>
                      </a:fgClr>
                      <a:bgClr>
                        <a:srgbClr val="FFFFFF"/>
                      </a:bgClr>
                    </a:pattFill>
                  </a:tcPr>
                </a:tc>
                <a:extLst>
                  <a:ext uri="{0D108BD9-81ED-4DB2-BD59-A6C34878D82A}">
                    <a16:rowId xmlns:a16="http://schemas.microsoft.com/office/drawing/2014/main" val="2289650314"/>
                  </a:ext>
                </a:extLst>
              </a:tr>
            </a:tbl>
          </a:graphicData>
        </a:graphic>
      </p:graphicFrame>
      <p:sp>
        <p:nvSpPr>
          <p:cNvPr id="12" name="Rectangle 11">
            <a:extLst>
              <a:ext uri="{FF2B5EF4-FFF2-40B4-BE49-F238E27FC236}">
                <a16:creationId xmlns:a16="http://schemas.microsoft.com/office/drawing/2014/main" id="{EB16A04A-9E8F-2A10-6D24-F3AA4D8AFA66}"/>
              </a:ext>
            </a:extLst>
          </p:cNvPr>
          <p:cNvSpPr/>
          <p:nvPr/>
        </p:nvSpPr>
        <p:spPr>
          <a:xfrm>
            <a:off x="5181601" y="4726353"/>
            <a:ext cx="6284778" cy="13100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600" b="1" dirty="0">
                <a:solidFill>
                  <a:schemeClr val="tx1"/>
                </a:solidFill>
              </a:rPr>
              <a:t>Comparable effect in the combined response (the primary endpoint, &gt;40% at 48w for </a:t>
            </a:r>
            <a:r>
              <a:rPr lang="en-US" sz="1600" b="1" dirty="0" err="1">
                <a:solidFill>
                  <a:schemeClr val="tx1"/>
                </a:solidFill>
              </a:rPr>
              <a:t>Libevitug</a:t>
            </a:r>
            <a:r>
              <a:rPr lang="en-US" sz="1600" b="1" dirty="0">
                <a:solidFill>
                  <a:schemeClr val="tx1"/>
                </a:solidFill>
              </a:rPr>
              <a:t>) </a:t>
            </a:r>
            <a:r>
              <a:rPr lang="en-US" sz="1600" dirty="0">
                <a:solidFill>
                  <a:schemeClr val="tx1"/>
                </a:solidFill>
              </a:rPr>
              <a:t>with superior efficacy in the % of ALT deduction responders (~70% for </a:t>
            </a:r>
            <a:r>
              <a:rPr lang="en-US" sz="1600" dirty="0" err="1">
                <a:solidFill>
                  <a:schemeClr val="tx1"/>
                </a:solidFill>
              </a:rPr>
              <a:t>Libevitug</a:t>
            </a:r>
            <a:r>
              <a:rPr lang="en-US" sz="1600" dirty="0">
                <a:solidFill>
                  <a:schemeClr val="tx1"/>
                </a:solidFill>
              </a:rPr>
              <a:t>) </a:t>
            </a:r>
          </a:p>
        </p:txBody>
      </p:sp>
      <p:sp>
        <p:nvSpPr>
          <p:cNvPr id="15" name="Rectangle 14">
            <a:extLst>
              <a:ext uri="{FF2B5EF4-FFF2-40B4-BE49-F238E27FC236}">
                <a16:creationId xmlns:a16="http://schemas.microsoft.com/office/drawing/2014/main" id="{C8CB1396-4B55-CC01-1E5E-E4BC16D7A227}"/>
              </a:ext>
            </a:extLst>
          </p:cNvPr>
          <p:cNvSpPr/>
          <p:nvPr/>
        </p:nvSpPr>
        <p:spPr>
          <a:xfrm>
            <a:off x="5181600" y="1843010"/>
            <a:ext cx="6284779" cy="7062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600" b="1" dirty="0">
                <a:solidFill>
                  <a:schemeClr val="tx1"/>
                </a:solidFill>
              </a:rPr>
              <a:t>Q2W (</a:t>
            </a:r>
            <a:r>
              <a:rPr lang="en-US" sz="1600" b="1" dirty="0" err="1">
                <a:solidFill>
                  <a:schemeClr val="tx1"/>
                </a:solidFill>
              </a:rPr>
              <a:t>Libevitug</a:t>
            </a:r>
            <a:r>
              <a:rPr lang="en-US" sz="1600" b="1" dirty="0">
                <a:solidFill>
                  <a:schemeClr val="tx1"/>
                </a:solidFill>
              </a:rPr>
              <a:t>) vs daily (BLV)</a:t>
            </a:r>
          </a:p>
          <a:p>
            <a:pPr marL="171450" indent="-171450">
              <a:buFont typeface="Arial" panose="020B0604020202020204" pitchFamily="34" charset="0"/>
              <a:buChar char="•"/>
            </a:pPr>
            <a:r>
              <a:rPr lang="en-US" sz="1600" dirty="0" err="1">
                <a:solidFill>
                  <a:schemeClr val="tx1"/>
                </a:solidFill>
              </a:rPr>
              <a:t>HHHbio</a:t>
            </a:r>
            <a:r>
              <a:rPr lang="en-US" sz="1600" dirty="0">
                <a:solidFill>
                  <a:schemeClr val="tx1"/>
                </a:solidFill>
              </a:rPr>
              <a:t> is also working on a SC version, namely HH-006</a:t>
            </a:r>
          </a:p>
        </p:txBody>
      </p:sp>
      <p:sp>
        <p:nvSpPr>
          <p:cNvPr id="17" name="Rectangle 16">
            <a:extLst>
              <a:ext uri="{FF2B5EF4-FFF2-40B4-BE49-F238E27FC236}">
                <a16:creationId xmlns:a16="http://schemas.microsoft.com/office/drawing/2014/main" id="{8D16E3DF-7EDA-1EAF-D545-D415C4DDE498}"/>
              </a:ext>
            </a:extLst>
          </p:cNvPr>
          <p:cNvSpPr/>
          <p:nvPr/>
        </p:nvSpPr>
        <p:spPr>
          <a:xfrm>
            <a:off x="6406228" y="1055036"/>
            <a:ext cx="3835522" cy="501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u="sng" dirty="0">
                <a:solidFill>
                  <a:schemeClr val="tx1"/>
                </a:solidFill>
              </a:rPr>
              <a:t>Highlights of Libevitug</a:t>
            </a:r>
          </a:p>
        </p:txBody>
      </p:sp>
      <p:sp>
        <p:nvSpPr>
          <p:cNvPr id="18" name="Footnote">
            <a:extLst>
              <a:ext uri="{FF2B5EF4-FFF2-40B4-BE49-F238E27FC236}">
                <a16:creationId xmlns:a16="http://schemas.microsoft.com/office/drawing/2014/main" id="{F17D1D32-061E-6F80-5F26-6928B60E2531}"/>
              </a:ext>
            </a:extLst>
          </p:cNvPr>
          <p:cNvSpPr txBox="1">
            <a:spLocks noChangeArrowheads="1"/>
          </p:cNvSpPr>
          <p:nvPr>
            <p:custDataLst>
              <p:tags r:id="rId2"/>
            </p:custDataLst>
          </p:nvPr>
        </p:nvSpPr>
        <p:spPr bwMode="auto">
          <a:xfrm>
            <a:off x="1244949" y="6261815"/>
            <a:ext cx="5458191" cy="276999"/>
          </a:xfrm>
          <a:prstGeom prst="rect">
            <a:avLst/>
          </a:prstGeom>
          <a:noFill/>
          <a:ln w="28575">
            <a:noFill/>
            <a:miter lim="800000"/>
            <a:headEnd/>
            <a:tailEnd/>
          </a:ln>
          <a:effectLst/>
        </p:spPr>
        <p:txBody>
          <a:bodyPr wrap="square" lIns="0" tIns="0" rIns="0" bIns="0" anchor="b">
            <a:spAutoFit/>
          </a:bodyPr>
          <a:lstStyle>
            <a:defPPr>
              <a:defRPr lang="en-US"/>
            </a:defPPr>
            <a:lvl1pPr algn="l" rtl="0" fontAlgn="base">
              <a:spcBef>
                <a:spcPct val="0"/>
              </a:spcBef>
              <a:spcAft>
                <a:spcPct val="0"/>
              </a:spcAft>
              <a:defRPr sz="2400" kern="1200">
                <a:solidFill>
                  <a:schemeClr val="tx1"/>
                </a:solidFill>
                <a:latin typeface="Calibri" pitchFamily="34" charset="0"/>
                <a:ea typeface="+mn-ea"/>
                <a:cs typeface="+mn-cs"/>
              </a:defRPr>
            </a:lvl1pPr>
            <a:lvl2pPr marL="457200" algn="l" rtl="0" fontAlgn="base">
              <a:spcBef>
                <a:spcPct val="0"/>
              </a:spcBef>
              <a:spcAft>
                <a:spcPct val="0"/>
              </a:spcAft>
              <a:defRPr sz="24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400" kern="1200">
                <a:solidFill>
                  <a:schemeClr val="tx1"/>
                </a:solidFill>
                <a:latin typeface="Calibri" pitchFamily="34" charset="0"/>
                <a:ea typeface="+mn-ea"/>
                <a:cs typeface="+mn-cs"/>
              </a:defRPr>
            </a:lvl4pPr>
            <a:lvl5pPr marL="1828800" algn="l" rtl="0" fontAlgn="base">
              <a:spcBef>
                <a:spcPct val="0"/>
              </a:spcBef>
              <a:spcAft>
                <a:spcPct val="0"/>
              </a:spcAft>
              <a:defRPr sz="2400" kern="1200">
                <a:solidFill>
                  <a:schemeClr val="tx1"/>
                </a:solidFill>
                <a:latin typeface="Calibri" pitchFamily="34" charset="0"/>
                <a:ea typeface="+mn-ea"/>
                <a:cs typeface="+mn-cs"/>
              </a:defRPr>
            </a:lvl5pPr>
            <a:lvl6pPr marL="2286000" algn="l" defTabSz="914400" rtl="0" eaLnBrk="1" latinLnBrk="0" hangingPunct="1">
              <a:defRPr sz="2400" kern="1200">
                <a:solidFill>
                  <a:schemeClr val="tx1"/>
                </a:solidFill>
                <a:latin typeface="Calibri" pitchFamily="34" charset="0"/>
                <a:ea typeface="+mn-ea"/>
                <a:cs typeface="+mn-cs"/>
              </a:defRPr>
            </a:lvl6pPr>
            <a:lvl7pPr marL="2743200" algn="l" defTabSz="914400" rtl="0" eaLnBrk="1" latinLnBrk="0" hangingPunct="1">
              <a:defRPr sz="2400" kern="1200">
                <a:solidFill>
                  <a:schemeClr val="tx1"/>
                </a:solidFill>
                <a:latin typeface="Calibri" pitchFamily="34" charset="0"/>
                <a:ea typeface="+mn-ea"/>
                <a:cs typeface="+mn-cs"/>
              </a:defRPr>
            </a:lvl7pPr>
            <a:lvl8pPr marL="3200400" algn="l" defTabSz="914400" rtl="0" eaLnBrk="1" latinLnBrk="0" hangingPunct="1">
              <a:defRPr sz="2400" kern="1200">
                <a:solidFill>
                  <a:schemeClr val="tx1"/>
                </a:solidFill>
                <a:latin typeface="Calibri" pitchFamily="34" charset="0"/>
                <a:ea typeface="+mn-ea"/>
                <a:cs typeface="+mn-cs"/>
              </a:defRPr>
            </a:lvl8pPr>
            <a:lvl9pPr marL="3657600" algn="l" defTabSz="914400" rtl="0" eaLnBrk="1" latinLnBrk="0" hangingPunct="1">
              <a:defRPr sz="2400" kern="1200">
                <a:solidFill>
                  <a:schemeClr val="tx1"/>
                </a:solidFill>
                <a:latin typeface="Calibri" pitchFamily="34" charset="0"/>
                <a:ea typeface="+mn-ea"/>
                <a:cs typeface="+mn-cs"/>
              </a:defRPr>
            </a:lvl9pPr>
          </a:lstStyle>
          <a:p>
            <a:pPr marL="228600" indent="-228600" defTabSz="836697">
              <a:buAutoNum type="arabicPeriod"/>
            </a:pPr>
            <a:r>
              <a:rPr lang="en-US" sz="900" i="1" dirty="0">
                <a:solidFill>
                  <a:srgbClr val="000000"/>
                </a:solidFill>
                <a:ea typeface="STKaiti" panose="02010600040101010101" pitchFamily="2" charset="-122"/>
                <a:cs typeface="Calibri" pitchFamily="34" charset="0"/>
              </a:rPr>
              <a:t>Gilead (</a:t>
            </a:r>
            <a:r>
              <a:rPr lang="en-US" sz="900" i="1" dirty="0">
                <a:ea typeface="STKaiti" panose="02010600040101010101" pitchFamily="2" charset="-122"/>
                <a:cs typeface="Calibri" pitchFamily="34" charset="0"/>
              </a:rPr>
              <a:t>EASL 2021, EASL </a:t>
            </a:r>
            <a:r>
              <a:rPr lang="en-US" sz="900" i="1" dirty="0">
                <a:solidFill>
                  <a:srgbClr val="000000"/>
                </a:solidFill>
                <a:ea typeface="STKaiti" panose="02010600040101010101" pitchFamily="2" charset="-122"/>
                <a:cs typeface="Calibri" pitchFamily="34" charset="0"/>
              </a:rPr>
              <a:t>2023, OS-068; New England Journal of Medicine)</a:t>
            </a:r>
          </a:p>
          <a:p>
            <a:pPr marL="228600" indent="-228600" defTabSz="836697">
              <a:buAutoNum type="arabicPeriod"/>
            </a:pPr>
            <a:r>
              <a:rPr lang="en-US" sz="900" i="1" dirty="0">
                <a:solidFill>
                  <a:srgbClr val="000000"/>
                </a:solidFill>
                <a:ea typeface="STKaiti" panose="02010600040101010101" pitchFamily="2" charset="-122"/>
                <a:cs typeface="Calibri" pitchFamily="34" charset="0"/>
              </a:rPr>
              <a:t>Efficacy was measured by number of patients in ( ) due to data availability </a:t>
            </a:r>
          </a:p>
        </p:txBody>
      </p:sp>
    </p:spTree>
    <p:extLst>
      <p:ext uri="{BB962C8B-B14F-4D97-AF65-F5344CB8AC3E}">
        <p14:creationId xmlns:p14="http://schemas.microsoft.com/office/powerpoint/2010/main" val="3493819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5FF7199C-EAF1-428B-ACCC-E6C49A611136}"/>
              </a:ext>
            </a:extLst>
          </p:cNvPr>
          <p:cNvSpPr>
            <a:spLocks noGrp="1"/>
          </p:cNvSpPr>
          <p:nvPr>
            <p:ph type="sldNum" sz="quarter" idx="4294967295"/>
          </p:nvPr>
        </p:nvSpPr>
        <p:spPr>
          <a:xfrm>
            <a:off x="11721000" y="6492875"/>
            <a:ext cx="471000" cy="365125"/>
          </a:xfrm>
          <a:prstGeom prst="rect">
            <a:avLst/>
          </a:prstGeom>
        </p:spPr>
        <p:txBody>
          <a:bodyPr vert="horz" lIns="91440" tIns="45720" rIns="91440" bIns="45720" rtlCol="0" anchor="b"/>
          <a:lstStyle>
            <a:defPPr>
              <a:defRPr lang="zh-CN"/>
            </a:defPPr>
            <a:lvl1pPr marL="0" algn="r" defTabSz="457200" rtl="0" eaLnBrk="1" latinLnBrk="0" hangingPunct="1">
              <a:defRPr sz="1000" b="1" kern="1200">
                <a:solidFill>
                  <a:schemeClr val="bg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DF815B-2E68-429A-AA2D-A19E84671048}" type="slidenum">
              <a:rPr lang="zh-CN" altLang="en-US" smtClean="0"/>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000" b="1"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标题 1">
            <a:extLst>
              <a:ext uri="{FF2B5EF4-FFF2-40B4-BE49-F238E27FC236}">
                <a16:creationId xmlns:a16="http://schemas.microsoft.com/office/drawing/2014/main" id="{CF5E9FD8-E5FE-2FB3-5BA4-D7D2F98D518A}"/>
              </a:ext>
            </a:extLst>
          </p:cNvPr>
          <p:cNvSpPr txBox="1">
            <a:spLocks/>
          </p:cNvSpPr>
          <p:nvPr/>
        </p:nvSpPr>
        <p:spPr>
          <a:xfrm>
            <a:off x="338400" y="406882"/>
            <a:ext cx="10302600" cy="501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baseline="0">
                <a:solidFill>
                  <a:srgbClr val="013687"/>
                </a:solidFill>
                <a:latin typeface="Calibri" panose="020F0502020204030204" pitchFamily="34" charset="0"/>
                <a:ea typeface="+mj-ea"/>
                <a:cs typeface="Calibri" panose="020F0502020204030204" pitchFamily="34" charset="0"/>
              </a:defRPr>
            </a:lvl1pPr>
          </a:lstStyle>
          <a:p>
            <a:r>
              <a:rPr lang="en-US" altLang="zh-CN" sz="2800" dirty="0">
                <a:latin typeface="+mj-lt"/>
                <a:cs typeface="Arial" panose="020B0604020202020204" pitchFamily="34" charset="0"/>
              </a:rPr>
              <a:t>Introducing HH-006 as a Next-Generation of Libevitug</a:t>
            </a:r>
            <a:br>
              <a:rPr lang="en-US" altLang="zh-CN" sz="2800" dirty="0">
                <a:latin typeface="+mj-lt"/>
                <a:cs typeface="Arial" panose="020B0604020202020204" pitchFamily="34" charset="0"/>
              </a:rPr>
            </a:br>
            <a:r>
              <a:rPr lang="en-US" altLang="zh-CN" sz="2000" b="0" i="1" dirty="0">
                <a:latin typeface="+mj-lt"/>
                <a:cs typeface="Arial" panose="020B0604020202020204" pitchFamily="34" charset="0"/>
              </a:rPr>
              <a:t>An optimized version of Libevitug through Fc-engineering to complete Ph1b in Q3’25</a:t>
            </a:r>
            <a:endParaRPr lang="zh-CN" altLang="en-US" sz="2000" b="0" i="1" dirty="0">
              <a:solidFill>
                <a:schemeClr val="tx1"/>
              </a:solidFill>
              <a:latin typeface="+mj-lt"/>
            </a:endParaRPr>
          </a:p>
        </p:txBody>
      </p:sp>
      <p:grpSp>
        <p:nvGrpSpPr>
          <p:cNvPr id="83" name="Group 82">
            <a:extLst>
              <a:ext uri="{FF2B5EF4-FFF2-40B4-BE49-F238E27FC236}">
                <a16:creationId xmlns:a16="http://schemas.microsoft.com/office/drawing/2014/main" id="{83862812-F807-C1B5-6BD9-64A041ACFF33}"/>
              </a:ext>
            </a:extLst>
          </p:cNvPr>
          <p:cNvGrpSpPr/>
          <p:nvPr/>
        </p:nvGrpSpPr>
        <p:grpSpPr>
          <a:xfrm>
            <a:off x="457993" y="2084580"/>
            <a:ext cx="11304587" cy="322116"/>
            <a:chOff x="515007" y="1397876"/>
            <a:chExt cx="6106510" cy="451945"/>
          </a:xfrm>
        </p:grpSpPr>
        <p:sp>
          <p:nvSpPr>
            <p:cNvPr id="84" name="Rectangle: Rounded Corners 83">
              <a:extLst>
                <a:ext uri="{FF2B5EF4-FFF2-40B4-BE49-F238E27FC236}">
                  <a16:creationId xmlns:a16="http://schemas.microsoft.com/office/drawing/2014/main" id="{F7D8E2F0-0392-B0FE-108F-97BA456314BE}"/>
                </a:ext>
              </a:extLst>
            </p:cNvPr>
            <p:cNvSpPr/>
            <p:nvPr/>
          </p:nvSpPr>
          <p:spPr bwMode="auto">
            <a:xfrm>
              <a:off x="515007" y="1397876"/>
              <a:ext cx="6106510" cy="451945"/>
            </a:xfrm>
            <a:prstGeom prst="roundRect">
              <a:avLst>
                <a:gd name="adj" fmla="val 50000"/>
              </a:avLst>
            </a:prstGeom>
            <a:solidFill>
              <a:srgbClr val="D9E6F7"/>
            </a:solidFill>
            <a:ln w="9525" cap="flat" cmpd="sng" algn="ctr">
              <a:noFill/>
              <a:prstDash val="solid"/>
              <a:round/>
              <a:headEnd type="none" w="med" len="med"/>
              <a:tailEnd type="none" w="med" len="med"/>
            </a:ln>
            <a:effectLst/>
          </p:spPr>
          <p:txBody>
            <a:bodyPr vert="horz" wrap="square" lIns="70755" tIns="35377" rIns="70755" bIns="35377" numCol="1" rtlCol="0" anchor="ctr" anchorCtr="0" compatLnSpc="1">
              <a:prstTxWarp prst="textNoShape">
                <a:avLst/>
              </a:prstTxWarp>
            </a:bodyPr>
            <a:lstStyle/>
            <a:p>
              <a:pPr algn="ctr" defTabSz="707563"/>
              <a:endParaRPr lang="en-US" sz="1600" b="1" dirty="0">
                <a:solidFill>
                  <a:srgbClr val="FFFFFF"/>
                </a:solidFill>
                <a:cs typeface="Calibri" pitchFamily="34" charset="0"/>
              </a:endParaRPr>
            </a:p>
          </p:txBody>
        </p:sp>
        <p:sp>
          <p:nvSpPr>
            <p:cNvPr id="85" name="Rectangle: Rounded Corners 84">
              <a:extLst>
                <a:ext uri="{FF2B5EF4-FFF2-40B4-BE49-F238E27FC236}">
                  <a16:creationId xmlns:a16="http://schemas.microsoft.com/office/drawing/2014/main" id="{34F83D84-CB78-8AE0-3532-A77C855485D2}"/>
                </a:ext>
              </a:extLst>
            </p:cNvPr>
            <p:cNvSpPr/>
            <p:nvPr/>
          </p:nvSpPr>
          <p:spPr bwMode="auto">
            <a:xfrm>
              <a:off x="629246" y="1397876"/>
              <a:ext cx="5878033" cy="451945"/>
            </a:xfrm>
            <a:prstGeom prst="roundRect">
              <a:avLst>
                <a:gd name="adj" fmla="val 50000"/>
              </a:avLst>
            </a:prstGeom>
            <a:solidFill>
              <a:srgbClr val="1E4C8C"/>
            </a:solidFill>
            <a:ln w="9525" cap="flat" cmpd="sng" algn="ctr">
              <a:noFill/>
              <a:prstDash val="solid"/>
              <a:round/>
              <a:headEnd type="none" w="med" len="med"/>
              <a:tailEnd type="none" w="med" len="med"/>
            </a:ln>
            <a:effectLst/>
          </p:spPr>
          <p:txBody>
            <a:bodyPr vert="horz" wrap="square" lIns="70755" tIns="35377" rIns="70755" bIns="35377" numCol="1" rtlCol="0" anchor="ctr" anchorCtr="0" compatLnSpc="1">
              <a:prstTxWarp prst="textNoShape">
                <a:avLst/>
              </a:prstTxWarp>
            </a:bodyPr>
            <a:lstStyle/>
            <a:p>
              <a:pPr algn="ctr" defTabSz="707563"/>
              <a:r>
                <a:rPr lang="en-US" sz="1600" b="1" dirty="0">
                  <a:solidFill>
                    <a:srgbClr val="FFFFFF"/>
                  </a:solidFill>
                  <a:cs typeface="Calibri" pitchFamily="34" charset="0"/>
                </a:rPr>
                <a:t>With enhanced PK/PD, HH-006 is designed to use subcutaneous injection as the route of administration</a:t>
              </a:r>
              <a:endParaRPr lang="en-US" sz="1600" b="1" baseline="30000" dirty="0">
                <a:solidFill>
                  <a:srgbClr val="FFFFFF"/>
                </a:solidFill>
                <a:cs typeface="Calibri" pitchFamily="34" charset="0"/>
              </a:endParaRPr>
            </a:p>
          </p:txBody>
        </p:sp>
      </p:grpSp>
      <p:grpSp>
        <p:nvGrpSpPr>
          <p:cNvPr id="3" name="Group 2">
            <a:extLst>
              <a:ext uri="{FF2B5EF4-FFF2-40B4-BE49-F238E27FC236}">
                <a16:creationId xmlns:a16="http://schemas.microsoft.com/office/drawing/2014/main" id="{98FFA872-ED8B-90B5-7D2D-F18D17423F88}"/>
              </a:ext>
            </a:extLst>
          </p:cNvPr>
          <p:cNvGrpSpPr/>
          <p:nvPr/>
        </p:nvGrpSpPr>
        <p:grpSpPr>
          <a:xfrm>
            <a:off x="549367" y="2521842"/>
            <a:ext cx="4948938" cy="2476878"/>
            <a:chOff x="1275587" y="1523622"/>
            <a:chExt cx="4198778" cy="2177026"/>
          </a:xfrm>
        </p:grpSpPr>
        <p:grpSp>
          <p:nvGrpSpPr>
            <p:cNvPr id="127" name="Group 126">
              <a:extLst>
                <a:ext uri="{FF2B5EF4-FFF2-40B4-BE49-F238E27FC236}">
                  <a16:creationId xmlns:a16="http://schemas.microsoft.com/office/drawing/2014/main" id="{5C5269EB-2B9A-4BA1-01C3-97B863EBF7C7}"/>
                </a:ext>
              </a:extLst>
            </p:cNvPr>
            <p:cNvGrpSpPr/>
            <p:nvPr/>
          </p:nvGrpSpPr>
          <p:grpSpPr>
            <a:xfrm>
              <a:off x="1275587" y="1523622"/>
              <a:ext cx="4198778" cy="2177026"/>
              <a:chOff x="10401318" y="1688267"/>
              <a:chExt cx="2124361" cy="1195423"/>
            </a:xfrm>
          </p:grpSpPr>
          <p:sp>
            <p:nvSpPr>
              <p:cNvPr id="118" name="Rectangle: Diagonal Corners Rounded 117">
                <a:extLst>
                  <a:ext uri="{FF2B5EF4-FFF2-40B4-BE49-F238E27FC236}">
                    <a16:creationId xmlns:a16="http://schemas.microsoft.com/office/drawing/2014/main" id="{862DE98F-6ABF-ADED-C6E4-1AB73EC2A33C}"/>
                  </a:ext>
                </a:extLst>
              </p:cNvPr>
              <p:cNvSpPr/>
              <p:nvPr/>
            </p:nvSpPr>
            <p:spPr bwMode="auto">
              <a:xfrm>
                <a:off x="10401318" y="1740316"/>
                <a:ext cx="2061075" cy="1143374"/>
              </a:xfrm>
              <a:prstGeom prst="round2DiagRect">
                <a:avLst>
                  <a:gd name="adj1" fmla="val 0"/>
                  <a:gd name="adj2" fmla="val 18883"/>
                </a:avLst>
              </a:prstGeom>
              <a:solidFill>
                <a:srgbClr val="FFFFFF"/>
              </a:solidFill>
              <a:ln w="15875" cap="flat" cmpd="sng" algn="ctr">
                <a:solidFill>
                  <a:srgbClr val="4472C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600" b="1" dirty="0">
                  <a:solidFill>
                    <a:srgbClr val="FFFFFF"/>
                  </a:solidFill>
                  <a:ea typeface="STKaiti"/>
                  <a:cs typeface="Calibri" pitchFamily="34" charset="0"/>
                </a:endParaRPr>
              </a:p>
            </p:txBody>
          </p:sp>
          <p:sp>
            <p:nvSpPr>
              <p:cNvPr id="119" name="Rectangle: Diagonal Corners Rounded 118">
                <a:extLst>
                  <a:ext uri="{FF2B5EF4-FFF2-40B4-BE49-F238E27FC236}">
                    <a16:creationId xmlns:a16="http://schemas.microsoft.com/office/drawing/2014/main" id="{D02FCF41-BE20-0332-FEF9-14490F5AF660}"/>
                  </a:ext>
                </a:extLst>
              </p:cNvPr>
              <p:cNvSpPr/>
              <p:nvPr/>
            </p:nvSpPr>
            <p:spPr bwMode="auto">
              <a:xfrm>
                <a:off x="10464604" y="1688267"/>
                <a:ext cx="2061075" cy="1143374"/>
              </a:xfrm>
              <a:prstGeom prst="round2DiagRect">
                <a:avLst>
                  <a:gd name="adj1" fmla="val 0"/>
                  <a:gd name="adj2" fmla="val 15828"/>
                </a:avLst>
              </a:prstGeom>
              <a:solidFill>
                <a:srgbClr val="FFFFFF"/>
              </a:solidFill>
              <a:ln w="12700" cap="flat" cmpd="sng" algn="ctr">
                <a:noFill/>
                <a:prstDash val="solid"/>
                <a:round/>
                <a:headEnd type="none" w="med" len="med"/>
                <a:tailEnd type="none" w="med" len="med"/>
              </a:ln>
              <a:effectLst>
                <a:outerShdw blurRad="127000" algn="bl" rotWithShape="0">
                  <a:srgbClr val="2F5597">
                    <a:alpha val="50000"/>
                  </a:srgbClr>
                </a:outerShdw>
              </a:effectLst>
            </p:spPr>
            <p:txBody>
              <a:bodyPr vert="horz" wrap="square" lIns="91440" tIns="45720" rIns="91440" bIns="45720" numCol="1" rtlCol="0" anchor="ctr" anchorCtr="0" compatLnSpc="1">
                <a:prstTxWarp prst="textNoShape">
                  <a:avLst/>
                </a:prstTxWarp>
              </a:bodyPr>
              <a:lstStyle/>
              <a:p>
                <a:pPr algn="ctr"/>
                <a:endParaRPr sz="1600" b="1" dirty="0">
                  <a:solidFill>
                    <a:srgbClr val="FFFFFF"/>
                  </a:solidFill>
                  <a:ea typeface="STKaiti"/>
                  <a:cs typeface="Calibri" pitchFamily="34" charset="0"/>
                </a:endParaRPr>
              </a:p>
            </p:txBody>
          </p:sp>
        </p:grpSp>
        <p:sp>
          <p:nvSpPr>
            <p:cNvPr id="9" name="文本框 8">
              <a:extLst>
                <a:ext uri="{FF2B5EF4-FFF2-40B4-BE49-F238E27FC236}">
                  <a16:creationId xmlns:a16="http://schemas.microsoft.com/office/drawing/2014/main" id="{67940A86-8681-4B71-9D8F-F84D3D947B19}"/>
                </a:ext>
              </a:extLst>
            </p:cNvPr>
            <p:cNvSpPr txBox="1"/>
            <p:nvPr/>
          </p:nvSpPr>
          <p:spPr>
            <a:xfrm>
              <a:off x="1609050" y="1580581"/>
              <a:ext cx="3619845" cy="543478"/>
            </a:xfrm>
            <a:prstGeom prst="rect">
              <a:avLst/>
            </a:prstGeom>
            <a:noFill/>
          </p:spPr>
          <p:txBody>
            <a:bodyPr wrap="square" rtlCol="0">
              <a:spAutoFit/>
            </a:bodyPr>
            <a:lstStyle/>
            <a:p>
              <a:pPr algn="ctr"/>
              <a:r>
                <a:rPr lang="en-US" altLang="zh-CN" sz="1400" b="1" dirty="0">
                  <a:solidFill>
                    <a:srgbClr val="1E4C8C"/>
                  </a:solidFill>
                  <a:latin typeface="+mj-lt"/>
                  <a:cs typeface="Arial" panose="020B0604020202020204" pitchFamily="34" charset="0"/>
                </a:rPr>
                <a:t>Molecular Structure of HH-006</a:t>
              </a:r>
              <a:br>
                <a:rPr lang="en-US" altLang="zh-CN" sz="1400" b="1" dirty="0">
                  <a:solidFill>
                    <a:srgbClr val="1E4C8C"/>
                  </a:solidFill>
                  <a:latin typeface="+mj-lt"/>
                  <a:cs typeface="Arial" panose="020B0604020202020204" pitchFamily="34" charset="0"/>
                </a:rPr>
              </a:br>
              <a:r>
                <a:rPr lang="en-US" altLang="zh-CN" sz="1400" dirty="0">
                  <a:solidFill>
                    <a:srgbClr val="1E4C8C"/>
                  </a:solidFill>
                  <a:latin typeface="+mj-lt"/>
                  <a:cs typeface="Arial" panose="020B0604020202020204" pitchFamily="34" charset="0"/>
                </a:rPr>
                <a:t>in comparison with that of Libevitug</a:t>
              </a:r>
            </a:p>
          </p:txBody>
        </p:sp>
        <p:grpSp>
          <p:nvGrpSpPr>
            <p:cNvPr id="120" name="Group 119">
              <a:extLst>
                <a:ext uri="{FF2B5EF4-FFF2-40B4-BE49-F238E27FC236}">
                  <a16:creationId xmlns:a16="http://schemas.microsoft.com/office/drawing/2014/main" id="{7ED64529-B614-D18C-2720-922193D68BEC}"/>
                </a:ext>
              </a:extLst>
            </p:cNvPr>
            <p:cNvGrpSpPr/>
            <p:nvPr/>
          </p:nvGrpSpPr>
          <p:grpSpPr>
            <a:xfrm>
              <a:off x="1501918" y="2109598"/>
              <a:ext cx="3749040" cy="27432"/>
              <a:chOff x="668269" y="2121633"/>
              <a:chExt cx="1863001" cy="45720"/>
            </a:xfrm>
            <a:gradFill>
              <a:gsLst>
                <a:gs pos="0">
                  <a:sysClr val="window" lastClr="FFFFFF"/>
                </a:gs>
                <a:gs pos="35000">
                  <a:schemeClr val="accent1"/>
                </a:gs>
              </a:gsLst>
              <a:lin ang="10800000" scaled="1"/>
            </a:gradFill>
          </p:grpSpPr>
          <p:sp>
            <p:nvSpPr>
              <p:cNvPr id="123" name="Freeform: Shape 25">
                <a:extLst>
                  <a:ext uri="{FF2B5EF4-FFF2-40B4-BE49-F238E27FC236}">
                    <a16:creationId xmlns:a16="http://schemas.microsoft.com/office/drawing/2014/main" id="{26E73D00-65F3-FBCD-B24A-E33AF9AE7AC2}"/>
                  </a:ext>
                </a:extLst>
              </p:cNvPr>
              <p:cNvSpPr/>
              <p:nvPr/>
            </p:nvSpPr>
            <p:spPr>
              <a:xfrm>
                <a:off x="809747" y="2121635"/>
                <a:ext cx="88878" cy="45718"/>
              </a:xfrm>
              <a:prstGeom prst="roundRect">
                <a:avLst>
                  <a:gd name="adj" fmla="val 50000"/>
                </a:avLst>
              </a:prstGeom>
              <a:grpFill/>
              <a:ln w="713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prstClr val="black"/>
                  </a:solidFill>
                  <a:effectLst/>
                  <a:uLnTx/>
                  <a:uFillTx/>
                  <a:ea typeface="STKaiti"/>
                </a:endParaRPr>
              </a:p>
            </p:txBody>
          </p:sp>
          <p:sp>
            <p:nvSpPr>
              <p:cNvPr id="124" name="Freeform: Shape 32">
                <a:extLst>
                  <a:ext uri="{FF2B5EF4-FFF2-40B4-BE49-F238E27FC236}">
                    <a16:creationId xmlns:a16="http://schemas.microsoft.com/office/drawing/2014/main" id="{2EE735D8-BB94-26DD-4277-81937DCD2D24}"/>
                  </a:ext>
                </a:extLst>
              </p:cNvPr>
              <p:cNvSpPr/>
              <p:nvPr/>
            </p:nvSpPr>
            <p:spPr>
              <a:xfrm>
                <a:off x="721795" y="2121635"/>
                <a:ext cx="61858" cy="45718"/>
              </a:xfrm>
              <a:prstGeom prst="roundRect">
                <a:avLst>
                  <a:gd name="adj" fmla="val 50000"/>
                </a:avLst>
              </a:prstGeom>
              <a:grpFill/>
              <a:ln w="713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prstClr val="black"/>
                  </a:solidFill>
                  <a:effectLst/>
                  <a:uLnTx/>
                  <a:uFillTx/>
                  <a:ea typeface="STKaiti"/>
                </a:endParaRPr>
              </a:p>
            </p:txBody>
          </p:sp>
          <p:sp>
            <p:nvSpPr>
              <p:cNvPr id="125" name="Rectangle: Rounded Corners 124">
                <a:extLst>
                  <a:ext uri="{FF2B5EF4-FFF2-40B4-BE49-F238E27FC236}">
                    <a16:creationId xmlns:a16="http://schemas.microsoft.com/office/drawing/2014/main" id="{611DFA97-3095-7D94-089B-E3EE52AA0DF1}"/>
                  </a:ext>
                </a:extLst>
              </p:cNvPr>
              <p:cNvSpPr/>
              <p:nvPr/>
            </p:nvSpPr>
            <p:spPr bwMode="auto">
              <a:xfrm>
                <a:off x="924720" y="2121633"/>
                <a:ext cx="1606550" cy="45720"/>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FFFF"/>
                  </a:solidFill>
                  <a:effectLst/>
                  <a:latin typeface="Calibri" pitchFamily="34" charset="0"/>
                  <a:cs typeface="Calibri" pitchFamily="34" charset="0"/>
                </a:endParaRPr>
              </a:p>
            </p:txBody>
          </p:sp>
          <p:sp>
            <p:nvSpPr>
              <p:cNvPr id="126" name="Freeform: Shape 32">
                <a:extLst>
                  <a:ext uri="{FF2B5EF4-FFF2-40B4-BE49-F238E27FC236}">
                    <a16:creationId xmlns:a16="http://schemas.microsoft.com/office/drawing/2014/main" id="{AB133A55-44F1-96F8-C45E-309E51392DC7}"/>
                  </a:ext>
                </a:extLst>
              </p:cNvPr>
              <p:cNvSpPr/>
              <p:nvPr/>
            </p:nvSpPr>
            <p:spPr>
              <a:xfrm>
                <a:off x="668269" y="2121635"/>
                <a:ext cx="27432" cy="45718"/>
              </a:xfrm>
              <a:prstGeom prst="roundRect">
                <a:avLst>
                  <a:gd name="adj" fmla="val 50000"/>
                </a:avLst>
              </a:prstGeom>
              <a:grpFill/>
              <a:ln w="713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prstClr val="black"/>
                  </a:solidFill>
                  <a:effectLst/>
                  <a:uLnTx/>
                  <a:uFillTx/>
                  <a:ea typeface="STKaiti"/>
                </a:endParaRPr>
              </a:p>
            </p:txBody>
          </p:sp>
        </p:grpSp>
        <p:sp>
          <p:nvSpPr>
            <p:cNvPr id="121" name="Rectangle: Rounded Corners 120">
              <a:extLst>
                <a:ext uri="{FF2B5EF4-FFF2-40B4-BE49-F238E27FC236}">
                  <a16:creationId xmlns:a16="http://schemas.microsoft.com/office/drawing/2014/main" id="{FB5EB6D4-579B-605A-0177-CA9AF0A2998B}"/>
                </a:ext>
              </a:extLst>
            </p:cNvPr>
            <p:cNvSpPr/>
            <p:nvPr/>
          </p:nvSpPr>
          <p:spPr bwMode="auto">
            <a:xfrm>
              <a:off x="1502317" y="2203152"/>
              <a:ext cx="3726578" cy="510373"/>
            </a:xfrm>
            <a:prstGeom prst="roundRect">
              <a:avLst>
                <a:gd name="adj" fmla="val 50000"/>
              </a:avLst>
            </a:prstGeom>
            <a:solidFill>
              <a:srgbClr val="4472C4">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600" b="1" dirty="0">
                  <a:latin typeface="+mj-lt"/>
                  <a:cs typeface="Arial" panose="020B0604020202020204" pitchFamily="34" charset="0"/>
                </a:rPr>
                <a:t>Identical</a:t>
              </a:r>
              <a:r>
                <a:rPr lang="en-US" altLang="zh-CN" sz="1600" dirty="0">
                  <a:latin typeface="+mj-lt"/>
                  <a:cs typeface="Arial" panose="020B0604020202020204" pitchFamily="34" charset="0"/>
                </a:rPr>
                <a:t> Fab region for identical target (PreS1)</a:t>
              </a:r>
              <a:endParaRPr kumimoji="0" lang="sv-SE" sz="1600" b="1" i="0" u="none" strike="noStrike" cap="none" normalizeH="0" baseline="30000" dirty="0">
                <a:ln>
                  <a:noFill/>
                </a:ln>
                <a:solidFill>
                  <a:srgbClr val="000000"/>
                </a:solidFill>
                <a:effectLst/>
                <a:latin typeface="Calibri" pitchFamily="34" charset="0"/>
                <a:cs typeface="Calibri" pitchFamily="34" charset="0"/>
              </a:endParaRPr>
            </a:p>
          </p:txBody>
        </p:sp>
        <p:sp>
          <p:nvSpPr>
            <p:cNvPr id="131" name="Rectangle: Rounded Corners 130">
              <a:extLst>
                <a:ext uri="{FF2B5EF4-FFF2-40B4-BE49-F238E27FC236}">
                  <a16:creationId xmlns:a16="http://schemas.microsoft.com/office/drawing/2014/main" id="{8DCB3EAE-2E51-03D1-AF7D-AD2225AB7927}"/>
                </a:ext>
              </a:extLst>
            </p:cNvPr>
            <p:cNvSpPr/>
            <p:nvPr/>
          </p:nvSpPr>
          <p:spPr bwMode="auto">
            <a:xfrm>
              <a:off x="1502317" y="2811336"/>
              <a:ext cx="3726578" cy="767092"/>
            </a:xfrm>
            <a:prstGeom prst="roundRect">
              <a:avLst>
                <a:gd name="adj" fmla="val 50000"/>
              </a:avLst>
            </a:prstGeom>
            <a:solidFill>
              <a:srgbClr val="4472C4">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600" b="1" dirty="0">
                  <a:latin typeface="+mj-lt"/>
                  <a:cs typeface="Arial" panose="020B0604020202020204" pitchFamily="34" charset="0"/>
                </a:rPr>
                <a:t>Engineered</a:t>
              </a:r>
              <a:r>
                <a:rPr lang="en-US" altLang="zh-CN" sz="1600" dirty="0">
                  <a:latin typeface="+mj-lt"/>
                  <a:cs typeface="Arial" panose="020B0604020202020204" pitchFamily="34" charset="0"/>
                </a:rPr>
                <a:t> Fc region with </a:t>
              </a:r>
              <a:r>
                <a:rPr lang="en-US" altLang="zh-CN" sz="1600" b="1" dirty="0">
                  <a:latin typeface="+mj-lt"/>
                  <a:cs typeface="Arial" panose="020B0604020202020204" pitchFamily="34" charset="0"/>
                </a:rPr>
                <a:t>enhanced</a:t>
              </a:r>
              <a:r>
                <a:rPr lang="en-US" altLang="zh-CN" sz="1600" dirty="0">
                  <a:latin typeface="+mj-lt"/>
                  <a:cs typeface="Arial" panose="020B0604020202020204" pitchFamily="34" charset="0"/>
                </a:rPr>
                <a:t> Fc function</a:t>
              </a:r>
              <a:endParaRPr kumimoji="0" lang="sv-SE" sz="1600" b="1" i="0" u="none" strike="noStrike" cap="none" normalizeH="0" baseline="30000" dirty="0">
                <a:ln>
                  <a:noFill/>
                </a:ln>
                <a:solidFill>
                  <a:srgbClr val="000000"/>
                </a:solidFill>
                <a:effectLst/>
                <a:latin typeface="Calibri" pitchFamily="34" charset="0"/>
                <a:cs typeface="Calibri" pitchFamily="34" charset="0"/>
              </a:endParaRPr>
            </a:p>
          </p:txBody>
        </p:sp>
      </p:grpSp>
      <p:grpSp>
        <p:nvGrpSpPr>
          <p:cNvPr id="8" name="Group 7">
            <a:extLst>
              <a:ext uri="{FF2B5EF4-FFF2-40B4-BE49-F238E27FC236}">
                <a16:creationId xmlns:a16="http://schemas.microsoft.com/office/drawing/2014/main" id="{539EC0A5-4794-2E15-B45E-B5F0C946AE21}"/>
              </a:ext>
            </a:extLst>
          </p:cNvPr>
          <p:cNvGrpSpPr/>
          <p:nvPr/>
        </p:nvGrpSpPr>
        <p:grpSpPr>
          <a:xfrm>
            <a:off x="6714256" y="2521842"/>
            <a:ext cx="4951710" cy="2476878"/>
            <a:chOff x="6322976" y="1523622"/>
            <a:chExt cx="4592860" cy="2177026"/>
          </a:xfrm>
        </p:grpSpPr>
        <p:grpSp>
          <p:nvGrpSpPr>
            <p:cNvPr id="135" name="Group 134">
              <a:extLst>
                <a:ext uri="{FF2B5EF4-FFF2-40B4-BE49-F238E27FC236}">
                  <a16:creationId xmlns:a16="http://schemas.microsoft.com/office/drawing/2014/main" id="{47DEF704-550A-4C68-037F-B5418BC12565}"/>
                </a:ext>
              </a:extLst>
            </p:cNvPr>
            <p:cNvGrpSpPr/>
            <p:nvPr/>
          </p:nvGrpSpPr>
          <p:grpSpPr>
            <a:xfrm>
              <a:off x="6322976" y="1523622"/>
              <a:ext cx="4592860" cy="2177026"/>
              <a:chOff x="10401318" y="1688267"/>
              <a:chExt cx="2102461" cy="1195423"/>
            </a:xfrm>
          </p:grpSpPr>
          <p:sp>
            <p:nvSpPr>
              <p:cNvPr id="144" name="Rectangle: Diagonal Corners Rounded 143">
                <a:extLst>
                  <a:ext uri="{FF2B5EF4-FFF2-40B4-BE49-F238E27FC236}">
                    <a16:creationId xmlns:a16="http://schemas.microsoft.com/office/drawing/2014/main" id="{01F09373-897D-3028-4625-004159EAC0BC}"/>
                  </a:ext>
                </a:extLst>
              </p:cNvPr>
              <p:cNvSpPr/>
              <p:nvPr/>
            </p:nvSpPr>
            <p:spPr bwMode="auto">
              <a:xfrm>
                <a:off x="10401318" y="1740316"/>
                <a:ext cx="2061075" cy="1143374"/>
              </a:xfrm>
              <a:prstGeom prst="round2DiagRect">
                <a:avLst>
                  <a:gd name="adj1" fmla="val 0"/>
                  <a:gd name="adj2" fmla="val 18883"/>
                </a:avLst>
              </a:prstGeom>
              <a:solidFill>
                <a:srgbClr val="FFFFFF"/>
              </a:solidFill>
              <a:ln w="15875" cap="flat" cmpd="sng" algn="ctr">
                <a:solidFill>
                  <a:srgbClr val="5EA8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600" b="1" dirty="0">
                  <a:solidFill>
                    <a:srgbClr val="FFFFFF"/>
                  </a:solidFill>
                  <a:ea typeface="STKaiti"/>
                  <a:cs typeface="Calibri" pitchFamily="34" charset="0"/>
                </a:endParaRPr>
              </a:p>
            </p:txBody>
          </p:sp>
          <p:sp>
            <p:nvSpPr>
              <p:cNvPr id="145" name="Rectangle: Diagonal Corners Rounded 144">
                <a:extLst>
                  <a:ext uri="{FF2B5EF4-FFF2-40B4-BE49-F238E27FC236}">
                    <a16:creationId xmlns:a16="http://schemas.microsoft.com/office/drawing/2014/main" id="{8A8F8C2B-78FD-96B5-0670-5C4344E2A837}"/>
                  </a:ext>
                </a:extLst>
              </p:cNvPr>
              <p:cNvSpPr/>
              <p:nvPr/>
            </p:nvSpPr>
            <p:spPr bwMode="auto">
              <a:xfrm>
                <a:off x="10442704" y="1688267"/>
                <a:ext cx="2061075" cy="1143374"/>
              </a:xfrm>
              <a:prstGeom prst="round2DiagRect">
                <a:avLst>
                  <a:gd name="adj1" fmla="val 0"/>
                  <a:gd name="adj2" fmla="val 15828"/>
                </a:avLst>
              </a:prstGeom>
              <a:solidFill>
                <a:srgbClr val="FFFFFF"/>
              </a:solidFill>
              <a:ln w="12700" cap="flat" cmpd="sng" algn="ctr">
                <a:noFill/>
                <a:prstDash val="solid"/>
                <a:round/>
                <a:headEnd type="none" w="med" len="med"/>
                <a:tailEnd type="none" w="med" len="med"/>
              </a:ln>
              <a:effectLst>
                <a:outerShdw blurRad="127000" algn="bl" rotWithShape="0">
                  <a:srgbClr val="437830">
                    <a:alpha val="49804"/>
                  </a:srgbClr>
                </a:outerShdw>
              </a:effectLst>
            </p:spPr>
            <p:txBody>
              <a:bodyPr vert="horz" wrap="square" lIns="91440" tIns="45720" rIns="91440" bIns="45720" numCol="1" rtlCol="0" anchor="ctr" anchorCtr="0" compatLnSpc="1">
                <a:prstTxWarp prst="textNoShape">
                  <a:avLst/>
                </a:prstTxWarp>
              </a:bodyPr>
              <a:lstStyle/>
              <a:p>
                <a:pPr algn="ctr"/>
                <a:endParaRPr sz="1600" b="1" dirty="0">
                  <a:solidFill>
                    <a:srgbClr val="FFFFFF"/>
                  </a:solidFill>
                  <a:ea typeface="STKaiti"/>
                  <a:cs typeface="Calibri" pitchFamily="34" charset="0"/>
                </a:endParaRPr>
              </a:p>
            </p:txBody>
          </p:sp>
        </p:grpSp>
        <p:sp>
          <p:nvSpPr>
            <p:cNvPr id="136" name="文本框 8">
              <a:extLst>
                <a:ext uri="{FF2B5EF4-FFF2-40B4-BE49-F238E27FC236}">
                  <a16:creationId xmlns:a16="http://schemas.microsoft.com/office/drawing/2014/main" id="{2734FA0F-2CEE-D7CC-2537-9BECA5100997}"/>
                </a:ext>
              </a:extLst>
            </p:cNvPr>
            <p:cNvSpPr txBox="1"/>
            <p:nvPr/>
          </p:nvSpPr>
          <p:spPr>
            <a:xfrm>
              <a:off x="6543907" y="1580581"/>
              <a:ext cx="4138064" cy="543478"/>
            </a:xfrm>
            <a:prstGeom prst="rect">
              <a:avLst/>
            </a:prstGeom>
            <a:noFill/>
          </p:spPr>
          <p:txBody>
            <a:bodyPr wrap="square" rtlCol="0">
              <a:spAutoFit/>
            </a:bodyPr>
            <a:lstStyle/>
            <a:p>
              <a:pPr algn="ctr"/>
              <a:r>
                <a:rPr lang="en-US" altLang="zh-CN" sz="1400" b="1" dirty="0">
                  <a:solidFill>
                    <a:srgbClr val="5EA844"/>
                  </a:solidFill>
                  <a:latin typeface="+mj-lt"/>
                  <a:cs typeface="Arial" panose="020B0604020202020204" pitchFamily="34" charset="0"/>
                </a:rPr>
                <a:t>Potential Functional Similarities or Advantages of HH-006</a:t>
              </a:r>
              <a:br>
                <a:rPr lang="en-US" altLang="zh-CN" sz="1400" b="1" dirty="0">
                  <a:solidFill>
                    <a:srgbClr val="5EA844"/>
                  </a:solidFill>
                  <a:latin typeface="+mj-lt"/>
                  <a:cs typeface="Arial" panose="020B0604020202020204" pitchFamily="34" charset="0"/>
                </a:rPr>
              </a:br>
              <a:r>
                <a:rPr lang="en-US" altLang="zh-CN" sz="1400" dirty="0">
                  <a:solidFill>
                    <a:srgbClr val="5EA844"/>
                  </a:solidFill>
                  <a:latin typeface="+mj-lt"/>
                  <a:cs typeface="Arial" panose="020B0604020202020204" pitchFamily="34" charset="0"/>
                </a:rPr>
                <a:t>in comparison with Libevitug</a:t>
              </a:r>
            </a:p>
          </p:txBody>
        </p:sp>
        <p:grpSp>
          <p:nvGrpSpPr>
            <p:cNvPr id="137" name="Group 136">
              <a:extLst>
                <a:ext uri="{FF2B5EF4-FFF2-40B4-BE49-F238E27FC236}">
                  <a16:creationId xmlns:a16="http://schemas.microsoft.com/office/drawing/2014/main" id="{4B3353C0-2BFF-1193-C807-C5E5F6F83C40}"/>
                </a:ext>
              </a:extLst>
            </p:cNvPr>
            <p:cNvGrpSpPr/>
            <p:nvPr/>
          </p:nvGrpSpPr>
          <p:grpSpPr>
            <a:xfrm>
              <a:off x="6549316" y="2109598"/>
              <a:ext cx="4206240" cy="27432"/>
              <a:chOff x="668269" y="2121633"/>
              <a:chExt cx="2585202" cy="45720"/>
            </a:xfrm>
            <a:gradFill>
              <a:gsLst>
                <a:gs pos="0">
                  <a:sysClr val="window" lastClr="FFFFFF"/>
                </a:gs>
                <a:gs pos="35000">
                  <a:srgbClr val="5EA844"/>
                </a:gs>
              </a:gsLst>
              <a:lin ang="10800000" scaled="1"/>
            </a:gradFill>
          </p:grpSpPr>
          <p:sp>
            <p:nvSpPr>
              <p:cNvPr id="140" name="Freeform: Shape 25">
                <a:extLst>
                  <a:ext uri="{FF2B5EF4-FFF2-40B4-BE49-F238E27FC236}">
                    <a16:creationId xmlns:a16="http://schemas.microsoft.com/office/drawing/2014/main" id="{4DF65C1E-7255-D1BE-1454-9076E73B50DA}"/>
                  </a:ext>
                </a:extLst>
              </p:cNvPr>
              <p:cNvSpPr/>
              <p:nvPr/>
            </p:nvSpPr>
            <p:spPr>
              <a:xfrm>
                <a:off x="809747" y="2121635"/>
                <a:ext cx="88878" cy="45718"/>
              </a:xfrm>
              <a:prstGeom prst="roundRect">
                <a:avLst>
                  <a:gd name="adj" fmla="val 50000"/>
                </a:avLst>
              </a:prstGeom>
              <a:grpFill/>
              <a:ln w="713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prstClr val="black"/>
                  </a:solidFill>
                  <a:effectLst/>
                  <a:uLnTx/>
                  <a:uFillTx/>
                  <a:ea typeface="STKaiti"/>
                </a:endParaRPr>
              </a:p>
            </p:txBody>
          </p:sp>
          <p:sp>
            <p:nvSpPr>
              <p:cNvPr id="141" name="Freeform: Shape 32">
                <a:extLst>
                  <a:ext uri="{FF2B5EF4-FFF2-40B4-BE49-F238E27FC236}">
                    <a16:creationId xmlns:a16="http://schemas.microsoft.com/office/drawing/2014/main" id="{F092877A-8080-104D-3F3E-D09E3F160090}"/>
                  </a:ext>
                </a:extLst>
              </p:cNvPr>
              <p:cNvSpPr/>
              <p:nvPr/>
            </p:nvSpPr>
            <p:spPr>
              <a:xfrm>
                <a:off x="721795" y="2121635"/>
                <a:ext cx="61858" cy="45718"/>
              </a:xfrm>
              <a:prstGeom prst="roundRect">
                <a:avLst>
                  <a:gd name="adj" fmla="val 50000"/>
                </a:avLst>
              </a:prstGeom>
              <a:grpFill/>
              <a:ln w="713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prstClr val="black"/>
                  </a:solidFill>
                  <a:effectLst/>
                  <a:uLnTx/>
                  <a:uFillTx/>
                  <a:ea typeface="STKaiti"/>
                </a:endParaRPr>
              </a:p>
            </p:txBody>
          </p:sp>
          <p:sp>
            <p:nvSpPr>
              <p:cNvPr id="142" name="Rectangle: Rounded Corners 141">
                <a:extLst>
                  <a:ext uri="{FF2B5EF4-FFF2-40B4-BE49-F238E27FC236}">
                    <a16:creationId xmlns:a16="http://schemas.microsoft.com/office/drawing/2014/main" id="{45DEC46C-1449-6FD7-0682-3E11FF4F56D9}"/>
                  </a:ext>
                </a:extLst>
              </p:cNvPr>
              <p:cNvSpPr/>
              <p:nvPr/>
            </p:nvSpPr>
            <p:spPr bwMode="auto">
              <a:xfrm>
                <a:off x="924720" y="2121633"/>
                <a:ext cx="2328751" cy="45720"/>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FFFF"/>
                  </a:solidFill>
                  <a:effectLst/>
                  <a:latin typeface="Calibri" pitchFamily="34" charset="0"/>
                  <a:cs typeface="Calibri" pitchFamily="34" charset="0"/>
                </a:endParaRPr>
              </a:p>
            </p:txBody>
          </p:sp>
          <p:sp>
            <p:nvSpPr>
              <p:cNvPr id="143" name="Freeform: Shape 32">
                <a:extLst>
                  <a:ext uri="{FF2B5EF4-FFF2-40B4-BE49-F238E27FC236}">
                    <a16:creationId xmlns:a16="http://schemas.microsoft.com/office/drawing/2014/main" id="{55B3E33A-1804-5B94-28A8-5D03733D1C2B}"/>
                  </a:ext>
                </a:extLst>
              </p:cNvPr>
              <p:cNvSpPr/>
              <p:nvPr/>
            </p:nvSpPr>
            <p:spPr>
              <a:xfrm>
                <a:off x="668269" y="2121635"/>
                <a:ext cx="27432" cy="45718"/>
              </a:xfrm>
              <a:prstGeom prst="roundRect">
                <a:avLst>
                  <a:gd name="adj" fmla="val 50000"/>
                </a:avLst>
              </a:prstGeom>
              <a:grpFill/>
              <a:ln w="713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prstClr val="black"/>
                  </a:solidFill>
                  <a:effectLst/>
                  <a:uLnTx/>
                  <a:uFillTx/>
                  <a:ea typeface="STKaiti"/>
                </a:endParaRPr>
              </a:p>
            </p:txBody>
          </p:sp>
        </p:grpSp>
        <p:sp>
          <p:nvSpPr>
            <p:cNvPr id="138" name="Rectangle: Rounded Corners 137">
              <a:extLst>
                <a:ext uri="{FF2B5EF4-FFF2-40B4-BE49-F238E27FC236}">
                  <a16:creationId xmlns:a16="http://schemas.microsoft.com/office/drawing/2014/main" id="{1AA0CF8B-22D1-E839-ADA6-EB919972C433}"/>
                </a:ext>
              </a:extLst>
            </p:cNvPr>
            <p:cNvSpPr/>
            <p:nvPr/>
          </p:nvSpPr>
          <p:spPr bwMode="auto">
            <a:xfrm>
              <a:off x="6595038" y="2203152"/>
              <a:ext cx="4085232" cy="510373"/>
            </a:xfrm>
            <a:prstGeom prst="roundRect">
              <a:avLst>
                <a:gd name="adj" fmla="val 50000"/>
              </a:avLst>
            </a:prstGeom>
            <a:solidFill>
              <a:srgbClr val="5EA844">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600" b="1" dirty="0">
                  <a:latin typeface="+mj-lt"/>
                  <a:cs typeface="Arial" panose="020B0604020202020204" pitchFamily="34" charset="0"/>
                </a:rPr>
                <a:t>Very similar</a:t>
              </a:r>
              <a:r>
                <a:rPr lang="en-US" altLang="zh-CN" sz="1600" dirty="0">
                  <a:latin typeface="+mj-lt"/>
                  <a:cs typeface="Arial" panose="020B0604020202020204" pitchFamily="34" charset="0"/>
                </a:rPr>
                <a:t> binding affinity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sz="1600" dirty="0">
                  <a:latin typeface="+mj-lt"/>
                  <a:cs typeface="Arial" panose="020B0604020202020204" pitchFamily="34" charset="0"/>
                </a:rPr>
                <a:t>in vitro neutralizing activities</a:t>
              </a:r>
              <a:endParaRPr kumimoji="0" lang="sv-SE" sz="1600" b="1" i="0" u="none" strike="noStrike" cap="none" normalizeH="0" baseline="30000" dirty="0">
                <a:ln>
                  <a:noFill/>
                </a:ln>
                <a:solidFill>
                  <a:srgbClr val="000000"/>
                </a:solidFill>
                <a:effectLst/>
                <a:latin typeface="Calibri" pitchFamily="34" charset="0"/>
                <a:cs typeface="Calibri" pitchFamily="34" charset="0"/>
              </a:endParaRPr>
            </a:p>
          </p:txBody>
        </p:sp>
        <p:sp>
          <p:nvSpPr>
            <p:cNvPr id="139" name="Rectangle: Rounded Corners 138">
              <a:extLst>
                <a:ext uri="{FF2B5EF4-FFF2-40B4-BE49-F238E27FC236}">
                  <a16:creationId xmlns:a16="http://schemas.microsoft.com/office/drawing/2014/main" id="{B64F6CA6-1AA3-F119-F311-F11A8F21B2C9}"/>
                </a:ext>
              </a:extLst>
            </p:cNvPr>
            <p:cNvSpPr/>
            <p:nvPr/>
          </p:nvSpPr>
          <p:spPr bwMode="auto">
            <a:xfrm>
              <a:off x="6488076" y="2833130"/>
              <a:ext cx="4299156" cy="745298"/>
            </a:xfrm>
            <a:prstGeom prst="roundRect">
              <a:avLst>
                <a:gd name="adj" fmla="val 50000"/>
              </a:avLst>
            </a:prstGeom>
            <a:solidFill>
              <a:srgbClr val="5EA844">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600" b="1" dirty="0">
                  <a:latin typeface="+mj-lt"/>
                  <a:ea typeface="宋体"/>
                  <a:cs typeface="Arial"/>
                </a:rPr>
                <a:t>Extended half-life </a:t>
              </a:r>
              <a:r>
                <a:rPr lang="en-US" altLang="zh-CN" sz="1600" dirty="0">
                  <a:latin typeface="+mj-lt"/>
                  <a:ea typeface="宋体"/>
                  <a:cs typeface="Arial"/>
                </a:rPr>
                <a:t>(~2 months)</a:t>
              </a:r>
            </a:p>
            <a:p>
              <a:pPr algn="ctr"/>
              <a:r>
                <a:rPr lang="en-US" altLang="zh-CN" sz="1600" b="1" dirty="0">
                  <a:latin typeface="+mj-lt"/>
                  <a:ea typeface="宋体"/>
                  <a:cs typeface="Arial"/>
                </a:rPr>
                <a:t>Enhanced Fc-effector function </a:t>
              </a:r>
              <a:r>
                <a:rPr lang="en-US" altLang="zh-CN" sz="1600" dirty="0">
                  <a:latin typeface="+mj-lt"/>
                  <a:ea typeface="宋体"/>
                  <a:cs typeface="Arial"/>
                </a:rPr>
                <a:t>(i.e., ADCC &amp; ADCP)</a:t>
              </a:r>
            </a:p>
            <a:p>
              <a:pPr algn="ctr"/>
              <a:r>
                <a:rPr lang="en-US" altLang="zh-CN" sz="1600" b="1" dirty="0">
                  <a:latin typeface="+mj-lt"/>
                  <a:ea typeface="宋体"/>
                  <a:cs typeface="Arial"/>
                </a:rPr>
                <a:t>Potential vaccinal effect</a:t>
              </a:r>
              <a:endParaRPr kumimoji="0" lang="sv-SE" sz="1600" b="1" i="0" u="none" strike="noStrike" cap="none" normalizeH="0" baseline="30000" dirty="0">
                <a:ln>
                  <a:noFill/>
                </a:ln>
                <a:solidFill>
                  <a:srgbClr val="000000"/>
                </a:solidFill>
                <a:effectLst/>
                <a:latin typeface="Calibri" pitchFamily="34" charset="0"/>
                <a:cs typeface="Calibri" pitchFamily="34" charset="0"/>
              </a:endParaRPr>
            </a:p>
          </p:txBody>
        </p:sp>
      </p:grpSp>
      <p:sp>
        <p:nvSpPr>
          <p:cNvPr id="146" name="Arrow: Right 145">
            <a:extLst>
              <a:ext uri="{FF2B5EF4-FFF2-40B4-BE49-F238E27FC236}">
                <a16:creationId xmlns:a16="http://schemas.microsoft.com/office/drawing/2014/main" id="{687EFB08-F92C-8C77-CB43-E09E9D06C3EF}"/>
              </a:ext>
            </a:extLst>
          </p:cNvPr>
          <p:cNvSpPr/>
          <p:nvPr/>
        </p:nvSpPr>
        <p:spPr>
          <a:xfrm>
            <a:off x="5795161" y="3400187"/>
            <a:ext cx="728670" cy="32627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7" name="Arrow: Right 146">
            <a:extLst>
              <a:ext uri="{FF2B5EF4-FFF2-40B4-BE49-F238E27FC236}">
                <a16:creationId xmlns:a16="http://schemas.microsoft.com/office/drawing/2014/main" id="{003A0303-7A3C-E158-162A-0DF1F74E43E1}"/>
              </a:ext>
            </a:extLst>
          </p:cNvPr>
          <p:cNvSpPr/>
          <p:nvPr/>
        </p:nvSpPr>
        <p:spPr>
          <a:xfrm>
            <a:off x="5795161" y="4279744"/>
            <a:ext cx="728670" cy="32627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Tree>
    <p:extLst>
      <p:ext uri="{BB962C8B-B14F-4D97-AF65-F5344CB8AC3E}">
        <p14:creationId xmlns:p14="http://schemas.microsoft.com/office/powerpoint/2010/main" val="60491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19">
            <a:extLst>
              <a:ext uri="{FF2B5EF4-FFF2-40B4-BE49-F238E27FC236}">
                <a16:creationId xmlns:a16="http://schemas.microsoft.com/office/drawing/2014/main" id="{6C6F010D-EC5C-22D6-20D1-0A182B310F85}"/>
              </a:ext>
            </a:extLst>
          </p:cNvPr>
          <p:cNvSpPr>
            <a:spLocks noGrp="1"/>
          </p:cNvSpPr>
          <p:nvPr>
            <p:ph type="sldNum" sz="quarter" idx="4"/>
          </p:nvPr>
        </p:nvSpPr>
        <p:spPr/>
        <p:txBody>
          <a:bodyPr/>
          <a:lstStyle/>
          <a:p>
            <a:fld id="{65DF815B-2E68-429A-AA2D-A19E84671048}" type="slidenum">
              <a:rPr lang="zh-CN" altLang="en-US" smtClean="0">
                <a:latin typeface="+mj-lt"/>
              </a:rPr>
              <a:pPr/>
              <a:t>14</a:t>
            </a:fld>
            <a:endParaRPr lang="zh-CN" altLang="en-US">
              <a:latin typeface="+mj-lt"/>
            </a:endParaRPr>
          </a:p>
        </p:txBody>
      </p:sp>
      <p:pic>
        <p:nvPicPr>
          <p:cNvPr id="19" name="Picture 18">
            <a:extLst>
              <a:ext uri="{FF2B5EF4-FFF2-40B4-BE49-F238E27FC236}">
                <a16:creationId xmlns:a16="http://schemas.microsoft.com/office/drawing/2014/main" id="{2DE1B8FF-1F44-B3F8-9B14-3A66AA72E7D3}"/>
              </a:ext>
            </a:extLst>
          </p:cNvPr>
          <p:cNvPicPr>
            <a:picLocks noChangeAspect="1"/>
          </p:cNvPicPr>
          <p:nvPr/>
        </p:nvPicPr>
        <p:blipFill>
          <a:blip r:embed="rId2"/>
          <a:stretch>
            <a:fillRect/>
          </a:stretch>
        </p:blipFill>
        <p:spPr>
          <a:xfrm>
            <a:off x="1210667" y="1839722"/>
            <a:ext cx="4003937" cy="4474662"/>
          </a:xfrm>
          <a:prstGeom prst="rect">
            <a:avLst/>
          </a:prstGeom>
        </p:spPr>
      </p:pic>
      <p:sp>
        <p:nvSpPr>
          <p:cNvPr id="18" name="文本框 17">
            <a:extLst>
              <a:ext uri="{FF2B5EF4-FFF2-40B4-BE49-F238E27FC236}">
                <a16:creationId xmlns:a16="http://schemas.microsoft.com/office/drawing/2014/main" id="{D5696A3E-9DC7-4A46-BA66-310779641C15}"/>
              </a:ext>
            </a:extLst>
          </p:cNvPr>
          <p:cNvSpPr txBox="1"/>
          <p:nvPr/>
        </p:nvSpPr>
        <p:spPr>
          <a:xfrm>
            <a:off x="131312" y="6481787"/>
            <a:ext cx="10888122" cy="230832"/>
          </a:xfrm>
          <a:prstGeom prst="rect">
            <a:avLst/>
          </a:prstGeom>
          <a:noFill/>
        </p:spPr>
        <p:txBody>
          <a:bodyPr wrap="square" rtlCol="0">
            <a:spAutoFit/>
          </a:bodyPr>
          <a:lstStyle/>
          <a:p>
            <a:r>
              <a:rPr lang="en-US" altLang="zh-CN" i="1" dirty="0">
                <a:latin typeface="Calibri" panose="020F0502020204030204" pitchFamily="34" charset="0"/>
                <a:cs typeface="Calibri" panose="020F0502020204030204" pitchFamily="34" charset="0"/>
                <a:sym typeface="+mn-lt"/>
              </a:rPr>
              <a:t>1. Hsu et al. Nat Rev Gastroenterol Hepatol. 2023. </a:t>
            </a:r>
          </a:p>
        </p:txBody>
      </p:sp>
      <p:sp>
        <p:nvSpPr>
          <p:cNvPr id="2" name="Title 1">
            <a:extLst>
              <a:ext uri="{FF2B5EF4-FFF2-40B4-BE49-F238E27FC236}">
                <a16:creationId xmlns:a16="http://schemas.microsoft.com/office/drawing/2014/main" id="{251F0952-5EA9-240D-EB32-DE32C5F5F19B}"/>
              </a:ext>
            </a:extLst>
          </p:cNvPr>
          <p:cNvSpPr txBox="1">
            <a:spLocks/>
          </p:cNvSpPr>
          <p:nvPr/>
        </p:nvSpPr>
        <p:spPr>
          <a:xfrm>
            <a:off x="338400" y="291471"/>
            <a:ext cx="10608642" cy="501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baseline="0">
                <a:solidFill>
                  <a:srgbClr val="013687"/>
                </a:solidFill>
                <a:latin typeface="Calibri" panose="020F0502020204030204" pitchFamily="34" charset="0"/>
                <a:ea typeface="+mj-ea"/>
                <a:cs typeface="Calibri" panose="020F0502020204030204" pitchFamily="34" charset="0"/>
              </a:defRPr>
            </a:lvl1pPr>
          </a:lstStyle>
          <a:p>
            <a:r>
              <a:rPr lang="en-US" altLang="zh-CN" sz="2800">
                <a:latin typeface="+mj-lt"/>
              </a:rPr>
              <a:t>CHB – A Global Health Challenge with Clear Unmet Medical Needs</a:t>
            </a:r>
            <a:endParaRPr lang="en-US" sz="2800">
              <a:latin typeface="+mj-lt"/>
            </a:endParaRPr>
          </a:p>
        </p:txBody>
      </p:sp>
      <p:grpSp>
        <p:nvGrpSpPr>
          <p:cNvPr id="15" name="Group 14">
            <a:extLst>
              <a:ext uri="{FF2B5EF4-FFF2-40B4-BE49-F238E27FC236}">
                <a16:creationId xmlns:a16="http://schemas.microsoft.com/office/drawing/2014/main" id="{6AF14A16-C3BF-3411-E8FA-7E239FFD60E7}"/>
              </a:ext>
            </a:extLst>
          </p:cNvPr>
          <p:cNvGrpSpPr/>
          <p:nvPr/>
        </p:nvGrpSpPr>
        <p:grpSpPr>
          <a:xfrm>
            <a:off x="6317615" y="1219528"/>
            <a:ext cx="5394960" cy="502920"/>
            <a:chOff x="515007" y="1397876"/>
            <a:chExt cx="6106510" cy="451945"/>
          </a:xfrm>
        </p:grpSpPr>
        <p:sp>
          <p:nvSpPr>
            <p:cNvPr id="21" name="Rectangle: Rounded Corners 20">
              <a:extLst>
                <a:ext uri="{FF2B5EF4-FFF2-40B4-BE49-F238E27FC236}">
                  <a16:creationId xmlns:a16="http://schemas.microsoft.com/office/drawing/2014/main" id="{98CADFED-F5A6-AA30-3737-93ECE5AFD31B}"/>
                </a:ext>
              </a:extLst>
            </p:cNvPr>
            <p:cNvSpPr/>
            <p:nvPr/>
          </p:nvSpPr>
          <p:spPr bwMode="auto">
            <a:xfrm>
              <a:off x="515007" y="1397876"/>
              <a:ext cx="6106510" cy="451945"/>
            </a:xfrm>
            <a:prstGeom prst="roundRect">
              <a:avLst>
                <a:gd name="adj" fmla="val 50000"/>
              </a:avLst>
            </a:prstGeom>
            <a:solidFill>
              <a:srgbClr val="D9E6F7"/>
            </a:solidFill>
            <a:ln w="9525" cap="flat" cmpd="sng" algn="ctr">
              <a:noFill/>
              <a:prstDash val="solid"/>
              <a:round/>
              <a:headEnd type="none" w="med" len="med"/>
              <a:tailEnd type="none" w="med" len="med"/>
            </a:ln>
            <a:effectLst/>
          </p:spPr>
          <p:txBody>
            <a:bodyPr vert="horz" wrap="square" lIns="70755" tIns="35377" rIns="70755" bIns="35377" numCol="1" rtlCol="0" anchor="ctr" anchorCtr="0" compatLnSpc="1">
              <a:prstTxWarp prst="textNoShape">
                <a:avLst/>
              </a:prstTxWarp>
            </a:bodyPr>
            <a:lstStyle/>
            <a:p>
              <a:pPr algn="ctr" defTabSz="707563"/>
              <a:endParaRPr lang="en-US" sz="1400" b="1" dirty="0">
                <a:solidFill>
                  <a:srgbClr val="FFFFFF"/>
                </a:solidFill>
                <a:cs typeface="Calibri" pitchFamily="34" charset="0"/>
              </a:endParaRPr>
            </a:p>
          </p:txBody>
        </p:sp>
        <p:sp>
          <p:nvSpPr>
            <p:cNvPr id="22" name="Rectangle: Rounded Corners 21">
              <a:extLst>
                <a:ext uri="{FF2B5EF4-FFF2-40B4-BE49-F238E27FC236}">
                  <a16:creationId xmlns:a16="http://schemas.microsoft.com/office/drawing/2014/main" id="{51A68E4A-06B7-085E-8153-E7CB3CD7B1A6}"/>
                </a:ext>
              </a:extLst>
            </p:cNvPr>
            <p:cNvSpPr/>
            <p:nvPr/>
          </p:nvSpPr>
          <p:spPr bwMode="auto">
            <a:xfrm>
              <a:off x="686359" y="1397876"/>
              <a:ext cx="5763806" cy="451945"/>
            </a:xfrm>
            <a:prstGeom prst="roundRect">
              <a:avLst>
                <a:gd name="adj" fmla="val 50000"/>
              </a:avLst>
            </a:prstGeom>
            <a:solidFill>
              <a:srgbClr val="1E4C8C"/>
            </a:solidFill>
            <a:ln w="9525" cap="flat" cmpd="sng" algn="ctr">
              <a:noFill/>
              <a:prstDash val="solid"/>
              <a:round/>
              <a:headEnd type="none" w="med" len="med"/>
              <a:tailEnd type="none" w="med" len="med"/>
            </a:ln>
            <a:effectLst/>
          </p:spPr>
          <p:txBody>
            <a:bodyPr vert="horz" wrap="square" lIns="70755" tIns="35377" rIns="70755" bIns="35377" numCol="1" rtlCol="0" anchor="ctr" anchorCtr="0" compatLnSpc="1">
              <a:prstTxWarp prst="textNoShape">
                <a:avLst/>
              </a:prstTxWarp>
            </a:bodyPr>
            <a:lstStyle/>
            <a:p>
              <a:pPr algn="ctr" defTabSz="707563"/>
              <a:r>
                <a:rPr lang="en-US" sz="1400" b="1" dirty="0">
                  <a:solidFill>
                    <a:srgbClr val="FFFFFF"/>
                  </a:solidFill>
                  <a:cs typeface="Calibri" pitchFamily="34" charset="0"/>
                </a:rPr>
                <a:t>HBV</a:t>
              </a:r>
              <a:endParaRPr lang="en-US" sz="1400" b="1" baseline="30000" dirty="0">
                <a:solidFill>
                  <a:srgbClr val="FFFFFF"/>
                </a:solidFill>
                <a:cs typeface="Calibri" pitchFamily="34" charset="0"/>
              </a:endParaRPr>
            </a:p>
          </p:txBody>
        </p:sp>
      </p:grpSp>
      <p:grpSp>
        <p:nvGrpSpPr>
          <p:cNvPr id="29" name="Group 28">
            <a:extLst>
              <a:ext uri="{FF2B5EF4-FFF2-40B4-BE49-F238E27FC236}">
                <a16:creationId xmlns:a16="http://schemas.microsoft.com/office/drawing/2014/main" id="{A68CB493-792E-2B67-0070-768AE4E798CF}"/>
              </a:ext>
            </a:extLst>
          </p:cNvPr>
          <p:cNvGrpSpPr/>
          <p:nvPr/>
        </p:nvGrpSpPr>
        <p:grpSpPr>
          <a:xfrm>
            <a:off x="6336665" y="1832113"/>
            <a:ext cx="5385435" cy="1042452"/>
            <a:chOff x="6317615" y="1823641"/>
            <a:chExt cx="5385435" cy="1042452"/>
          </a:xfrm>
        </p:grpSpPr>
        <p:sp>
          <p:nvSpPr>
            <p:cNvPr id="25" name="Rectangle: Rounded Corners 24">
              <a:extLst>
                <a:ext uri="{FF2B5EF4-FFF2-40B4-BE49-F238E27FC236}">
                  <a16:creationId xmlns:a16="http://schemas.microsoft.com/office/drawing/2014/main" id="{1BABE149-0A2C-2022-A6D0-5A9614CCC641}"/>
                </a:ext>
              </a:extLst>
            </p:cNvPr>
            <p:cNvSpPr/>
            <p:nvPr/>
          </p:nvSpPr>
          <p:spPr bwMode="auto">
            <a:xfrm>
              <a:off x="6337686" y="1823641"/>
              <a:ext cx="5301864" cy="1042452"/>
            </a:xfrm>
            <a:prstGeom prst="roundRect">
              <a:avLst>
                <a:gd name="adj" fmla="val 6639"/>
              </a:avLst>
            </a:prstGeom>
            <a:noFill/>
            <a:ln w="9525" cap="flat" cmpd="sng" algn="ctr">
              <a:solidFill>
                <a:srgbClr val="1E4C8C"/>
              </a:solidFill>
              <a:prstDash val="solid"/>
              <a:round/>
              <a:headEnd type="none" w="med" len="med"/>
              <a:tailEnd type="none" w="med" len="med"/>
            </a:ln>
            <a:effectLst/>
          </p:spPr>
          <p:txBody>
            <a:bodyPr vert="horz" wrap="square" lIns="80189" tIns="40094" rIns="80189" bIns="40094" numCol="1" rtlCol="0" anchor="ctr" anchorCtr="0" compatLnSpc="1">
              <a:prstTxWarp prst="textNoShape">
                <a:avLst/>
              </a:prstTxWarp>
            </a:bodyPr>
            <a:lstStyle/>
            <a:p>
              <a:pPr algn="ctr" defTabSz="801929"/>
              <a:endParaRPr lang="en-US" sz="1400" b="1" dirty="0">
                <a:solidFill>
                  <a:srgbClr val="FFFFFF"/>
                </a:solidFill>
                <a:ea typeface="STKaiti" panose="02010600040101010101" pitchFamily="2" charset="-122"/>
                <a:cs typeface="Calibri" pitchFamily="34" charset="0"/>
              </a:endParaRPr>
            </a:p>
          </p:txBody>
        </p:sp>
        <p:sp>
          <p:nvSpPr>
            <p:cNvPr id="26" name="Rectangle: Rounded Corners 25">
              <a:extLst>
                <a:ext uri="{FF2B5EF4-FFF2-40B4-BE49-F238E27FC236}">
                  <a16:creationId xmlns:a16="http://schemas.microsoft.com/office/drawing/2014/main" id="{56AD157F-6F63-92FE-A8C2-481E8F87CD80}"/>
                </a:ext>
              </a:extLst>
            </p:cNvPr>
            <p:cNvSpPr/>
            <p:nvPr/>
          </p:nvSpPr>
          <p:spPr bwMode="auto">
            <a:xfrm flipH="1">
              <a:off x="6317615" y="2021605"/>
              <a:ext cx="38682" cy="646525"/>
            </a:xfrm>
            <a:prstGeom prst="roundRect">
              <a:avLst>
                <a:gd name="adj" fmla="val 50000"/>
              </a:avLst>
            </a:prstGeom>
            <a:solidFill>
              <a:srgbClr val="1E4C8C"/>
            </a:solidFill>
            <a:ln w="9525" cap="flat" cmpd="sng" algn="ctr">
              <a:noFill/>
              <a:prstDash val="solid"/>
              <a:round/>
              <a:headEnd type="none" w="med" len="med"/>
              <a:tailEnd type="none" w="med" len="med"/>
            </a:ln>
            <a:effectLst/>
          </p:spPr>
          <p:txBody>
            <a:bodyPr vert="horz" wrap="square" lIns="80189" tIns="40094" rIns="80189" bIns="40094" numCol="1" rtlCol="0" anchor="ctr" anchorCtr="0" compatLnSpc="1">
              <a:prstTxWarp prst="textNoShape">
                <a:avLst/>
              </a:prstTxWarp>
            </a:bodyPr>
            <a:lstStyle/>
            <a:p>
              <a:pPr algn="ctr" defTabSz="801929"/>
              <a:endParaRPr lang="en-US" sz="1400" b="1" dirty="0">
                <a:solidFill>
                  <a:srgbClr val="FFFFFF"/>
                </a:solidFill>
                <a:ea typeface="STKaiti" panose="02010600040101010101" pitchFamily="2" charset="-122"/>
                <a:cs typeface="Calibri" pitchFamily="34" charset="0"/>
              </a:endParaRPr>
            </a:p>
          </p:txBody>
        </p:sp>
        <p:sp>
          <p:nvSpPr>
            <p:cNvPr id="27" name="Oval 26">
              <a:extLst>
                <a:ext uri="{FF2B5EF4-FFF2-40B4-BE49-F238E27FC236}">
                  <a16:creationId xmlns:a16="http://schemas.microsoft.com/office/drawing/2014/main" id="{861DBAEB-7470-A473-0649-E95B3B18608D}"/>
                </a:ext>
              </a:extLst>
            </p:cNvPr>
            <p:cNvSpPr/>
            <p:nvPr/>
          </p:nvSpPr>
          <p:spPr bwMode="auto">
            <a:xfrm>
              <a:off x="11582767" y="2289514"/>
              <a:ext cx="120283" cy="120283"/>
            </a:xfrm>
            <a:prstGeom prst="ellipse">
              <a:avLst/>
            </a:prstGeom>
            <a:solidFill>
              <a:srgbClr val="1E4C8C"/>
            </a:solidFill>
            <a:ln w="38100" cap="flat" cmpd="sng" algn="ctr">
              <a:solidFill>
                <a:srgbClr val="FFFFFF"/>
              </a:solidFill>
              <a:prstDash val="solid"/>
              <a:round/>
              <a:headEnd type="none" w="med" len="med"/>
              <a:tailEnd type="none" w="med" len="med"/>
            </a:ln>
            <a:effectLst/>
          </p:spPr>
          <p:txBody>
            <a:bodyPr vert="horz" wrap="square" lIns="80189" tIns="40094" rIns="80189" bIns="40094" numCol="1" rtlCol="0" anchor="ctr" anchorCtr="0" compatLnSpc="1">
              <a:prstTxWarp prst="textNoShape">
                <a:avLst/>
              </a:prstTxWarp>
            </a:bodyPr>
            <a:lstStyle/>
            <a:p>
              <a:pPr algn="ctr" defTabSz="801929"/>
              <a:endParaRPr lang="en-US" sz="1400" b="1" dirty="0">
                <a:solidFill>
                  <a:srgbClr val="FFFFFF"/>
                </a:solidFill>
                <a:ea typeface="STKaiti" panose="02010600040101010101" pitchFamily="2" charset="-122"/>
                <a:cs typeface="Calibri" pitchFamily="34" charset="0"/>
              </a:endParaRPr>
            </a:p>
          </p:txBody>
        </p:sp>
        <p:sp>
          <p:nvSpPr>
            <p:cNvPr id="28" name="Rectangle: Rounded Corners 27">
              <a:extLst>
                <a:ext uri="{FF2B5EF4-FFF2-40B4-BE49-F238E27FC236}">
                  <a16:creationId xmlns:a16="http://schemas.microsoft.com/office/drawing/2014/main" id="{C37AB5B8-AF2D-E8A0-E085-E87859EA894E}"/>
                </a:ext>
              </a:extLst>
            </p:cNvPr>
            <p:cNvSpPr/>
            <p:nvPr/>
          </p:nvSpPr>
          <p:spPr bwMode="auto">
            <a:xfrm>
              <a:off x="6419145" y="1882508"/>
              <a:ext cx="5138947" cy="924719"/>
            </a:xfrm>
            <a:prstGeom prst="roundRect">
              <a:avLst>
                <a:gd name="adj" fmla="val 8379"/>
              </a:avLst>
            </a:prstGeom>
            <a:solidFill>
              <a:srgbClr val="D9E6F7"/>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spcAft>
                  <a:spcPts val="300"/>
                </a:spcAft>
                <a:buSzPct val="80000"/>
                <a:buFont typeface="Wingdings" panose="05000000000000000000" pitchFamily="2" charset="2"/>
                <a:buChar char="n"/>
              </a:pPr>
              <a:r>
                <a:rPr lang="en-US" altLang="zh-CN" sz="1400" b="1" u="sng" dirty="0">
                  <a:latin typeface="+mj-lt"/>
                  <a:cs typeface="+mn-ea"/>
                  <a:sym typeface="+mn-lt"/>
                </a:rPr>
                <a:t>~300 million </a:t>
              </a:r>
              <a:r>
                <a:rPr lang="en-US" altLang="zh-CN" sz="1400" dirty="0">
                  <a:latin typeface="+mj-lt"/>
                  <a:cs typeface="+mn-ea"/>
                  <a:sym typeface="+mn-lt"/>
                </a:rPr>
                <a:t>people worldwide affected by chronic HBV</a:t>
              </a:r>
              <a:endParaRPr lang="en-US" sz="1400" dirty="0">
                <a:latin typeface="+mj-lt"/>
              </a:endParaRPr>
            </a:p>
            <a:p>
              <a:pPr marL="285750" indent="-285750">
                <a:spcAft>
                  <a:spcPts val="300"/>
                </a:spcAft>
                <a:buSzPct val="80000"/>
                <a:buFont typeface="Wingdings" panose="05000000000000000000" pitchFamily="2" charset="2"/>
                <a:buChar char="n"/>
              </a:pPr>
              <a:r>
                <a:rPr lang="en-US" altLang="zh-CN" sz="1400" b="1" u="sng" dirty="0">
                  <a:latin typeface="+mj-lt"/>
                  <a:cs typeface="+mn-ea"/>
                  <a:sym typeface="+mn-lt"/>
                </a:rPr>
                <a:t>~1 million</a:t>
              </a:r>
              <a:r>
                <a:rPr lang="en-US" altLang="zh-CN" sz="1400" dirty="0">
                  <a:latin typeface="+mj-lt"/>
                  <a:cs typeface="+mn-ea"/>
                  <a:sym typeface="+mn-lt"/>
                </a:rPr>
                <a:t> deaths each year</a:t>
              </a:r>
              <a:endParaRPr lang="en-US" altLang="zh-CN" sz="1400" dirty="0">
                <a:latin typeface="+mj-lt"/>
                <a:cs typeface="+mn-ea"/>
              </a:endParaRPr>
            </a:p>
            <a:p>
              <a:pPr marL="285750" indent="-285750">
                <a:spcAft>
                  <a:spcPts val="300"/>
                </a:spcAft>
                <a:buSzPct val="80000"/>
                <a:buFont typeface="Wingdings" panose="05000000000000000000" pitchFamily="2" charset="2"/>
                <a:buChar char="n"/>
              </a:pPr>
              <a:r>
                <a:rPr lang="en-US" altLang="zh-CN" sz="1400" dirty="0">
                  <a:latin typeface="+mj-lt"/>
                  <a:cs typeface="+mn-ea"/>
                  <a:sym typeface="+mn-lt"/>
                </a:rPr>
                <a:t>High risk of progression to cirrhosis and liver cancer</a:t>
              </a:r>
              <a:endParaRPr lang="en-US" sz="1400" dirty="0">
                <a:solidFill>
                  <a:srgbClr val="000000"/>
                </a:solidFill>
              </a:endParaRPr>
            </a:p>
          </p:txBody>
        </p:sp>
      </p:grpSp>
      <p:sp>
        <p:nvSpPr>
          <p:cNvPr id="33" name="Rectangle: Rounded Corners 32">
            <a:extLst>
              <a:ext uri="{FF2B5EF4-FFF2-40B4-BE49-F238E27FC236}">
                <a16:creationId xmlns:a16="http://schemas.microsoft.com/office/drawing/2014/main" id="{A93647D2-3E38-7CE6-C0EE-F4EA528CF49D}"/>
              </a:ext>
            </a:extLst>
          </p:cNvPr>
          <p:cNvSpPr/>
          <p:nvPr/>
        </p:nvSpPr>
        <p:spPr bwMode="auto">
          <a:xfrm>
            <a:off x="6317615" y="3094250"/>
            <a:ext cx="5394960" cy="1668425"/>
          </a:xfrm>
          <a:prstGeom prst="roundRect">
            <a:avLst>
              <a:gd name="adj" fmla="val 8379"/>
            </a:avLst>
          </a:prstGeom>
          <a:solidFill>
            <a:srgbClr val="F9F9F9"/>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SzPct val="80000"/>
            </a:pPr>
            <a:r>
              <a:rPr lang="en-US" sz="1300" b="1" dirty="0">
                <a:latin typeface="+mj-lt"/>
                <a:cs typeface="+mn-ea"/>
              </a:rPr>
              <a:t>Standard of Care Limitations</a:t>
            </a:r>
          </a:p>
          <a:p>
            <a:pPr marL="285750" indent="-285750">
              <a:spcAft>
                <a:spcPts val="600"/>
              </a:spcAft>
              <a:buSzPct val="80000"/>
              <a:buFont typeface="Wingdings" panose="05000000000000000000" pitchFamily="2" charset="2"/>
              <a:buChar char="n"/>
            </a:pPr>
            <a:r>
              <a:rPr lang="en-US" sz="1300" dirty="0">
                <a:latin typeface="+mj-lt"/>
                <a:cs typeface="+mn-ea"/>
              </a:rPr>
              <a:t>Two classes: Interferon (IFN) and nucleotide reverse transcriptase inhibitors (NRTIs)</a:t>
            </a:r>
          </a:p>
          <a:p>
            <a:pPr marL="285750" indent="-285750">
              <a:spcAft>
                <a:spcPts val="600"/>
              </a:spcAft>
              <a:buSzPct val="80000"/>
              <a:buFont typeface="Wingdings" panose="05000000000000000000" pitchFamily="2" charset="2"/>
              <a:buChar char="n"/>
            </a:pPr>
            <a:r>
              <a:rPr lang="en-US" sz="1300" dirty="0">
                <a:latin typeface="+mj-lt"/>
                <a:cs typeface="+mn-ea"/>
              </a:rPr>
              <a:t>Lifelong treatment, with disease rebound if treatment is discontinued</a:t>
            </a:r>
          </a:p>
          <a:p>
            <a:pPr marL="285750" indent="-285750">
              <a:spcAft>
                <a:spcPts val="600"/>
              </a:spcAft>
              <a:buSzPct val="80000"/>
              <a:buFont typeface="Wingdings" panose="05000000000000000000" pitchFamily="2" charset="2"/>
              <a:buChar char="n"/>
            </a:pPr>
            <a:r>
              <a:rPr lang="en-US" sz="1300" dirty="0">
                <a:latin typeface="+mj-lt"/>
                <a:cs typeface="+mn-ea"/>
              </a:rPr>
              <a:t>Tolerability / long term safety issue may be of concern</a:t>
            </a:r>
            <a:endParaRPr lang="en-US" sz="1300" dirty="0">
              <a:solidFill>
                <a:srgbClr val="000000"/>
              </a:solidFill>
            </a:endParaRPr>
          </a:p>
        </p:txBody>
      </p:sp>
      <p:sp>
        <p:nvSpPr>
          <p:cNvPr id="42" name="Rectangle: Rounded Corners 41">
            <a:extLst>
              <a:ext uri="{FF2B5EF4-FFF2-40B4-BE49-F238E27FC236}">
                <a16:creationId xmlns:a16="http://schemas.microsoft.com/office/drawing/2014/main" id="{AABB725C-0BDB-E426-E8FB-930A3917D86F}"/>
              </a:ext>
            </a:extLst>
          </p:cNvPr>
          <p:cNvSpPr/>
          <p:nvPr/>
        </p:nvSpPr>
        <p:spPr bwMode="auto">
          <a:xfrm>
            <a:off x="6317615" y="5227195"/>
            <a:ext cx="5394960" cy="1057767"/>
          </a:xfrm>
          <a:prstGeom prst="roundRect">
            <a:avLst>
              <a:gd name="adj" fmla="val 8379"/>
            </a:avLst>
          </a:prstGeom>
          <a:solidFill>
            <a:srgbClr val="FFF9E7"/>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SzPct val="80000"/>
            </a:pPr>
            <a:r>
              <a:rPr lang="en-US" sz="1300" b="1" dirty="0">
                <a:latin typeface="+mj-lt"/>
                <a:cs typeface="+mn-ea"/>
              </a:rPr>
              <a:t>Addressing Unmet Needs</a:t>
            </a:r>
          </a:p>
          <a:p>
            <a:pPr marL="285750" indent="-285750">
              <a:spcAft>
                <a:spcPts val="600"/>
              </a:spcAft>
              <a:buSzPct val="80000"/>
              <a:buFont typeface="Wingdings" panose="05000000000000000000" pitchFamily="2" charset="2"/>
              <a:buChar char="n"/>
            </a:pPr>
            <a:r>
              <a:rPr lang="en-US" sz="1300" dirty="0">
                <a:latin typeface="+mj-lt"/>
                <a:cs typeface="+mn-ea"/>
              </a:rPr>
              <a:t>Functional Cure -  Sustained undetectable circulating HBsAg and HBV DNA after a finite course of treatment</a:t>
            </a:r>
            <a:endParaRPr lang="en-US" sz="1300" dirty="0">
              <a:solidFill>
                <a:srgbClr val="000000"/>
              </a:solidFill>
            </a:endParaRPr>
          </a:p>
        </p:txBody>
      </p:sp>
      <p:sp>
        <p:nvSpPr>
          <p:cNvPr id="46" name="Isosceles Triangle 45">
            <a:extLst>
              <a:ext uri="{FF2B5EF4-FFF2-40B4-BE49-F238E27FC236}">
                <a16:creationId xmlns:a16="http://schemas.microsoft.com/office/drawing/2014/main" id="{D18CED0F-0ACE-26A9-1A28-34602FA7E048}"/>
              </a:ext>
            </a:extLst>
          </p:cNvPr>
          <p:cNvSpPr/>
          <p:nvPr/>
        </p:nvSpPr>
        <p:spPr>
          <a:xfrm flipV="1">
            <a:off x="6317615" y="4887580"/>
            <a:ext cx="5394960" cy="210312"/>
          </a:xfrm>
          <a:prstGeom prst="triangle">
            <a:avLst/>
          </a:prstGeom>
          <a:gradFill flip="none" rotWithShape="1">
            <a:gsLst>
              <a:gs pos="6000">
                <a:srgbClr val="FFFFFF"/>
              </a:gs>
              <a:gs pos="50000">
                <a:schemeClr val="accent3">
                  <a:lumMod val="40000"/>
                  <a:lumOff val="6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CA79DBA-9AAA-658F-4A71-6F9ABBB0FF7F}"/>
              </a:ext>
            </a:extLst>
          </p:cNvPr>
          <p:cNvSpPr txBox="1"/>
          <p:nvPr/>
        </p:nvSpPr>
        <p:spPr>
          <a:xfrm>
            <a:off x="515155" y="1124720"/>
            <a:ext cx="5580845" cy="523220"/>
          </a:xfrm>
          <a:prstGeom prst="rect">
            <a:avLst/>
          </a:prstGeom>
          <a:noFill/>
        </p:spPr>
        <p:txBody>
          <a:bodyPr wrap="square">
            <a:spAutoFit/>
          </a:bodyPr>
          <a:lstStyle/>
          <a:p>
            <a:r>
              <a:rPr lang="en-US" sz="1400" b="1" dirty="0"/>
              <a:t>Global distribution of age-standardized death rates for cirrhosis (a)</a:t>
            </a:r>
          </a:p>
          <a:p>
            <a:r>
              <a:rPr lang="en-US" sz="1400" b="1" dirty="0"/>
              <a:t>and liver cancer (b) attributed to HBV</a:t>
            </a:r>
            <a:r>
              <a:rPr lang="en-US" sz="1400" b="1" baseline="30000" dirty="0"/>
              <a:t>1</a:t>
            </a:r>
          </a:p>
        </p:txBody>
      </p:sp>
    </p:spTree>
    <p:extLst>
      <p:ext uri="{BB962C8B-B14F-4D97-AF65-F5344CB8AC3E}">
        <p14:creationId xmlns:p14="http://schemas.microsoft.com/office/powerpoint/2010/main" val="108310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5360FCF0-D003-402A-B81E-35C53DE1B2E3}"/>
              </a:ext>
            </a:extLst>
          </p:cNvPr>
          <p:cNvSpPr>
            <a:spLocks noGrp="1"/>
          </p:cNvSpPr>
          <p:nvPr>
            <p:ph type="sldNum" sz="quarter" idx="4294967295"/>
          </p:nvPr>
        </p:nvSpPr>
        <p:spPr>
          <a:xfrm>
            <a:off x="11721000" y="6492875"/>
            <a:ext cx="471000" cy="365125"/>
          </a:xfrm>
          <a:prstGeom prst="rect">
            <a:avLst/>
          </a:prstGeom>
        </p:spPr>
        <p:txBody>
          <a:bodyPr vert="horz" lIns="91440" tIns="45720" rIns="91440" bIns="45720" rtlCol="0" anchor="b"/>
          <a:lstStyle>
            <a:defPPr>
              <a:defRPr lang="zh-CN"/>
            </a:defPPr>
            <a:lvl1pPr marL="0" algn="r" defTabSz="457200" rtl="0" eaLnBrk="1" latinLnBrk="0" hangingPunct="1">
              <a:defRPr sz="1000" b="1" kern="1200">
                <a:solidFill>
                  <a:schemeClr val="bg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DF815B-2E68-429A-AA2D-A19E84671048}" type="slidenum">
              <a:rPr lang="zh-CN" altLang="en-US" smtClean="0"/>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000" b="1"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标题 1">
            <a:extLst>
              <a:ext uri="{FF2B5EF4-FFF2-40B4-BE49-F238E27FC236}">
                <a16:creationId xmlns:a16="http://schemas.microsoft.com/office/drawing/2014/main" id="{EF2C6130-7C89-7454-EF8A-8C7F30382786}"/>
              </a:ext>
            </a:extLst>
          </p:cNvPr>
          <p:cNvSpPr txBox="1">
            <a:spLocks/>
          </p:cNvSpPr>
          <p:nvPr/>
        </p:nvSpPr>
        <p:spPr>
          <a:xfrm>
            <a:off x="338401" y="180207"/>
            <a:ext cx="11113031" cy="7721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baseline="0">
                <a:solidFill>
                  <a:srgbClr val="013687"/>
                </a:solidFill>
                <a:latin typeface="Calibri" panose="020F0502020204030204" pitchFamily="34" charset="0"/>
                <a:ea typeface="+mj-ea"/>
                <a:cs typeface="Calibri" panose="020F0502020204030204" pitchFamily="34" charset="0"/>
              </a:defRPr>
            </a:lvl1pPr>
          </a:lstStyle>
          <a:p>
            <a:r>
              <a:rPr lang="en-US" altLang="zh-CN" sz="2600" dirty="0">
                <a:latin typeface="+mj-lt"/>
                <a:ea typeface="微软雅黑" panose="020B0503020204020204" pitchFamily="34" charset="-122"/>
                <a:cs typeface="Arial" panose="020B0604020202020204" pitchFamily="34" charset="0"/>
              </a:rPr>
              <a:t>CHB Functional Cure Requires a Combination of Multiple Mechanisms</a:t>
            </a:r>
          </a:p>
          <a:p>
            <a:r>
              <a:rPr lang="en-US" altLang="zh-CN" sz="2000" b="0" i="1" dirty="0">
                <a:latin typeface="+mj-lt"/>
                <a:ea typeface="微软雅黑" panose="020B0503020204020204" pitchFamily="34" charset="-122"/>
                <a:cs typeface="Arial" panose="020B0604020202020204" pitchFamily="34" charset="0"/>
              </a:rPr>
              <a:t>Blocking entry inhibition is an indispensable component of combination therapy for HBV Functional Cure</a:t>
            </a:r>
            <a:endParaRPr lang="zh-CN" altLang="en-US" sz="1600" b="0" i="1" dirty="0">
              <a:solidFill>
                <a:schemeClr val="tx1"/>
              </a:solidFill>
              <a:latin typeface="+mj-lt"/>
            </a:endParaRPr>
          </a:p>
        </p:txBody>
      </p:sp>
      <p:grpSp>
        <p:nvGrpSpPr>
          <p:cNvPr id="47" name="组合 10">
            <a:extLst>
              <a:ext uri="{FF2B5EF4-FFF2-40B4-BE49-F238E27FC236}">
                <a16:creationId xmlns:a16="http://schemas.microsoft.com/office/drawing/2014/main" id="{F398090F-FB29-CC91-9FAD-5B41F225377C}"/>
              </a:ext>
            </a:extLst>
          </p:cNvPr>
          <p:cNvGrpSpPr/>
          <p:nvPr/>
        </p:nvGrpSpPr>
        <p:grpSpPr>
          <a:xfrm>
            <a:off x="338401" y="1195295"/>
            <a:ext cx="11586899" cy="5075589"/>
            <a:chOff x="439550" y="1622095"/>
            <a:chExt cx="11113031" cy="5075589"/>
          </a:xfrm>
        </p:grpSpPr>
        <p:sp>
          <p:nvSpPr>
            <p:cNvPr id="48" name="矩形: 圆角 9">
              <a:extLst>
                <a:ext uri="{FF2B5EF4-FFF2-40B4-BE49-F238E27FC236}">
                  <a16:creationId xmlns:a16="http://schemas.microsoft.com/office/drawing/2014/main" id="{B9B76476-5253-F4C2-50BF-DFCAC6A1F8AC}"/>
                </a:ext>
              </a:extLst>
            </p:cNvPr>
            <p:cNvSpPr/>
            <p:nvPr/>
          </p:nvSpPr>
          <p:spPr>
            <a:xfrm>
              <a:off x="439550" y="4005520"/>
              <a:ext cx="10987924" cy="2692164"/>
            </a:xfrm>
            <a:prstGeom prst="roundRect">
              <a:avLst>
                <a:gd name="adj" fmla="val 8228"/>
              </a:avLst>
            </a:prstGeom>
            <a:solidFill>
              <a:srgbClr val="D9E2F3">
                <a:alpha val="5568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25000"/>
                </a:lnSpc>
                <a:buClr>
                  <a:srgbClr val="003687"/>
                </a:buClr>
                <a:buSzPct val="200000"/>
                <a:buFont typeface="Arial" panose="020B0604020202020204" pitchFamily="34" charset="0"/>
                <a:buChar char="•"/>
              </a:pPr>
              <a:endParaRPr lang="zh-CN" altLang="en-US" sz="1600">
                <a:solidFill>
                  <a:schemeClr val="tx1"/>
                </a:solidFill>
                <a:latin typeface="+mj-lt"/>
                <a:ea typeface="微软雅黑" panose="020B0503020204020204" pitchFamily="34" charset="-122"/>
              </a:endParaRPr>
            </a:p>
          </p:txBody>
        </p:sp>
        <p:sp>
          <p:nvSpPr>
            <p:cNvPr id="49" name="矩形: 圆角 8">
              <a:extLst>
                <a:ext uri="{FF2B5EF4-FFF2-40B4-BE49-F238E27FC236}">
                  <a16:creationId xmlns:a16="http://schemas.microsoft.com/office/drawing/2014/main" id="{6386C1E4-F90B-0E10-9E8D-3C84D14CFF32}"/>
                </a:ext>
              </a:extLst>
            </p:cNvPr>
            <p:cNvSpPr/>
            <p:nvPr/>
          </p:nvSpPr>
          <p:spPr>
            <a:xfrm>
              <a:off x="439550" y="1622095"/>
              <a:ext cx="10987924" cy="2233706"/>
            </a:xfrm>
            <a:prstGeom prst="roundRect">
              <a:avLst>
                <a:gd name="adj" fmla="val 8228"/>
              </a:avLst>
            </a:prstGeom>
            <a:solidFill>
              <a:srgbClr val="D9E2F3">
                <a:alpha val="5568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25000"/>
                </a:lnSpc>
                <a:buClr>
                  <a:srgbClr val="003687"/>
                </a:buClr>
                <a:buSzPct val="200000"/>
                <a:buFont typeface="Arial" panose="020B0604020202020204" pitchFamily="34" charset="0"/>
                <a:buChar char="•"/>
              </a:pPr>
              <a:endParaRPr lang="zh-CN" altLang="en-US" sz="1600">
                <a:solidFill>
                  <a:schemeClr val="tx1"/>
                </a:solidFill>
                <a:latin typeface="+mj-lt"/>
                <a:ea typeface="微软雅黑" panose="020B0503020204020204" pitchFamily="34" charset="-122"/>
              </a:endParaRPr>
            </a:p>
          </p:txBody>
        </p:sp>
        <p:sp>
          <p:nvSpPr>
            <p:cNvPr id="50" name="文本框 4">
              <a:extLst>
                <a:ext uri="{FF2B5EF4-FFF2-40B4-BE49-F238E27FC236}">
                  <a16:creationId xmlns:a16="http://schemas.microsoft.com/office/drawing/2014/main" id="{C26788BE-9650-BE74-B5CF-4480B729F545}"/>
                </a:ext>
              </a:extLst>
            </p:cNvPr>
            <p:cNvSpPr txBox="1"/>
            <p:nvPr/>
          </p:nvSpPr>
          <p:spPr>
            <a:xfrm>
              <a:off x="657697" y="1733712"/>
              <a:ext cx="10894884" cy="4852354"/>
            </a:xfrm>
            <a:prstGeom prst="rect">
              <a:avLst/>
            </a:prstGeom>
            <a:noFill/>
            <a:ln w="9525">
              <a:noFill/>
            </a:ln>
          </p:spPr>
          <p:txBody>
            <a:bodyPr wrap="square" rtlCol="0">
              <a:spAutoFit/>
            </a:bodyPr>
            <a:lstStyle/>
            <a:p>
              <a:pPr marL="285750" marR="0" lvl="0" indent="-285750" defTabSz="457200" rtl="0" eaLnBrk="1" fontAlgn="auto" latinLnBrk="0" hangingPunct="1">
                <a:lnSpc>
                  <a:spcPct val="100000"/>
                </a:lnSpc>
                <a:spcBef>
                  <a:spcPts val="600"/>
                </a:spcBef>
                <a:spcAft>
                  <a:spcPts val="600"/>
                </a:spcAft>
                <a:buClr>
                  <a:srgbClr val="4472C4"/>
                </a:buClr>
                <a:buSzPct val="150000"/>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Combination therapy with multiple mechanisms—'intracellular + extracellular + immunity'—is expected to ultimately eliminate the reservoir of intracellular HBV replication</a:t>
              </a:r>
            </a:p>
            <a:p>
              <a:pPr marL="742950" lvl="2" indent="-285750">
                <a:spcBef>
                  <a:spcPts val="600"/>
                </a:spcBef>
                <a:spcAft>
                  <a:spcPts val="600"/>
                </a:spcAft>
                <a:buClr>
                  <a:srgbClr val="4472C4"/>
                </a:buClr>
                <a:buSzPct val="150000"/>
                <a:buFont typeface="Arial" panose="020B0604020202020204" pitchFamily="34" charset="0"/>
                <a:buChar char="•"/>
                <a:defRPr/>
              </a:pPr>
              <a:r>
                <a:rPr kumimoji="0" lang="en-US" altLang="zh-CN" sz="1600" b="1"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Reducing intracellular HBV replication to decrease viral release </a:t>
              </a:r>
              <a:r>
                <a:rPr kumimoji="0" lang="en-US" altLang="zh-CN" sz="160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 NUCs, </a:t>
              </a:r>
              <a:r>
                <a:rPr kumimoji="0" lang="en-US" altLang="zh-CN" sz="1600" i="0" u="none" strike="noStrike" kern="1200" cap="none" spc="0" normalizeH="0" baseline="0" noProof="0" dirty="0" err="1">
                  <a:ln>
                    <a:noFill/>
                  </a:ln>
                  <a:solidFill>
                    <a:prstClr val="black"/>
                  </a:solidFill>
                  <a:effectLst/>
                  <a:uLnTx/>
                  <a:uFillTx/>
                  <a:latin typeface="+mj-lt"/>
                  <a:ea typeface="微软雅黑" panose="020B0503020204020204" pitchFamily="34" charset="-122"/>
                  <a:cs typeface="+mn-cs"/>
                </a:rPr>
                <a:t>CpAM</a:t>
              </a:r>
              <a:r>
                <a:rPr kumimoji="0" lang="en-US" altLang="zh-CN" sz="160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 siRNA/ASO</a:t>
              </a:r>
            </a:p>
            <a:p>
              <a:pPr marL="742950" lvl="2" indent="-285750">
                <a:spcBef>
                  <a:spcPts val="600"/>
                </a:spcBef>
                <a:spcAft>
                  <a:spcPts val="600"/>
                </a:spcAft>
                <a:buClr>
                  <a:srgbClr val="4472C4"/>
                </a:buClr>
                <a:buSzPct val="150000"/>
                <a:buFont typeface="Arial" panose="020B0604020202020204" pitchFamily="34" charset="0"/>
                <a:buChar char="•"/>
                <a:defRPr/>
              </a:pPr>
              <a:r>
                <a:rPr kumimoji="0" lang="en-US" altLang="zh-CN" sz="1600" b="1"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Blocking HBV infection/re-infection extracellularly </a:t>
              </a:r>
              <a:r>
                <a:rPr kumimoji="0" lang="en-US" altLang="zh-CN" sz="160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 Entry inhibitors such as NTCP inhibitors (Bulevirtide) and antibodies (Libevitug, HH-006)</a:t>
              </a:r>
            </a:p>
            <a:p>
              <a:pPr marL="742950" lvl="2" indent="-285750">
                <a:spcBef>
                  <a:spcPts val="600"/>
                </a:spcBef>
                <a:spcAft>
                  <a:spcPts val="600"/>
                </a:spcAft>
                <a:buClr>
                  <a:srgbClr val="4472C4"/>
                </a:buClr>
                <a:buSzPct val="150000"/>
                <a:buFont typeface="Arial" panose="020B0604020202020204" pitchFamily="34" charset="0"/>
                <a:buChar char="•"/>
                <a:defRPr/>
              </a:pPr>
              <a:r>
                <a:rPr kumimoji="0" lang="en-US" altLang="zh-CN" sz="1600" b="1"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Enhancing innate/acquired immunity </a:t>
              </a:r>
              <a:r>
                <a:rPr kumimoji="0" lang="en-US" altLang="zh-CN" sz="160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 IFN, TLRs, immune checkpoint inhibitors, vaccines</a:t>
              </a:r>
              <a:endParaRPr lang="en-US" altLang="zh-CN" sz="1600" b="0" dirty="0">
                <a:solidFill>
                  <a:prstClr val="black"/>
                </a:solidFill>
                <a:latin typeface="+mj-lt"/>
                <a:ea typeface="微软雅黑" panose="020B0503020204020204" pitchFamily="34" charset="-122"/>
              </a:endParaRPr>
            </a:p>
            <a:p>
              <a:pPr marL="285750" indent="-285750">
                <a:spcBef>
                  <a:spcPts val="600"/>
                </a:spcBef>
                <a:spcAft>
                  <a:spcPts val="600"/>
                </a:spcAft>
                <a:buClr>
                  <a:srgbClr val="4472C4"/>
                </a:buClr>
                <a:buSzPct val="150000"/>
                <a:buFont typeface="Arial" panose="020B0604020202020204" pitchFamily="34" charset="0"/>
                <a:buChar char="•"/>
                <a:defRPr/>
              </a:pPr>
              <a:endPar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endParaRPr>
            </a:p>
            <a:p>
              <a:pPr marL="285750" indent="-285750">
                <a:lnSpc>
                  <a:spcPct val="120000"/>
                </a:lnSpc>
                <a:buClr>
                  <a:srgbClr val="4472C4"/>
                </a:buClr>
                <a:buSzPct val="150000"/>
                <a:buFont typeface="Arial" panose="020B0604020202020204" pitchFamily="34" charset="0"/>
                <a:buChar char="•"/>
                <a:defRPr/>
              </a:pP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So far, investigational drugs targeting </a:t>
              </a:r>
              <a:r>
                <a:rPr kumimoji="0" lang="en-US" altLang="zh-CN" sz="1600" b="1"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Mechanisms 1 and 3 </a:t>
              </a: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have not achieved a functional cure—meaning HBV rebounds after treatment stops</a:t>
              </a:r>
            </a:p>
            <a:p>
              <a:pPr marL="285750" indent="-285750">
                <a:lnSpc>
                  <a:spcPct val="120000"/>
                </a:lnSpc>
                <a:buClr>
                  <a:srgbClr val="4472C4"/>
                </a:buClr>
                <a:buSzPct val="150000"/>
                <a:buFont typeface="Arial" panose="020B0604020202020204" pitchFamily="34" charset="0"/>
                <a:buChar char="•"/>
                <a:defRPr/>
              </a:pP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As a result, the field is shifting its focus to </a:t>
              </a:r>
              <a:r>
                <a:rPr kumimoji="0" lang="en-US" altLang="zh-CN" sz="1600" b="1"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Mechanism 2</a:t>
              </a: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 and the potential of combination therapies</a:t>
              </a:r>
            </a:p>
            <a:p>
              <a:pPr marL="285750" indent="-285750">
                <a:lnSpc>
                  <a:spcPct val="120000"/>
                </a:lnSpc>
                <a:buClr>
                  <a:srgbClr val="4472C4"/>
                </a:buClr>
                <a:buSzPct val="150000"/>
                <a:buFont typeface="Arial" panose="020B0604020202020204" pitchFamily="34" charset="0"/>
                <a:buChar char="•"/>
                <a:defRPr/>
              </a:pPr>
              <a:r>
                <a:rPr kumimoji="0" lang="en-US" altLang="zh-CN" sz="1600" b="0" i="0" u="none" strike="noStrike" kern="1200" cap="none" spc="0" normalizeH="0" baseline="0" noProof="0" dirty="0" err="1">
                  <a:ln>
                    <a:noFill/>
                  </a:ln>
                  <a:solidFill>
                    <a:prstClr val="black"/>
                  </a:solidFill>
                  <a:effectLst/>
                  <a:uLnTx/>
                  <a:uFillTx/>
                  <a:latin typeface="+mj-lt"/>
                  <a:ea typeface="微软雅黑" panose="020B0503020204020204" pitchFamily="34" charset="-122"/>
                  <a:cs typeface="+mn-cs"/>
                </a:rPr>
                <a:t>HHHbio</a:t>
              </a: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 is leading this effort:</a:t>
              </a:r>
            </a:p>
            <a:p>
              <a:pPr marL="514350" lvl="1" indent="-285750">
                <a:lnSpc>
                  <a:spcPct val="120000"/>
                </a:lnSpc>
                <a:buClr>
                  <a:srgbClr val="4472C4"/>
                </a:buClr>
                <a:buSzPct val="150000"/>
                <a:buFont typeface="Arial" panose="020B0604020202020204" pitchFamily="34" charset="0"/>
                <a:buChar char="•"/>
                <a:defRPr/>
              </a:pP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Discovered the NTCP receptor pathway</a:t>
              </a:r>
            </a:p>
            <a:p>
              <a:pPr marL="514350" lvl="1" indent="-285750">
                <a:lnSpc>
                  <a:spcPct val="120000"/>
                </a:lnSpc>
                <a:buClr>
                  <a:srgbClr val="4472C4"/>
                </a:buClr>
                <a:buSzPct val="150000"/>
                <a:buFont typeface="Arial" panose="020B0604020202020204" pitchFamily="34" charset="0"/>
                <a:buChar char="•"/>
                <a:defRPr/>
              </a:pP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Developed targeted molecules like </a:t>
              </a:r>
              <a:r>
                <a:rPr kumimoji="0" lang="en-US" altLang="zh-CN" sz="1600" b="0" i="0" u="none" strike="noStrike" kern="1200" cap="none" spc="0" normalizeH="0" baseline="0" noProof="0" dirty="0" err="1">
                  <a:ln>
                    <a:noFill/>
                  </a:ln>
                  <a:solidFill>
                    <a:prstClr val="black"/>
                  </a:solidFill>
                  <a:effectLst/>
                  <a:uLnTx/>
                  <a:uFillTx/>
                  <a:latin typeface="+mj-lt"/>
                  <a:ea typeface="微软雅黑" panose="020B0503020204020204" pitchFamily="34" charset="-122"/>
                  <a:cs typeface="+mn-cs"/>
                </a:rPr>
                <a:t>Libevitug</a:t>
              </a: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 HH-006, and HH-1270</a:t>
              </a:r>
            </a:p>
            <a:p>
              <a:pPr marL="514350" lvl="1" indent="-285750">
                <a:lnSpc>
                  <a:spcPct val="120000"/>
                </a:lnSpc>
                <a:buClr>
                  <a:srgbClr val="4472C4"/>
                </a:buClr>
                <a:buSzPct val="150000"/>
                <a:buFont typeface="Arial" panose="020B0604020202020204" pitchFamily="34" charset="0"/>
                <a:buChar char="•"/>
                <a:defRPr/>
              </a:pP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These are designed to address current treatment gaps and may serve as </a:t>
              </a:r>
              <a:r>
                <a:rPr kumimoji="0" lang="en-US" altLang="zh-CN" sz="1600" b="1"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cornerstone drugs in future combination regimens</a:t>
              </a:r>
            </a:p>
            <a:p>
              <a:pPr marL="285750" indent="-285750">
                <a:lnSpc>
                  <a:spcPct val="120000"/>
                </a:lnSpc>
                <a:buClr>
                  <a:srgbClr val="4472C4"/>
                </a:buClr>
                <a:buSzPct val="150000"/>
                <a:buFont typeface="Arial" panose="020B0604020202020204" pitchFamily="34" charset="0"/>
                <a:buChar char="•"/>
                <a:defRPr/>
              </a:pP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Clinical trials combining </a:t>
              </a:r>
              <a:r>
                <a:rPr kumimoji="0" lang="en-US" altLang="zh-CN" sz="1600" b="0" i="0" u="none" strike="noStrike" kern="1200" cap="none" spc="0" normalizeH="0" baseline="0" noProof="0" dirty="0" err="1">
                  <a:ln>
                    <a:noFill/>
                  </a:ln>
                  <a:solidFill>
                    <a:prstClr val="black"/>
                  </a:solidFill>
                  <a:effectLst/>
                  <a:uLnTx/>
                  <a:uFillTx/>
                  <a:latin typeface="+mj-lt"/>
                  <a:ea typeface="微软雅黑" panose="020B0503020204020204" pitchFamily="34" charset="-122"/>
                  <a:cs typeface="+mn-cs"/>
                </a:rPr>
                <a:t>Libevitug</a:t>
              </a:r>
              <a:r>
                <a:rPr kumimoji="0" lang="en-US" altLang="zh-CN" sz="16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cs"/>
                </a:rPr>
                <a:t> with other mechanism-based agents are already underway or in planning</a:t>
              </a:r>
            </a:p>
          </p:txBody>
        </p:sp>
      </p:grpSp>
      <p:sp>
        <p:nvSpPr>
          <p:cNvPr id="51" name="íṥḻiḑe">
            <a:extLst>
              <a:ext uri="{FF2B5EF4-FFF2-40B4-BE49-F238E27FC236}">
                <a16:creationId xmlns:a16="http://schemas.microsoft.com/office/drawing/2014/main" id="{2D8C1BAC-AC5F-D176-510A-07396B2C3310}"/>
              </a:ext>
            </a:extLst>
          </p:cNvPr>
          <p:cNvSpPr/>
          <p:nvPr/>
        </p:nvSpPr>
        <p:spPr>
          <a:xfrm>
            <a:off x="1017438" y="1878187"/>
            <a:ext cx="263938" cy="274945"/>
          </a:xfrm>
          <a:prstGeom prst="ellipse">
            <a:avLst/>
          </a:prstGeom>
          <a:solidFill>
            <a:srgbClr val="003687"/>
          </a:solidFill>
          <a:ln>
            <a:noFill/>
          </a:ln>
          <a:effectLst>
            <a:outerShdw blurRad="254000" dist="63500" dir="2700000" algn="tl" rotWithShape="0">
              <a:schemeClr val="accent1">
                <a:lumMod val="10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prstClr val="white"/>
                </a:solidFill>
                <a:effectLst/>
                <a:uLnTx/>
                <a:uFillTx/>
                <a:latin typeface="+mj-lt"/>
                <a:ea typeface="思源黑体 CN Medium" panose="020B0600000000000000" charset="-122"/>
                <a:cs typeface="+mn-ea"/>
                <a:sym typeface="思源黑体 CN Normal" panose="020B0400000000000000" pitchFamily="34" charset="-122"/>
              </a:rPr>
              <a:t>1</a:t>
            </a:r>
          </a:p>
        </p:txBody>
      </p:sp>
      <p:sp>
        <p:nvSpPr>
          <p:cNvPr id="52" name="íṥḻiḑe">
            <a:extLst>
              <a:ext uri="{FF2B5EF4-FFF2-40B4-BE49-F238E27FC236}">
                <a16:creationId xmlns:a16="http://schemas.microsoft.com/office/drawing/2014/main" id="{12716B4D-0DCC-F715-8585-D30E811F3CCA}"/>
              </a:ext>
            </a:extLst>
          </p:cNvPr>
          <p:cNvSpPr/>
          <p:nvPr/>
        </p:nvSpPr>
        <p:spPr>
          <a:xfrm>
            <a:off x="1017438" y="2302850"/>
            <a:ext cx="263938" cy="274945"/>
          </a:xfrm>
          <a:prstGeom prst="ellipse">
            <a:avLst/>
          </a:prstGeom>
          <a:solidFill>
            <a:srgbClr val="003687"/>
          </a:solidFill>
          <a:ln>
            <a:noFill/>
          </a:ln>
          <a:effectLst>
            <a:outerShdw blurRad="254000" dist="63500" dir="2700000" algn="tl" rotWithShape="0">
              <a:schemeClr val="accent1">
                <a:lumMod val="10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prstClr val="white"/>
                </a:solidFill>
                <a:effectLst/>
                <a:uLnTx/>
                <a:uFillTx/>
                <a:latin typeface="+mj-lt"/>
                <a:ea typeface="思源黑体 CN Medium" panose="020B0600000000000000" charset="-122"/>
                <a:cs typeface="+mn-ea"/>
                <a:sym typeface="思源黑体 CN Normal" panose="020B0400000000000000" pitchFamily="34" charset="-122"/>
              </a:rPr>
              <a:t>2</a:t>
            </a:r>
          </a:p>
        </p:txBody>
      </p:sp>
      <p:sp>
        <p:nvSpPr>
          <p:cNvPr id="53" name="íṥḻiḑe">
            <a:extLst>
              <a:ext uri="{FF2B5EF4-FFF2-40B4-BE49-F238E27FC236}">
                <a16:creationId xmlns:a16="http://schemas.microsoft.com/office/drawing/2014/main" id="{6AFB7A45-A433-9839-7F8C-472B570097EA}"/>
              </a:ext>
            </a:extLst>
          </p:cNvPr>
          <p:cNvSpPr/>
          <p:nvPr/>
        </p:nvSpPr>
        <p:spPr>
          <a:xfrm>
            <a:off x="1017438" y="2896360"/>
            <a:ext cx="263938" cy="274945"/>
          </a:xfrm>
          <a:prstGeom prst="ellipse">
            <a:avLst/>
          </a:prstGeom>
          <a:solidFill>
            <a:srgbClr val="003687"/>
          </a:solidFill>
          <a:ln>
            <a:noFill/>
          </a:ln>
          <a:effectLst>
            <a:outerShdw blurRad="254000" dist="63500" dir="2700000" algn="tl" rotWithShape="0">
              <a:schemeClr val="accent1">
                <a:lumMod val="10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prstClr val="white"/>
                </a:solidFill>
                <a:effectLst/>
                <a:uLnTx/>
                <a:uFillTx/>
                <a:latin typeface="+mj-lt"/>
                <a:ea typeface="思源黑体 CN Medium" panose="020B0600000000000000" charset="-122"/>
                <a:cs typeface="+mn-ea"/>
                <a:sym typeface="思源黑体 CN Normal" panose="020B0400000000000000" pitchFamily="34" charset="-122"/>
              </a:rPr>
              <a:t>3</a:t>
            </a:r>
          </a:p>
        </p:txBody>
      </p:sp>
    </p:spTree>
    <p:extLst>
      <p:ext uri="{BB962C8B-B14F-4D97-AF65-F5344CB8AC3E}">
        <p14:creationId xmlns:p14="http://schemas.microsoft.com/office/powerpoint/2010/main" val="206033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5360FCF0-D003-402A-B81E-35C53DE1B2E3}"/>
              </a:ext>
            </a:extLst>
          </p:cNvPr>
          <p:cNvSpPr>
            <a:spLocks noGrp="1"/>
          </p:cNvSpPr>
          <p:nvPr>
            <p:ph type="sldNum" sz="quarter" idx="12"/>
          </p:nvPr>
        </p:nvSpPr>
        <p:spPr>
          <a:xfrm>
            <a:off x="11721000" y="6492875"/>
            <a:ext cx="471000" cy="365125"/>
          </a:xfrm>
          <a:prstGeom prst="rect">
            <a:avLst/>
          </a:prstGeom>
        </p:spPr>
        <p:txBody>
          <a:bodyPr vert="horz" lIns="91440" tIns="45720" rIns="91440" bIns="45720" rtlCol="0" anchor="b"/>
          <a:lstStyle>
            <a:defPPr>
              <a:defRPr lang="zh-CN"/>
            </a:defPPr>
            <a:lvl1pPr marL="0" algn="r" defTabSz="457200" rtl="0" eaLnBrk="1" latinLnBrk="0" hangingPunct="1">
              <a:defRPr sz="1000" b="1" kern="1200">
                <a:solidFill>
                  <a:schemeClr val="bg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DF815B-2E68-429A-AA2D-A19E84671048}" type="slidenum">
              <a:rPr lang="zh-CN" altLang="en-US" smtClean="0"/>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000" b="1"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文本框 7">
            <a:extLst>
              <a:ext uri="{FF2B5EF4-FFF2-40B4-BE49-F238E27FC236}">
                <a16:creationId xmlns:a16="http://schemas.microsoft.com/office/drawing/2014/main" id="{118C8B23-3541-40A2-8EEF-8DD2B878EB2B}"/>
              </a:ext>
            </a:extLst>
          </p:cNvPr>
          <p:cNvSpPr txBox="1"/>
          <p:nvPr/>
        </p:nvSpPr>
        <p:spPr>
          <a:xfrm>
            <a:off x="391814" y="3340459"/>
            <a:ext cx="7822546" cy="3067043"/>
          </a:xfrm>
          <a:prstGeom prst="rect">
            <a:avLst/>
          </a:prstGeom>
          <a:solidFill>
            <a:schemeClr val="accent3">
              <a:lumMod val="20000"/>
              <a:lumOff val="80000"/>
            </a:schemeClr>
          </a:solidFill>
        </p:spPr>
        <p:txBody>
          <a:bodyPr wrap="square" lIns="91440" tIns="45720" rIns="91440" bIns="45720" anchor="t">
            <a:noAutofit/>
          </a:bodyPr>
          <a:lstStyle/>
          <a:p>
            <a:pPr marL="342900" indent="-342900">
              <a:spcBef>
                <a:spcPts val="300"/>
              </a:spcBef>
              <a:spcAft>
                <a:spcPts val="300"/>
              </a:spcAft>
              <a:buFont typeface="Arial" panose="020B0604020202020204" pitchFamily="34" charset="0"/>
              <a:buChar char="•"/>
            </a:pPr>
            <a:r>
              <a:rPr lang="en-US" altLang="zh-CN" sz="1500" b="1" dirty="0">
                <a:latin typeface="+mj-lt"/>
                <a:ea typeface="宋体"/>
                <a:cs typeface="helvetica"/>
              </a:rPr>
              <a:t>Key Findings on </a:t>
            </a:r>
            <a:r>
              <a:rPr lang="en-US" altLang="zh-CN" sz="1500" b="1" dirty="0" err="1">
                <a:latin typeface="+mj-lt"/>
                <a:ea typeface="宋体"/>
                <a:cs typeface="helvetica"/>
              </a:rPr>
              <a:t>Libevitug</a:t>
            </a:r>
            <a:r>
              <a:rPr lang="en-US" altLang="zh-CN" sz="1500" b="1" dirty="0">
                <a:latin typeface="+mj-lt"/>
                <a:ea typeface="宋体"/>
                <a:cs typeface="helvetica"/>
              </a:rPr>
              <a:t> in CHB Patients:</a:t>
            </a:r>
          </a:p>
          <a:p>
            <a:pPr marL="571500" lvl="1" indent="-342900">
              <a:spcBef>
                <a:spcPts val="300"/>
              </a:spcBef>
              <a:spcAft>
                <a:spcPts val="300"/>
              </a:spcAft>
              <a:buFont typeface="Arial" panose="020B0604020202020204" pitchFamily="34" charset="0"/>
              <a:buChar char="•"/>
            </a:pPr>
            <a:r>
              <a:rPr lang="en-US" altLang="zh-CN" sz="1500" dirty="0">
                <a:latin typeface="+mj-lt"/>
                <a:ea typeface="宋体"/>
                <a:cs typeface="helvetica"/>
              </a:rPr>
              <a:t>Safe and well tolerated</a:t>
            </a:r>
          </a:p>
          <a:p>
            <a:pPr marL="571500" lvl="1" indent="-342900">
              <a:spcBef>
                <a:spcPts val="300"/>
              </a:spcBef>
              <a:spcAft>
                <a:spcPts val="300"/>
              </a:spcAft>
              <a:buFont typeface="Arial" panose="020B0604020202020204" pitchFamily="34" charset="0"/>
              <a:buChar char="•"/>
            </a:pPr>
            <a:r>
              <a:rPr lang="en-US" altLang="zh-CN" sz="1500" dirty="0">
                <a:latin typeface="+mj-lt"/>
                <a:ea typeface="宋体"/>
                <a:cs typeface="helvetica"/>
              </a:rPr>
              <a:t>Strong antiviral activity in immune-active patients</a:t>
            </a:r>
          </a:p>
          <a:p>
            <a:pPr marL="571500" lvl="1" indent="-342900">
              <a:spcBef>
                <a:spcPts val="300"/>
              </a:spcBef>
              <a:spcAft>
                <a:spcPts val="300"/>
              </a:spcAft>
              <a:buFont typeface="Arial" panose="020B0604020202020204" pitchFamily="34" charset="0"/>
              <a:buChar char="•"/>
            </a:pPr>
            <a:r>
              <a:rPr lang="en-US" altLang="zh-CN" sz="1500" dirty="0">
                <a:latin typeface="+mj-lt"/>
                <a:ea typeface="宋体"/>
                <a:cs typeface="helvetica"/>
              </a:rPr>
              <a:t>After just 3 doses (bi-weekly, at 20 </a:t>
            </a:r>
            <a:r>
              <a:rPr lang="en-US" altLang="zh-CN" sz="1500" dirty="0" err="1">
                <a:latin typeface="+mj-lt"/>
                <a:ea typeface="宋体"/>
                <a:cs typeface="helvetica"/>
              </a:rPr>
              <a:t>mpk</a:t>
            </a:r>
            <a:r>
              <a:rPr lang="en-US" altLang="zh-CN" sz="1500" dirty="0">
                <a:latin typeface="+mj-lt"/>
                <a:ea typeface="宋体"/>
                <a:cs typeface="helvetica"/>
              </a:rPr>
              <a:t>), &gt;1 log drop in HBV DNA &amp; &gt;0.5 log drop in HBsAg</a:t>
            </a:r>
          </a:p>
          <a:p>
            <a:pPr marL="342900" indent="-342900">
              <a:spcBef>
                <a:spcPts val="300"/>
              </a:spcBef>
              <a:spcAft>
                <a:spcPts val="300"/>
              </a:spcAft>
              <a:buFont typeface="Arial" panose="020B0604020202020204" pitchFamily="34" charset="0"/>
              <a:buChar char="•"/>
            </a:pPr>
            <a:r>
              <a:rPr lang="en-US" altLang="zh-CN" sz="1500" b="1" dirty="0">
                <a:latin typeface="+mj-lt"/>
                <a:ea typeface="宋体"/>
                <a:cs typeface="helvetica"/>
              </a:rPr>
              <a:t>Why this is meaningful:</a:t>
            </a:r>
          </a:p>
          <a:p>
            <a:pPr marL="571500" lvl="1" indent="-342900">
              <a:spcBef>
                <a:spcPts val="300"/>
              </a:spcBef>
              <a:spcAft>
                <a:spcPts val="300"/>
              </a:spcAft>
              <a:buFont typeface="Arial" panose="020B0604020202020204" pitchFamily="34" charset="0"/>
              <a:buChar char="•"/>
            </a:pPr>
            <a:r>
              <a:rPr lang="en-US" altLang="zh-CN" sz="1500" dirty="0">
                <a:latin typeface="+mj-lt"/>
                <a:ea typeface="宋体"/>
                <a:cs typeface="helvetica"/>
              </a:rPr>
              <a:t>Patients started with relatively high HBV DNA and HBsAg levels</a:t>
            </a:r>
          </a:p>
          <a:p>
            <a:pPr marL="571500" lvl="1" indent="-342900">
              <a:spcBef>
                <a:spcPts val="300"/>
              </a:spcBef>
              <a:spcAft>
                <a:spcPts val="300"/>
              </a:spcAft>
              <a:buFont typeface="Arial" panose="020B0604020202020204" pitchFamily="34" charset="0"/>
              <a:buChar char="•"/>
            </a:pPr>
            <a:r>
              <a:rPr lang="en-US" altLang="zh-CN" sz="1500" dirty="0">
                <a:latin typeface="+mj-lt"/>
                <a:ea typeface="宋体"/>
                <a:cs typeface="helvetica"/>
              </a:rPr>
              <a:t>They received only 3 doses in total</a:t>
            </a:r>
          </a:p>
          <a:p>
            <a:pPr marL="571500" lvl="1" indent="-342900">
              <a:spcBef>
                <a:spcPts val="300"/>
              </a:spcBef>
              <a:spcAft>
                <a:spcPts val="300"/>
              </a:spcAft>
              <a:buFont typeface="Arial" panose="020B0604020202020204" pitchFamily="34" charset="0"/>
              <a:buChar char="•"/>
            </a:pPr>
            <a:r>
              <a:rPr lang="en-US" altLang="zh-CN" sz="1500" dirty="0">
                <a:latin typeface="+mj-lt"/>
                <a:ea typeface="宋体"/>
                <a:cs typeface="helvetica"/>
              </a:rPr>
              <a:t>The HBsAg drop rate was faster than what we typically see with current treatments</a:t>
            </a:r>
          </a:p>
          <a:p>
            <a:pPr marL="571500" lvl="1" indent="-342900">
              <a:spcBef>
                <a:spcPts val="300"/>
              </a:spcBef>
              <a:spcAft>
                <a:spcPts val="300"/>
              </a:spcAft>
              <a:buFont typeface="Arial" panose="020B0604020202020204" pitchFamily="34" charset="0"/>
              <a:buChar char="•"/>
            </a:pPr>
            <a:r>
              <a:rPr lang="en-US" altLang="zh-CN" sz="1500" b="1" dirty="0">
                <a:latin typeface="+mj-lt"/>
                <a:ea typeface="宋体"/>
                <a:cs typeface="helvetica"/>
              </a:rPr>
              <a:t>Importantly, </a:t>
            </a:r>
            <a:r>
              <a:rPr lang="en-US" altLang="zh-CN" sz="1500" dirty="0" err="1">
                <a:latin typeface="+mj-lt"/>
                <a:ea typeface="宋体"/>
                <a:cs typeface="helvetica"/>
              </a:rPr>
              <a:t>Libevitug</a:t>
            </a:r>
            <a:r>
              <a:rPr lang="en-US" altLang="zh-CN" sz="1500" dirty="0">
                <a:latin typeface="+mj-lt"/>
                <a:ea typeface="宋体"/>
                <a:cs typeface="helvetica"/>
              </a:rPr>
              <a:t> doesn’t directly target HBV DNA or HBsAg – So the virologic improvements likely reflect real changes in the underlying disease activity</a:t>
            </a:r>
          </a:p>
        </p:txBody>
      </p:sp>
      <p:grpSp>
        <p:nvGrpSpPr>
          <p:cNvPr id="48" name="Group 47">
            <a:extLst>
              <a:ext uri="{FF2B5EF4-FFF2-40B4-BE49-F238E27FC236}">
                <a16:creationId xmlns:a16="http://schemas.microsoft.com/office/drawing/2014/main" id="{49E19CB1-8CDD-F424-0EB2-D87B8BE7B485}"/>
              </a:ext>
            </a:extLst>
          </p:cNvPr>
          <p:cNvGrpSpPr/>
          <p:nvPr/>
        </p:nvGrpSpPr>
        <p:grpSpPr>
          <a:xfrm>
            <a:off x="7979304" y="959356"/>
            <a:ext cx="4328064" cy="5573985"/>
            <a:chOff x="7390467" y="890268"/>
            <a:chExt cx="4599331" cy="5923342"/>
          </a:xfrm>
        </p:grpSpPr>
        <p:grpSp>
          <p:nvGrpSpPr>
            <p:cNvPr id="44" name="Group 43">
              <a:extLst>
                <a:ext uri="{FF2B5EF4-FFF2-40B4-BE49-F238E27FC236}">
                  <a16:creationId xmlns:a16="http://schemas.microsoft.com/office/drawing/2014/main" id="{F9479255-7E2C-898A-171F-E02F3D277F04}"/>
                </a:ext>
              </a:extLst>
            </p:cNvPr>
            <p:cNvGrpSpPr/>
            <p:nvPr/>
          </p:nvGrpSpPr>
          <p:grpSpPr>
            <a:xfrm>
              <a:off x="7390467" y="890268"/>
              <a:ext cx="4599331" cy="5923342"/>
              <a:chOff x="7372711" y="795636"/>
              <a:chExt cx="4599331" cy="5923342"/>
            </a:xfrm>
          </p:grpSpPr>
          <p:grpSp>
            <p:nvGrpSpPr>
              <p:cNvPr id="42" name="Group 41">
                <a:extLst>
                  <a:ext uri="{FF2B5EF4-FFF2-40B4-BE49-F238E27FC236}">
                    <a16:creationId xmlns:a16="http://schemas.microsoft.com/office/drawing/2014/main" id="{B9D4A99E-ECAE-2959-3655-A3D6A1CF6AE1}"/>
                  </a:ext>
                </a:extLst>
              </p:cNvPr>
              <p:cNvGrpSpPr/>
              <p:nvPr/>
            </p:nvGrpSpPr>
            <p:grpSpPr>
              <a:xfrm>
                <a:off x="7803585" y="1072570"/>
                <a:ext cx="3872415" cy="5646408"/>
                <a:chOff x="7726896" y="1179000"/>
                <a:chExt cx="3872415" cy="5646408"/>
              </a:xfrm>
            </p:grpSpPr>
            <p:grpSp>
              <p:nvGrpSpPr>
                <p:cNvPr id="40" name="Group 39">
                  <a:extLst>
                    <a:ext uri="{FF2B5EF4-FFF2-40B4-BE49-F238E27FC236}">
                      <a16:creationId xmlns:a16="http://schemas.microsoft.com/office/drawing/2014/main" id="{7B74F4CD-F438-E8FB-5610-40DA6A2C389C}"/>
                    </a:ext>
                  </a:extLst>
                </p:cNvPr>
                <p:cNvGrpSpPr/>
                <p:nvPr/>
              </p:nvGrpSpPr>
              <p:grpSpPr>
                <a:xfrm>
                  <a:off x="7726896" y="1179000"/>
                  <a:ext cx="2509057" cy="5646408"/>
                  <a:chOff x="7611487" y="1179000"/>
                  <a:chExt cx="2799044" cy="6021000"/>
                </a:xfrm>
              </p:grpSpPr>
              <p:grpSp>
                <p:nvGrpSpPr>
                  <p:cNvPr id="39" name="Group 38">
                    <a:extLst>
                      <a:ext uri="{FF2B5EF4-FFF2-40B4-BE49-F238E27FC236}">
                        <a16:creationId xmlns:a16="http://schemas.microsoft.com/office/drawing/2014/main" id="{D9DB545D-72BD-79EF-3A9A-482F4FDDE697}"/>
                      </a:ext>
                    </a:extLst>
                  </p:cNvPr>
                  <p:cNvGrpSpPr/>
                  <p:nvPr/>
                </p:nvGrpSpPr>
                <p:grpSpPr>
                  <a:xfrm>
                    <a:off x="7615801" y="1179000"/>
                    <a:ext cx="2794730" cy="2025757"/>
                    <a:chOff x="7615801" y="1179000"/>
                    <a:chExt cx="2794730" cy="2025757"/>
                  </a:xfrm>
                </p:grpSpPr>
                <p:pic>
                  <p:nvPicPr>
                    <p:cNvPr id="27" name="图片 4">
                      <a:extLst>
                        <a:ext uri="{FF2B5EF4-FFF2-40B4-BE49-F238E27FC236}">
                          <a16:creationId xmlns:a16="http://schemas.microsoft.com/office/drawing/2014/main" id="{2E40E224-EC2E-E19E-B7AC-018B0016EAFD}"/>
                        </a:ext>
                      </a:extLst>
                    </p:cNvPr>
                    <p:cNvPicPr>
                      <a:picLocks noChangeAspect="1"/>
                    </p:cNvPicPr>
                    <p:nvPr/>
                  </p:nvPicPr>
                  <p:blipFill>
                    <a:blip r:embed="rId2"/>
                    <a:stretch>
                      <a:fillRect/>
                    </a:stretch>
                  </p:blipFill>
                  <p:spPr>
                    <a:xfrm>
                      <a:off x="7615801" y="1429195"/>
                      <a:ext cx="2794730" cy="1775562"/>
                    </a:xfrm>
                    <a:prstGeom prst="rect">
                      <a:avLst/>
                    </a:prstGeom>
                  </p:spPr>
                </p:pic>
                <p:sp>
                  <p:nvSpPr>
                    <p:cNvPr id="28" name="文本框 104">
                      <a:extLst>
                        <a:ext uri="{FF2B5EF4-FFF2-40B4-BE49-F238E27FC236}">
                          <a16:creationId xmlns:a16="http://schemas.microsoft.com/office/drawing/2014/main" id="{D46F00F5-764A-91C5-6F9A-BD26C74232F2}"/>
                        </a:ext>
                      </a:extLst>
                    </p:cNvPr>
                    <p:cNvSpPr txBox="1"/>
                    <p:nvPr/>
                  </p:nvSpPr>
                  <p:spPr>
                    <a:xfrm>
                      <a:off x="8366633" y="1179000"/>
                      <a:ext cx="1836258" cy="286465"/>
                    </a:xfrm>
                    <a:prstGeom prst="rect">
                      <a:avLst/>
                    </a:prstGeom>
                    <a:noFill/>
                  </p:spPr>
                  <p:txBody>
                    <a:bodyPr wrap="square">
                      <a:noAutofit/>
                    </a:bodyPr>
                    <a:lstStyle/>
                    <a:p>
                      <a:pPr algn="ctr">
                        <a:lnSpc>
                          <a:spcPct val="150000"/>
                        </a:lnSpc>
                        <a:spcBef>
                          <a:spcPts val="600"/>
                        </a:spcBef>
                      </a:pPr>
                      <a:r>
                        <a:rPr lang="en-US" altLang="zh-CN" sz="1200" b="1">
                          <a:latin typeface="+mj-lt"/>
                          <a:cs typeface="helvetica" panose="020B0604020202020204" pitchFamily="34" charset="0"/>
                        </a:rPr>
                        <a:t>Change in HBV DNA</a:t>
                      </a:r>
                    </a:p>
                  </p:txBody>
                </p:sp>
              </p:grpSp>
              <p:grpSp>
                <p:nvGrpSpPr>
                  <p:cNvPr id="29" name="Group 28">
                    <a:extLst>
                      <a:ext uri="{FF2B5EF4-FFF2-40B4-BE49-F238E27FC236}">
                        <a16:creationId xmlns:a16="http://schemas.microsoft.com/office/drawing/2014/main" id="{3D186394-7708-3340-E687-32E70274FBA7}"/>
                      </a:ext>
                    </a:extLst>
                  </p:cNvPr>
                  <p:cNvGrpSpPr/>
                  <p:nvPr/>
                </p:nvGrpSpPr>
                <p:grpSpPr>
                  <a:xfrm>
                    <a:off x="7615801" y="3176727"/>
                    <a:ext cx="2794730" cy="2031691"/>
                    <a:chOff x="4171986" y="1683426"/>
                    <a:chExt cx="3218968" cy="2578058"/>
                  </a:xfrm>
                </p:grpSpPr>
                <p:grpSp>
                  <p:nvGrpSpPr>
                    <p:cNvPr id="30" name="组合 94">
                      <a:extLst>
                        <a:ext uri="{FF2B5EF4-FFF2-40B4-BE49-F238E27FC236}">
                          <a16:creationId xmlns:a16="http://schemas.microsoft.com/office/drawing/2014/main" id="{872D22EC-D504-1060-95DE-DD3F0F9715AC}"/>
                        </a:ext>
                      </a:extLst>
                    </p:cNvPr>
                    <p:cNvGrpSpPr/>
                    <p:nvPr/>
                  </p:nvGrpSpPr>
                  <p:grpSpPr>
                    <a:xfrm>
                      <a:off x="4171986" y="2030155"/>
                      <a:ext cx="3218968" cy="2231329"/>
                      <a:chOff x="1136514" y="3985499"/>
                      <a:chExt cx="3531383" cy="2499545"/>
                    </a:xfrm>
                  </p:grpSpPr>
                  <p:pic>
                    <p:nvPicPr>
                      <p:cNvPr id="32" name="图片 95">
                        <a:extLst>
                          <a:ext uri="{FF2B5EF4-FFF2-40B4-BE49-F238E27FC236}">
                            <a16:creationId xmlns:a16="http://schemas.microsoft.com/office/drawing/2014/main" id="{DD8C8723-1753-3374-388C-81649F770FB1}"/>
                          </a:ext>
                        </a:extLst>
                      </p:cNvPr>
                      <p:cNvPicPr>
                        <a:picLocks noChangeAspect="1"/>
                      </p:cNvPicPr>
                      <p:nvPr/>
                    </p:nvPicPr>
                    <p:blipFill rotWithShape="1">
                      <a:blip r:embed="rId3"/>
                      <a:srcRect t="10985" r="27334"/>
                      <a:stretch/>
                    </p:blipFill>
                    <p:spPr>
                      <a:xfrm>
                        <a:off x="1136514" y="3985499"/>
                        <a:ext cx="3531383" cy="2499545"/>
                      </a:xfrm>
                      <a:prstGeom prst="rect">
                        <a:avLst/>
                      </a:prstGeom>
                    </p:spPr>
                  </p:pic>
                  <p:sp>
                    <p:nvSpPr>
                      <p:cNvPr id="33" name="箭头: 下 96">
                        <a:extLst>
                          <a:ext uri="{FF2B5EF4-FFF2-40B4-BE49-F238E27FC236}">
                            <a16:creationId xmlns:a16="http://schemas.microsoft.com/office/drawing/2014/main" id="{E0F7C73A-7FCC-FBD4-9508-B230D45023B3}"/>
                          </a:ext>
                        </a:extLst>
                      </p:cNvPr>
                      <p:cNvSpPr/>
                      <p:nvPr/>
                    </p:nvSpPr>
                    <p:spPr>
                      <a:xfrm>
                        <a:off x="2395462" y="4147304"/>
                        <a:ext cx="76200" cy="22479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lt"/>
                        </a:endParaRPr>
                      </a:p>
                    </p:txBody>
                  </p:sp>
                  <p:sp>
                    <p:nvSpPr>
                      <p:cNvPr id="34" name="箭头: 下 97">
                        <a:extLst>
                          <a:ext uri="{FF2B5EF4-FFF2-40B4-BE49-F238E27FC236}">
                            <a16:creationId xmlns:a16="http://schemas.microsoft.com/office/drawing/2014/main" id="{72F90E6C-0897-6671-583C-44E6896A4C46}"/>
                          </a:ext>
                        </a:extLst>
                      </p:cNvPr>
                      <p:cNvSpPr/>
                      <p:nvPr/>
                    </p:nvSpPr>
                    <p:spPr>
                      <a:xfrm>
                        <a:off x="2858656" y="4147304"/>
                        <a:ext cx="76200" cy="22479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lt"/>
                        </a:endParaRPr>
                      </a:p>
                    </p:txBody>
                  </p:sp>
                  <p:sp>
                    <p:nvSpPr>
                      <p:cNvPr id="35" name="箭头: 下 98">
                        <a:extLst>
                          <a:ext uri="{FF2B5EF4-FFF2-40B4-BE49-F238E27FC236}">
                            <a16:creationId xmlns:a16="http://schemas.microsoft.com/office/drawing/2014/main" id="{D0CEDF69-C762-0F8B-23DC-27C2FAE931FC}"/>
                          </a:ext>
                        </a:extLst>
                      </p:cNvPr>
                      <p:cNvSpPr/>
                      <p:nvPr/>
                    </p:nvSpPr>
                    <p:spPr>
                      <a:xfrm>
                        <a:off x="3330030" y="4147304"/>
                        <a:ext cx="76200" cy="22479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lt"/>
                        </a:endParaRPr>
                      </a:p>
                    </p:txBody>
                  </p:sp>
                </p:grpSp>
                <p:sp>
                  <p:nvSpPr>
                    <p:cNvPr id="31" name="文本框 105">
                      <a:extLst>
                        <a:ext uri="{FF2B5EF4-FFF2-40B4-BE49-F238E27FC236}">
                          <a16:creationId xmlns:a16="http://schemas.microsoft.com/office/drawing/2014/main" id="{36940B84-2F88-7868-8672-0B0A02FA387E}"/>
                        </a:ext>
                      </a:extLst>
                    </p:cNvPr>
                    <p:cNvSpPr txBox="1"/>
                    <p:nvPr/>
                  </p:nvSpPr>
                  <p:spPr>
                    <a:xfrm>
                      <a:off x="5036795" y="1683426"/>
                      <a:ext cx="2114998" cy="359998"/>
                    </a:xfrm>
                    <a:prstGeom prst="rect">
                      <a:avLst/>
                    </a:prstGeom>
                    <a:noFill/>
                  </p:spPr>
                  <p:txBody>
                    <a:bodyPr wrap="square">
                      <a:noAutofit/>
                    </a:bodyPr>
                    <a:lstStyle/>
                    <a:p>
                      <a:pPr algn="ctr">
                        <a:lnSpc>
                          <a:spcPct val="150000"/>
                        </a:lnSpc>
                        <a:spcBef>
                          <a:spcPts val="600"/>
                        </a:spcBef>
                      </a:pPr>
                      <a:r>
                        <a:rPr lang="en-US" altLang="zh-CN" sz="1200" b="1">
                          <a:latin typeface="+mj-lt"/>
                          <a:cs typeface="helvetica" panose="020B0604020202020204" pitchFamily="34" charset="0"/>
                        </a:rPr>
                        <a:t>Change in HBsAg</a:t>
                      </a:r>
                    </a:p>
                  </p:txBody>
                </p:sp>
              </p:grpSp>
              <p:grpSp>
                <p:nvGrpSpPr>
                  <p:cNvPr id="36" name="Group 35">
                    <a:extLst>
                      <a:ext uri="{FF2B5EF4-FFF2-40B4-BE49-F238E27FC236}">
                        <a16:creationId xmlns:a16="http://schemas.microsoft.com/office/drawing/2014/main" id="{18D56EC5-7FEF-CB52-61B4-44971055F26C}"/>
                      </a:ext>
                    </a:extLst>
                  </p:cNvPr>
                  <p:cNvGrpSpPr/>
                  <p:nvPr/>
                </p:nvGrpSpPr>
                <p:grpSpPr>
                  <a:xfrm>
                    <a:off x="7611487" y="5058536"/>
                    <a:ext cx="2794731" cy="2141464"/>
                    <a:chOff x="7652338" y="1689721"/>
                    <a:chExt cx="3237257" cy="2571769"/>
                  </a:xfrm>
                </p:grpSpPr>
                <p:pic>
                  <p:nvPicPr>
                    <p:cNvPr id="37" name="图片 69">
                      <a:extLst>
                        <a:ext uri="{FF2B5EF4-FFF2-40B4-BE49-F238E27FC236}">
                          <a16:creationId xmlns:a16="http://schemas.microsoft.com/office/drawing/2014/main" id="{F2490150-95B9-DAE2-ED10-176AD100C15E}"/>
                        </a:ext>
                      </a:extLst>
                    </p:cNvPr>
                    <p:cNvPicPr>
                      <a:picLocks noChangeAspect="1"/>
                    </p:cNvPicPr>
                    <p:nvPr/>
                  </p:nvPicPr>
                  <p:blipFill>
                    <a:blip r:embed="rId4"/>
                    <a:stretch>
                      <a:fillRect/>
                    </a:stretch>
                  </p:blipFill>
                  <p:spPr>
                    <a:xfrm>
                      <a:off x="7652338" y="2030161"/>
                      <a:ext cx="3237257" cy="2231329"/>
                    </a:xfrm>
                    <a:prstGeom prst="rect">
                      <a:avLst/>
                    </a:prstGeom>
                  </p:spPr>
                </p:pic>
                <p:sp>
                  <p:nvSpPr>
                    <p:cNvPr id="38" name="文本框 106">
                      <a:extLst>
                        <a:ext uri="{FF2B5EF4-FFF2-40B4-BE49-F238E27FC236}">
                          <a16:creationId xmlns:a16="http://schemas.microsoft.com/office/drawing/2014/main" id="{DEDCA026-D531-873E-F71B-AD29EDACF7D7}"/>
                        </a:ext>
                      </a:extLst>
                    </p:cNvPr>
                    <p:cNvSpPr txBox="1"/>
                    <p:nvPr/>
                  </p:nvSpPr>
                  <p:spPr>
                    <a:xfrm>
                      <a:off x="8533064" y="1689721"/>
                      <a:ext cx="2115000" cy="359997"/>
                    </a:xfrm>
                    <a:prstGeom prst="rect">
                      <a:avLst/>
                    </a:prstGeom>
                    <a:noFill/>
                  </p:spPr>
                  <p:txBody>
                    <a:bodyPr wrap="square">
                      <a:noAutofit/>
                    </a:bodyPr>
                    <a:lstStyle/>
                    <a:p>
                      <a:pPr algn="ctr">
                        <a:lnSpc>
                          <a:spcPct val="150000"/>
                        </a:lnSpc>
                        <a:spcBef>
                          <a:spcPts val="600"/>
                        </a:spcBef>
                      </a:pPr>
                      <a:r>
                        <a:rPr lang="en-US" altLang="zh-CN" sz="1200" b="1" dirty="0">
                          <a:latin typeface="+mj-lt"/>
                          <a:cs typeface="helvetica" panose="020B0604020202020204" pitchFamily="34" charset="0"/>
                        </a:rPr>
                        <a:t>Change in </a:t>
                      </a:r>
                      <a:r>
                        <a:rPr lang="en-US" altLang="zh-CN" sz="1200" b="1" dirty="0" err="1">
                          <a:latin typeface="+mj-lt"/>
                          <a:cs typeface="helvetica" panose="020B0604020202020204" pitchFamily="34" charset="0"/>
                        </a:rPr>
                        <a:t>HBeAg</a:t>
                      </a:r>
                      <a:endParaRPr lang="en-US" altLang="zh-CN" sz="1200" b="1" dirty="0">
                        <a:latin typeface="+mj-lt"/>
                        <a:cs typeface="helvetica" panose="020B0604020202020204" pitchFamily="34" charset="0"/>
                      </a:endParaRPr>
                    </a:p>
                  </p:txBody>
                </p:sp>
              </p:grpSp>
            </p:grpSp>
            <p:pic>
              <p:nvPicPr>
                <p:cNvPr id="41" name="图片 107">
                  <a:extLst>
                    <a:ext uri="{FF2B5EF4-FFF2-40B4-BE49-F238E27FC236}">
                      <a16:creationId xmlns:a16="http://schemas.microsoft.com/office/drawing/2014/main" id="{3BD4B59F-87F6-A736-F100-273DC2B2AED9}"/>
                    </a:ext>
                  </a:extLst>
                </p:cNvPr>
                <p:cNvPicPr>
                  <a:picLocks noChangeAspect="1"/>
                </p:cNvPicPr>
                <p:nvPr/>
              </p:nvPicPr>
              <p:blipFill rotWithShape="1">
                <a:blip r:embed="rId5"/>
                <a:srcRect l="78352" t="16529" b="42661"/>
                <a:stretch/>
              </p:blipFill>
              <p:spPr>
                <a:xfrm>
                  <a:off x="10649070" y="3431487"/>
                  <a:ext cx="950241" cy="1035003"/>
                </a:xfrm>
                <a:prstGeom prst="rect">
                  <a:avLst/>
                </a:prstGeom>
              </p:spPr>
            </p:pic>
          </p:grpSp>
          <p:sp>
            <p:nvSpPr>
              <p:cNvPr id="43" name="文本框 93">
                <a:extLst>
                  <a:ext uri="{FF2B5EF4-FFF2-40B4-BE49-F238E27FC236}">
                    <a16:creationId xmlns:a16="http://schemas.microsoft.com/office/drawing/2014/main" id="{2374F9C9-DA61-1DF5-88FC-35828E9D4A22}"/>
                  </a:ext>
                </a:extLst>
              </p:cNvPr>
              <p:cNvSpPr txBox="1"/>
              <p:nvPr/>
            </p:nvSpPr>
            <p:spPr>
              <a:xfrm>
                <a:off x="7372711" y="795636"/>
                <a:ext cx="4599331" cy="359997"/>
              </a:xfrm>
              <a:prstGeom prst="rect">
                <a:avLst/>
              </a:prstGeom>
              <a:noFill/>
            </p:spPr>
            <p:txBody>
              <a:bodyPr wrap="square">
                <a:noAutofit/>
              </a:bodyPr>
              <a:lstStyle/>
              <a:p>
                <a:pPr algn="ctr">
                  <a:lnSpc>
                    <a:spcPct val="150000"/>
                  </a:lnSpc>
                  <a:spcBef>
                    <a:spcPts val="600"/>
                  </a:spcBef>
                </a:pPr>
                <a:r>
                  <a:rPr lang="en-US" altLang="zh-CN" sz="1400" b="1" u="sng" dirty="0">
                    <a:latin typeface="+mj-lt"/>
                    <a:cs typeface="helvetica" panose="020B0604020202020204" pitchFamily="34" charset="0"/>
                  </a:rPr>
                  <a:t>Virological Responses in Sub-Group 2 Patients</a:t>
                </a:r>
              </a:p>
            </p:txBody>
          </p:sp>
        </p:grpSp>
        <p:sp>
          <p:nvSpPr>
            <p:cNvPr id="45" name="TextBox 44">
              <a:extLst>
                <a:ext uri="{FF2B5EF4-FFF2-40B4-BE49-F238E27FC236}">
                  <a16:creationId xmlns:a16="http://schemas.microsoft.com/office/drawing/2014/main" id="{36779D3A-6A39-5208-8128-EED6C1F65E9E}"/>
                </a:ext>
              </a:extLst>
            </p:cNvPr>
            <p:cNvSpPr txBox="1"/>
            <p:nvPr/>
          </p:nvSpPr>
          <p:spPr>
            <a:xfrm>
              <a:off x="9374624" y="1421822"/>
              <a:ext cx="976544" cy="276999"/>
            </a:xfrm>
            <a:prstGeom prst="rect">
              <a:avLst/>
            </a:prstGeom>
            <a:noFill/>
          </p:spPr>
          <p:txBody>
            <a:bodyPr wrap="square" rtlCol="0">
              <a:spAutoFit/>
            </a:bodyPr>
            <a:lstStyle/>
            <a:p>
              <a:r>
                <a:rPr lang="en-US" sz="1200" b="1">
                  <a:solidFill>
                    <a:srgbClr val="013687"/>
                  </a:solidFill>
                </a:rPr>
                <a:t>3 doses</a:t>
              </a:r>
            </a:p>
          </p:txBody>
        </p:sp>
        <p:sp>
          <p:nvSpPr>
            <p:cNvPr id="46" name="TextBox 45">
              <a:extLst>
                <a:ext uri="{FF2B5EF4-FFF2-40B4-BE49-F238E27FC236}">
                  <a16:creationId xmlns:a16="http://schemas.microsoft.com/office/drawing/2014/main" id="{1F471193-DAFD-9C2D-89E6-BD7B35C0D8F9}"/>
                </a:ext>
              </a:extLst>
            </p:cNvPr>
            <p:cNvSpPr txBox="1"/>
            <p:nvPr/>
          </p:nvSpPr>
          <p:spPr>
            <a:xfrm>
              <a:off x="9374624" y="3310347"/>
              <a:ext cx="976544" cy="276999"/>
            </a:xfrm>
            <a:prstGeom prst="rect">
              <a:avLst/>
            </a:prstGeom>
            <a:noFill/>
          </p:spPr>
          <p:txBody>
            <a:bodyPr wrap="square" rtlCol="0">
              <a:spAutoFit/>
            </a:bodyPr>
            <a:lstStyle/>
            <a:p>
              <a:r>
                <a:rPr lang="en-US" sz="1200" b="1">
                  <a:solidFill>
                    <a:srgbClr val="013687"/>
                  </a:solidFill>
                </a:rPr>
                <a:t>3 doses</a:t>
              </a:r>
            </a:p>
          </p:txBody>
        </p:sp>
        <p:sp>
          <p:nvSpPr>
            <p:cNvPr id="47" name="TextBox 46">
              <a:extLst>
                <a:ext uri="{FF2B5EF4-FFF2-40B4-BE49-F238E27FC236}">
                  <a16:creationId xmlns:a16="http://schemas.microsoft.com/office/drawing/2014/main" id="{8150DFC8-F845-E7F3-8BC0-391A679DEA63}"/>
                </a:ext>
              </a:extLst>
            </p:cNvPr>
            <p:cNvSpPr txBox="1"/>
            <p:nvPr/>
          </p:nvSpPr>
          <p:spPr>
            <a:xfrm>
              <a:off x="9321261" y="5118298"/>
              <a:ext cx="976544" cy="276999"/>
            </a:xfrm>
            <a:prstGeom prst="rect">
              <a:avLst/>
            </a:prstGeom>
            <a:noFill/>
          </p:spPr>
          <p:txBody>
            <a:bodyPr wrap="square" rtlCol="0">
              <a:spAutoFit/>
            </a:bodyPr>
            <a:lstStyle/>
            <a:p>
              <a:r>
                <a:rPr lang="en-US" sz="1200" b="1">
                  <a:solidFill>
                    <a:srgbClr val="013687"/>
                  </a:solidFill>
                </a:rPr>
                <a:t>3 doses</a:t>
              </a:r>
            </a:p>
          </p:txBody>
        </p:sp>
      </p:grpSp>
      <p:sp>
        <p:nvSpPr>
          <p:cNvPr id="4" name="文本框 3">
            <a:extLst>
              <a:ext uri="{FF2B5EF4-FFF2-40B4-BE49-F238E27FC236}">
                <a16:creationId xmlns:a16="http://schemas.microsoft.com/office/drawing/2014/main" id="{AF3B1994-7081-7FF0-625F-78D7A98E6FE9}"/>
              </a:ext>
            </a:extLst>
          </p:cNvPr>
          <p:cNvSpPr txBox="1"/>
          <p:nvPr/>
        </p:nvSpPr>
        <p:spPr>
          <a:xfrm>
            <a:off x="558087" y="6533341"/>
            <a:ext cx="3132338" cy="230832"/>
          </a:xfrm>
          <a:prstGeom prst="rect">
            <a:avLst/>
          </a:prstGeom>
          <a:noFill/>
        </p:spPr>
        <p:txBody>
          <a:bodyPr wrap="square">
            <a:spAutoFit/>
          </a:bodyPr>
          <a:lstStyle/>
          <a:p>
            <a:r>
              <a:rPr lang="en-US" altLang="zh-CN" i="1" dirty="0">
                <a:cs typeface="Helvetica" panose="020B0604020202020204" pitchFamily="34" charset="0"/>
              </a:rPr>
              <a:t>1. AASLD 2022, Washington, DC/Virtual. Abstract# 5063 </a:t>
            </a:r>
            <a:endParaRPr lang="zh-CN" altLang="en-US" i="1" dirty="0"/>
          </a:p>
        </p:txBody>
      </p:sp>
      <p:sp>
        <p:nvSpPr>
          <p:cNvPr id="3" name="标题 1">
            <a:extLst>
              <a:ext uri="{FF2B5EF4-FFF2-40B4-BE49-F238E27FC236}">
                <a16:creationId xmlns:a16="http://schemas.microsoft.com/office/drawing/2014/main" id="{119F478C-AAC2-0AF6-9CB8-818F230361F8}"/>
              </a:ext>
            </a:extLst>
          </p:cNvPr>
          <p:cNvSpPr txBox="1">
            <a:spLocks/>
          </p:cNvSpPr>
          <p:nvPr/>
        </p:nvSpPr>
        <p:spPr>
          <a:xfrm>
            <a:off x="345542" y="293101"/>
            <a:ext cx="10905863" cy="501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baseline="0">
                <a:solidFill>
                  <a:srgbClr val="013687"/>
                </a:solidFill>
                <a:latin typeface="Calibri" panose="020F0502020204030204" pitchFamily="34" charset="0"/>
                <a:ea typeface="+mj-ea"/>
                <a:cs typeface="Calibri" panose="020F0502020204030204" pitchFamily="34" charset="0"/>
              </a:defRPr>
            </a:lvl1pPr>
          </a:lstStyle>
          <a:p>
            <a:r>
              <a:rPr lang="en-US" altLang="zh-CN" sz="2600" dirty="0">
                <a:latin typeface="+mj-lt"/>
                <a:ea typeface="等线 Light"/>
                <a:cs typeface="Arial"/>
              </a:rPr>
              <a:t>CHB – Libevitug Phase 1 Study Results </a:t>
            </a:r>
          </a:p>
          <a:p>
            <a:r>
              <a:rPr lang="en-US" altLang="zh-CN" sz="2000" b="0" i="1" dirty="0">
                <a:latin typeface="+mj-lt"/>
                <a:ea typeface="等线 Light"/>
                <a:cs typeface="Arial"/>
              </a:rPr>
              <a:t>Libevitug demonstrated good safety, tolerability and PK in both healthy volunteers and CHB patients</a:t>
            </a:r>
            <a:endParaRPr lang="zh-CN" altLang="en-US" sz="2000" b="0" i="1" dirty="0">
              <a:solidFill>
                <a:schemeClr val="tx1"/>
              </a:solidFill>
              <a:latin typeface="+mj-lt"/>
            </a:endParaRPr>
          </a:p>
        </p:txBody>
      </p:sp>
      <p:grpSp>
        <p:nvGrpSpPr>
          <p:cNvPr id="2" name="Group 1">
            <a:extLst>
              <a:ext uri="{FF2B5EF4-FFF2-40B4-BE49-F238E27FC236}">
                <a16:creationId xmlns:a16="http://schemas.microsoft.com/office/drawing/2014/main" id="{7A75E131-48FB-7527-DAEA-D818A48AEAF2}"/>
              </a:ext>
            </a:extLst>
          </p:cNvPr>
          <p:cNvGrpSpPr/>
          <p:nvPr/>
        </p:nvGrpSpPr>
        <p:grpSpPr>
          <a:xfrm>
            <a:off x="1028438" y="903086"/>
            <a:ext cx="6172200" cy="2075146"/>
            <a:chOff x="6317822" y="3493644"/>
            <a:chExt cx="5138782" cy="2226564"/>
          </a:xfrm>
        </p:grpSpPr>
        <p:grpSp>
          <p:nvGrpSpPr>
            <p:cNvPr id="7" name="组合 38">
              <a:extLst>
                <a:ext uri="{FF2B5EF4-FFF2-40B4-BE49-F238E27FC236}">
                  <a16:creationId xmlns:a16="http://schemas.microsoft.com/office/drawing/2014/main" id="{25DDAE05-491D-EDAE-97D3-CA8AAACA04DC}"/>
                </a:ext>
              </a:extLst>
            </p:cNvPr>
            <p:cNvGrpSpPr/>
            <p:nvPr/>
          </p:nvGrpSpPr>
          <p:grpSpPr>
            <a:xfrm>
              <a:off x="7414199" y="5319000"/>
              <a:ext cx="1459231" cy="393701"/>
              <a:chOff x="1188719" y="5795962"/>
              <a:chExt cx="1459231" cy="393701"/>
            </a:xfrm>
          </p:grpSpPr>
          <p:sp>
            <p:nvSpPr>
              <p:cNvPr id="66" name="矩形 39">
                <a:extLst>
                  <a:ext uri="{FF2B5EF4-FFF2-40B4-BE49-F238E27FC236}">
                    <a16:creationId xmlns:a16="http://schemas.microsoft.com/office/drawing/2014/main" id="{51CB0DD1-9D60-6D68-F375-4BEC9364ECC4}"/>
                  </a:ext>
                </a:extLst>
              </p:cNvPr>
              <p:cNvSpPr/>
              <p:nvPr/>
            </p:nvSpPr>
            <p:spPr>
              <a:xfrm>
                <a:off x="1188719" y="5874116"/>
                <a:ext cx="293335" cy="2342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50" b="1">
                  <a:solidFill>
                    <a:schemeClr val="tx1"/>
                  </a:solidFill>
                  <a:latin typeface="+mj-lt"/>
                </a:endParaRPr>
              </a:p>
            </p:txBody>
          </p:sp>
          <p:sp>
            <p:nvSpPr>
              <p:cNvPr id="67" name="箭头: 右 40">
                <a:extLst>
                  <a:ext uri="{FF2B5EF4-FFF2-40B4-BE49-F238E27FC236}">
                    <a16:creationId xmlns:a16="http://schemas.microsoft.com/office/drawing/2014/main" id="{0E622155-30E0-6C4E-E813-56B5C35215E2}"/>
                  </a:ext>
                </a:extLst>
              </p:cNvPr>
              <p:cNvSpPr/>
              <p:nvPr/>
            </p:nvSpPr>
            <p:spPr>
              <a:xfrm>
                <a:off x="1482055" y="5795963"/>
                <a:ext cx="1165895" cy="393700"/>
              </a:xfrm>
              <a:prstGeom prst="rightArrow">
                <a:avLst>
                  <a:gd name="adj1" fmla="val 59815"/>
                  <a:gd name="adj2" fmla="val 649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mj-lt"/>
                </a:endParaRPr>
              </a:p>
            </p:txBody>
          </p:sp>
          <p:cxnSp>
            <p:nvCxnSpPr>
              <p:cNvPr id="68" name="直接箭头连接符 41">
                <a:extLst>
                  <a:ext uri="{FF2B5EF4-FFF2-40B4-BE49-F238E27FC236}">
                    <a16:creationId xmlns:a16="http://schemas.microsoft.com/office/drawing/2014/main" id="{6BD83EB2-57B3-4298-874D-D3E8BD59D49B}"/>
                  </a:ext>
                </a:extLst>
              </p:cNvPr>
              <p:cNvCxnSpPr/>
              <p:nvPr/>
            </p:nvCxnSpPr>
            <p:spPr>
              <a:xfrm>
                <a:off x="1188719" y="5795963"/>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9" name="直接箭头连接符 42">
                <a:extLst>
                  <a:ext uri="{FF2B5EF4-FFF2-40B4-BE49-F238E27FC236}">
                    <a16:creationId xmlns:a16="http://schemas.microsoft.com/office/drawing/2014/main" id="{34BAAD65-DFC4-E43A-43AA-36EE71C1A796}"/>
                  </a:ext>
                </a:extLst>
              </p:cNvPr>
              <p:cNvCxnSpPr/>
              <p:nvPr/>
            </p:nvCxnSpPr>
            <p:spPr>
              <a:xfrm>
                <a:off x="1335386" y="5798349"/>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70" name="直接箭头连接符 43">
                <a:extLst>
                  <a:ext uri="{FF2B5EF4-FFF2-40B4-BE49-F238E27FC236}">
                    <a16:creationId xmlns:a16="http://schemas.microsoft.com/office/drawing/2014/main" id="{270A696E-EC9B-C361-021A-01A3FAE7B596}"/>
                  </a:ext>
                </a:extLst>
              </p:cNvPr>
              <p:cNvCxnSpPr/>
              <p:nvPr/>
            </p:nvCxnSpPr>
            <p:spPr>
              <a:xfrm>
                <a:off x="1482054" y="5795962"/>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9" name="组合 44">
              <a:extLst>
                <a:ext uri="{FF2B5EF4-FFF2-40B4-BE49-F238E27FC236}">
                  <a16:creationId xmlns:a16="http://schemas.microsoft.com/office/drawing/2014/main" id="{3F67F1A1-5C84-22F0-2BCF-85AD59281262}"/>
                </a:ext>
              </a:extLst>
            </p:cNvPr>
            <p:cNvGrpSpPr/>
            <p:nvPr/>
          </p:nvGrpSpPr>
          <p:grpSpPr>
            <a:xfrm>
              <a:off x="8084759" y="4930380"/>
              <a:ext cx="1459231" cy="393701"/>
              <a:chOff x="1188719" y="5795962"/>
              <a:chExt cx="1459231" cy="393701"/>
            </a:xfrm>
          </p:grpSpPr>
          <p:sp>
            <p:nvSpPr>
              <p:cNvPr id="61" name="矩形 45">
                <a:extLst>
                  <a:ext uri="{FF2B5EF4-FFF2-40B4-BE49-F238E27FC236}">
                    <a16:creationId xmlns:a16="http://schemas.microsoft.com/office/drawing/2014/main" id="{5787DE69-7FB0-FCC1-A38D-DD0CDA820B67}"/>
                  </a:ext>
                </a:extLst>
              </p:cNvPr>
              <p:cNvSpPr/>
              <p:nvPr/>
            </p:nvSpPr>
            <p:spPr>
              <a:xfrm>
                <a:off x="1188719" y="5874116"/>
                <a:ext cx="293335" cy="2342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50" b="1">
                  <a:solidFill>
                    <a:schemeClr val="tx1"/>
                  </a:solidFill>
                  <a:latin typeface="+mj-lt"/>
                </a:endParaRPr>
              </a:p>
            </p:txBody>
          </p:sp>
          <p:sp>
            <p:nvSpPr>
              <p:cNvPr id="62" name="箭头: 右 46">
                <a:extLst>
                  <a:ext uri="{FF2B5EF4-FFF2-40B4-BE49-F238E27FC236}">
                    <a16:creationId xmlns:a16="http://schemas.microsoft.com/office/drawing/2014/main" id="{81B714C5-9396-2C66-5A2C-29F697A90CD2}"/>
                  </a:ext>
                </a:extLst>
              </p:cNvPr>
              <p:cNvSpPr/>
              <p:nvPr/>
            </p:nvSpPr>
            <p:spPr>
              <a:xfrm>
                <a:off x="1482055" y="5795963"/>
                <a:ext cx="1165895" cy="393700"/>
              </a:xfrm>
              <a:prstGeom prst="rightArrow">
                <a:avLst>
                  <a:gd name="adj1" fmla="val 59815"/>
                  <a:gd name="adj2" fmla="val 649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mj-lt"/>
                </a:endParaRPr>
              </a:p>
            </p:txBody>
          </p:sp>
          <p:cxnSp>
            <p:nvCxnSpPr>
              <p:cNvPr id="63" name="直接箭头连接符 47">
                <a:extLst>
                  <a:ext uri="{FF2B5EF4-FFF2-40B4-BE49-F238E27FC236}">
                    <a16:creationId xmlns:a16="http://schemas.microsoft.com/office/drawing/2014/main" id="{177E214F-4764-92DE-4DF0-358D4C10ED3E}"/>
                  </a:ext>
                </a:extLst>
              </p:cNvPr>
              <p:cNvCxnSpPr/>
              <p:nvPr/>
            </p:nvCxnSpPr>
            <p:spPr>
              <a:xfrm>
                <a:off x="1188719" y="5795963"/>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4" name="直接箭头连接符 48">
                <a:extLst>
                  <a:ext uri="{FF2B5EF4-FFF2-40B4-BE49-F238E27FC236}">
                    <a16:creationId xmlns:a16="http://schemas.microsoft.com/office/drawing/2014/main" id="{21945CB4-F033-B14C-06C1-ED8C217E0B08}"/>
                  </a:ext>
                </a:extLst>
              </p:cNvPr>
              <p:cNvCxnSpPr/>
              <p:nvPr/>
            </p:nvCxnSpPr>
            <p:spPr>
              <a:xfrm>
                <a:off x="1335386" y="5798349"/>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5" name="直接箭头连接符 49">
                <a:extLst>
                  <a:ext uri="{FF2B5EF4-FFF2-40B4-BE49-F238E27FC236}">
                    <a16:creationId xmlns:a16="http://schemas.microsoft.com/office/drawing/2014/main" id="{F1DF72E4-7310-EB02-CC62-14AF8F58A7EF}"/>
                  </a:ext>
                </a:extLst>
              </p:cNvPr>
              <p:cNvCxnSpPr/>
              <p:nvPr/>
            </p:nvCxnSpPr>
            <p:spPr>
              <a:xfrm>
                <a:off x="1482054" y="5795962"/>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10" name="组合 50">
              <a:extLst>
                <a:ext uri="{FF2B5EF4-FFF2-40B4-BE49-F238E27FC236}">
                  <a16:creationId xmlns:a16="http://schemas.microsoft.com/office/drawing/2014/main" id="{1A730FAB-1CDA-C828-EEC7-BED6B8734946}"/>
                </a:ext>
              </a:extLst>
            </p:cNvPr>
            <p:cNvGrpSpPr/>
            <p:nvPr/>
          </p:nvGrpSpPr>
          <p:grpSpPr>
            <a:xfrm>
              <a:off x="8637209" y="4501101"/>
              <a:ext cx="1459231" cy="393701"/>
              <a:chOff x="1188719" y="5795962"/>
              <a:chExt cx="1459231" cy="393701"/>
            </a:xfrm>
          </p:grpSpPr>
          <p:sp>
            <p:nvSpPr>
              <p:cNvPr id="56" name="矩形 51">
                <a:extLst>
                  <a:ext uri="{FF2B5EF4-FFF2-40B4-BE49-F238E27FC236}">
                    <a16:creationId xmlns:a16="http://schemas.microsoft.com/office/drawing/2014/main" id="{869BBD30-B900-CDF6-4FDC-D72772B238DE}"/>
                  </a:ext>
                </a:extLst>
              </p:cNvPr>
              <p:cNvSpPr/>
              <p:nvPr/>
            </p:nvSpPr>
            <p:spPr>
              <a:xfrm>
                <a:off x="1188719" y="5874116"/>
                <a:ext cx="293335" cy="2342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50" b="1">
                  <a:solidFill>
                    <a:schemeClr val="tx1"/>
                  </a:solidFill>
                  <a:latin typeface="+mj-lt"/>
                </a:endParaRPr>
              </a:p>
            </p:txBody>
          </p:sp>
          <p:sp>
            <p:nvSpPr>
              <p:cNvPr id="57" name="箭头: 右 52">
                <a:extLst>
                  <a:ext uri="{FF2B5EF4-FFF2-40B4-BE49-F238E27FC236}">
                    <a16:creationId xmlns:a16="http://schemas.microsoft.com/office/drawing/2014/main" id="{DC718A95-BFDA-C670-ECB7-A3BA370E3A14}"/>
                  </a:ext>
                </a:extLst>
              </p:cNvPr>
              <p:cNvSpPr/>
              <p:nvPr/>
            </p:nvSpPr>
            <p:spPr>
              <a:xfrm>
                <a:off x="1482055" y="5795963"/>
                <a:ext cx="1165895" cy="393700"/>
              </a:xfrm>
              <a:prstGeom prst="rightArrow">
                <a:avLst>
                  <a:gd name="adj1" fmla="val 59815"/>
                  <a:gd name="adj2" fmla="val 649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mj-lt"/>
                </a:endParaRPr>
              </a:p>
            </p:txBody>
          </p:sp>
          <p:cxnSp>
            <p:nvCxnSpPr>
              <p:cNvPr id="58" name="直接箭头连接符 53">
                <a:extLst>
                  <a:ext uri="{FF2B5EF4-FFF2-40B4-BE49-F238E27FC236}">
                    <a16:creationId xmlns:a16="http://schemas.microsoft.com/office/drawing/2014/main" id="{8261F40A-E999-9E74-50B0-7A202B83A269}"/>
                  </a:ext>
                </a:extLst>
              </p:cNvPr>
              <p:cNvCxnSpPr/>
              <p:nvPr/>
            </p:nvCxnSpPr>
            <p:spPr>
              <a:xfrm>
                <a:off x="1188719" y="5795963"/>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9" name="直接箭头连接符 54">
                <a:extLst>
                  <a:ext uri="{FF2B5EF4-FFF2-40B4-BE49-F238E27FC236}">
                    <a16:creationId xmlns:a16="http://schemas.microsoft.com/office/drawing/2014/main" id="{85A3BC15-AEBE-4706-7FDB-5A1C76FA2EDD}"/>
                  </a:ext>
                </a:extLst>
              </p:cNvPr>
              <p:cNvCxnSpPr/>
              <p:nvPr/>
            </p:nvCxnSpPr>
            <p:spPr>
              <a:xfrm>
                <a:off x="1335386" y="5798349"/>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0" name="直接箭头连接符 55">
                <a:extLst>
                  <a:ext uri="{FF2B5EF4-FFF2-40B4-BE49-F238E27FC236}">
                    <a16:creationId xmlns:a16="http://schemas.microsoft.com/office/drawing/2014/main" id="{E4CD9DA2-2A12-569D-F830-14CB7D173503}"/>
                  </a:ext>
                </a:extLst>
              </p:cNvPr>
              <p:cNvCxnSpPr/>
              <p:nvPr/>
            </p:nvCxnSpPr>
            <p:spPr>
              <a:xfrm>
                <a:off x="1482054" y="5795962"/>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11" name="组合 56">
              <a:extLst>
                <a:ext uri="{FF2B5EF4-FFF2-40B4-BE49-F238E27FC236}">
                  <a16:creationId xmlns:a16="http://schemas.microsoft.com/office/drawing/2014/main" id="{4FC97FF3-8AD4-FE7D-A6C9-D25879BCA458}"/>
                </a:ext>
              </a:extLst>
            </p:cNvPr>
            <p:cNvGrpSpPr/>
            <p:nvPr/>
          </p:nvGrpSpPr>
          <p:grpSpPr>
            <a:xfrm>
              <a:off x="9250619" y="4112481"/>
              <a:ext cx="1459231" cy="393701"/>
              <a:chOff x="1188719" y="5795962"/>
              <a:chExt cx="1459231" cy="393701"/>
            </a:xfrm>
          </p:grpSpPr>
          <p:sp>
            <p:nvSpPr>
              <p:cNvPr id="51" name="矩形 57">
                <a:extLst>
                  <a:ext uri="{FF2B5EF4-FFF2-40B4-BE49-F238E27FC236}">
                    <a16:creationId xmlns:a16="http://schemas.microsoft.com/office/drawing/2014/main" id="{2E2F0D4B-3D96-C45E-EAE5-531613389FFD}"/>
                  </a:ext>
                </a:extLst>
              </p:cNvPr>
              <p:cNvSpPr/>
              <p:nvPr/>
            </p:nvSpPr>
            <p:spPr>
              <a:xfrm>
                <a:off x="1188719" y="5874116"/>
                <a:ext cx="293335" cy="2342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50" b="1">
                  <a:solidFill>
                    <a:schemeClr val="tx1"/>
                  </a:solidFill>
                  <a:latin typeface="+mj-lt"/>
                </a:endParaRPr>
              </a:p>
            </p:txBody>
          </p:sp>
          <p:sp>
            <p:nvSpPr>
              <p:cNvPr id="52" name="箭头: 右 58">
                <a:extLst>
                  <a:ext uri="{FF2B5EF4-FFF2-40B4-BE49-F238E27FC236}">
                    <a16:creationId xmlns:a16="http://schemas.microsoft.com/office/drawing/2014/main" id="{2F7642CA-7066-8C4B-02B5-5BE568369638}"/>
                  </a:ext>
                </a:extLst>
              </p:cNvPr>
              <p:cNvSpPr/>
              <p:nvPr/>
            </p:nvSpPr>
            <p:spPr>
              <a:xfrm>
                <a:off x="1482055" y="5795963"/>
                <a:ext cx="1165895" cy="393700"/>
              </a:xfrm>
              <a:prstGeom prst="rightArrow">
                <a:avLst>
                  <a:gd name="adj1" fmla="val 59815"/>
                  <a:gd name="adj2" fmla="val 649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mj-lt"/>
                </a:endParaRPr>
              </a:p>
            </p:txBody>
          </p:sp>
          <p:cxnSp>
            <p:nvCxnSpPr>
              <p:cNvPr id="53" name="直接箭头连接符 59">
                <a:extLst>
                  <a:ext uri="{FF2B5EF4-FFF2-40B4-BE49-F238E27FC236}">
                    <a16:creationId xmlns:a16="http://schemas.microsoft.com/office/drawing/2014/main" id="{40151775-5956-98D2-F63D-9A45514A7A4B}"/>
                  </a:ext>
                </a:extLst>
              </p:cNvPr>
              <p:cNvCxnSpPr/>
              <p:nvPr/>
            </p:nvCxnSpPr>
            <p:spPr>
              <a:xfrm>
                <a:off x="1188719" y="5795963"/>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4" name="直接箭头连接符 60">
                <a:extLst>
                  <a:ext uri="{FF2B5EF4-FFF2-40B4-BE49-F238E27FC236}">
                    <a16:creationId xmlns:a16="http://schemas.microsoft.com/office/drawing/2014/main" id="{9C46468E-45A4-7E59-4BCA-1269D52C4396}"/>
                  </a:ext>
                </a:extLst>
              </p:cNvPr>
              <p:cNvCxnSpPr/>
              <p:nvPr/>
            </p:nvCxnSpPr>
            <p:spPr>
              <a:xfrm>
                <a:off x="1335386" y="5798349"/>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5" name="直接箭头连接符 61">
                <a:extLst>
                  <a:ext uri="{FF2B5EF4-FFF2-40B4-BE49-F238E27FC236}">
                    <a16:creationId xmlns:a16="http://schemas.microsoft.com/office/drawing/2014/main" id="{768F4571-99B4-48A7-9B1F-0A0A1510A102}"/>
                  </a:ext>
                </a:extLst>
              </p:cNvPr>
              <p:cNvCxnSpPr/>
              <p:nvPr/>
            </p:nvCxnSpPr>
            <p:spPr>
              <a:xfrm>
                <a:off x="1482054" y="5795962"/>
                <a:ext cx="0" cy="312381"/>
              </a:xfrm>
              <a:prstGeom prst="straightConnector1">
                <a:avLst/>
              </a:prstGeom>
              <a:ln cap="flat">
                <a:solidFill>
                  <a:schemeClr val="accent6">
                    <a:lumMod val="50000"/>
                  </a:schemeClr>
                </a:solidFill>
                <a:miter lim="800000"/>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 name="组合 62">
              <a:extLst>
                <a:ext uri="{FF2B5EF4-FFF2-40B4-BE49-F238E27FC236}">
                  <a16:creationId xmlns:a16="http://schemas.microsoft.com/office/drawing/2014/main" id="{5484E46C-3814-C755-8539-F9D2AFBA62AE}"/>
                </a:ext>
              </a:extLst>
            </p:cNvPr>
            <p:cNvGrpSpPr/>
            <p:nvPr/>
          </p:nvGrpSpPr>
          <p:grpSpPr>
            <a:xfrm>
              <a:off x="6317822" y="4086488"/>
              <a:ext cx="893197" cy="326491"/>
              <a:chOff x="6317822" y="4450280"/>
              <a:chExt cx="893197" cy="326491"/>
            </a:xfrm>
          </p:grpSpPr>
          <p:pic>
            <p:nvPicPr>
              <p:cNvPr id="49" name="图片 63">
                <a:extLst>
                  <a:ext uri="{FF2B5EF4-FFF2-40B4-BE49-F238E27FC236}">
                    <a16:creationId xmlns:a16="http://schemas.microsoft.com/office/drawing/2014/main" id="{B4A076EB-7784-D5CA-0659-6DBE974EC738}"/>
                  </a:ext>
                </a:extLst>
              </p:cNvPr>
              <p:cNvPicPr>
                <a:picLocks noChangeAspect="1"/>
              </p:cNvPicPr>
              <p:nvPr/>
            </p:nvPicPr>
            <p:blipFill>
              <a:blip r:embed="rId6">
                <a:clrChange>
                  <a:clrFrom>
                    <a:srgbClr val="FFFFFF"/>
                  </a:clrFrom>
                  <a:clrTo>
                    <a:srgbClr val="FFFFFF">
                      <a:alpha val="0"/>
                    </a:srgbClr>
                  </a:clrTo>
                </a:clrChange>
                <a:duotone>
                  <a:prstClr val="black"/>
                  <a:schemeClr val="accent1">
                    <a:lumMod val="20000"/>
                    <a:lumOff val="80000"/>
                    <a:tint val="45000"/>
                    <a:satMod val="400000"/>
                  </a:schemeClr>
                </a:duotone>
              </a:blip>
              <a:stretch>
                <a:fillRect/>
              </a:stretch>
            </p:blipFill>
            <p:spPr>
              <a:xfrm>
                <a:off x="6317822" y="4486940"/>
                <a:ext cx="311037" cy="289831"/>
              </a:xfrm>
              <a:prstGeom prst="rect">
                <a:avLst/>
              </a:prstGeom>
            </p:spPr>
          </p:pic>
          <p:sp>
            <p:nvSpPr>
              <p:cNvPr id="50" name="文本框 64">
                <a:extLst>
                  <a:ext uri="{FF2B5EF4-FFF2-40B4-BE49-F238E27FC236}">
                    <a16:creationId xmlns:a16="http://schemas.microsoft.com/office/drawing/2014/main" id="{5FFF6862-6A09-6D42-A177-727DBD537456}"/>
                  </a:ext>
                </a:extLst>
              </p:cNvPr>
              <p:cNvSpPr txBox="1"/>
              <p:nvPr/>
            </p:nvSpPr>
            <p:spPr>
              <a:xfrm>
                <a:off x="6524613" y="4450280"/>
                <a:ext cx="686406" cy="307777"/>
              </a:xfrm>
              <a:prstGeom prst="rect">
                <a:avLst/>
              </a:prstGeom>
              <a:noFill/>
            </p:spPr>
            <p:txBody>
              <a:bodyPr wrap="none" rtlCol="0">
                <a:spAutoFit/>
              </a:bodyPr>
              <a:lstStyle/>
              <a:p>
                <a:r>
                  <a:rPr lang="en-US" altLang="zh-CN" sz="1400" b="1" dirty="0">
                    <a:latin typeface="+mj-lt"/>
                  </a:rPr>
                  <a:t>x </a:t>
                </a:r>
                <a:r>
                  <a:rPr lang="en-US" altLang="zh-CN" sz="1400" dirty="0">
                    <a:latin typeface="+mj-lt"/>
                  </a:rPr>
                  <a:t>6A2P</a:t>
                </a:r>
                <a:endParaRPr lang="zh-CN" altLang="en-US" sz="1400" dirty="0">
                  <a:latin typeface="+mj-lt"/>
                </a:endParaRPr>
              </a:p>
            </p:txBody>
          </p:sp>
        </p:grpSp>
        <p:sp>
          <p:nvSpPr>
            <p:cNvPr id="13" name="文本框 65">
              <a:extLst>
                <a:ext uri="{FF2B5EF4-FFF2-40B4-BE49-F238E27FC236}">
                  <a16:creationId xmlns:a16="http://schemas.microsoft.com/office/drawing/2014/main" id="{BC1B97B6-A8C1-BB83-2F6D-98D4C63CE36B}"/>
                </a:ext>
              </a:extLst>
            </p:cNvPr>
            <p:cNvSpPr txBox="1"/>
            <p:nvPr/>
          </p:nvSpPr>
          <p:spPr>
            <a:xfrm>
              <a:off x="7253120" y="5135544"/>
              <a:ext cx="667170" cy="261610"/>
            </a:xfrm>
            <a:prstGeom prst="rect">
              <a:avLst/>
            </a:prstGeom>
            <a:noFill/>
          </p:spPr>
          <p:txBody>
            <a:bodyPr wrap="none" rtlCol="0">
              <a:spAutoFit/>
            </a:bodyPr>
            <a:lstStyle>
              <a:defPPr>
                <a:defRPr lang="zh-CN"/>
              </a:defPPr>
              <a:lvl1pPr>
                <a:defRPr sz="1100" b="1"/>
              </a:lvl1pPr>
            </a:lstStyle>
            <a:p>
              <a:r>
                <a:rPr lang="en-US" altLang="zh-CN">
                  <a:latin typeface="+mj-lt"/>
                </a:rPr>
                <a:t>3 mg/kg</a:t>
              </a:r>
              <a:endParaRPr lang="zh-CN" altLang="en-US">
                <a:latin typeface="+mj-lt"/>
              </a:endParaRPr>
            </a:p>
          </p:txBody>
        </p:sp>
        <p:sp>
          <p:nvSpPr>
            <p:cNvPr id="14" name="文本框 66">
              <a:extLst>
                <a:ext uri="{FF2B5EF4-FFF2-40B4-BE49-F238E27FC236}">
                  <a16:creationId xmlns:a16="http://schemas.microsoft.com/office/drawing/2014/main" id="{F5DCE13B-94F8-EB60-009B-B8E6829797E3}"/>
                </a:ext>
              </a:extLst>
            </p:cNvPr>
            <p:cNvSpPr txBox="1"/>
            <p:nvPr/>
          </p:nvSpPr>
          <p:spPr>
            <a:xfrm>
              <a:off x="7781778" y="4737309"/>
              <a:ext cx="739305" cy="261610"/>
            </a:xfrm>
            <a:prstGeom prst="rect">
              <a:avLst/>
            </a:prstGeom>
            <a:noFill/>
          </p:spPr>
          <p:txBody>
            <a:bodyPr wrap="none" rtlCol="0">
              <a:spAutoFit/>
            </a:bodyPr>
            <a:lstStyle>
              <a:defPPr>
                <a:defRPr lang="zh-CN"/>
              </a:defPPr>
              <a:lvl1pPr>
                <a:defRPr sz="1100" b="1"/>
              </a:lvl1pPr>
            </a:lstStyle>
            <a:p>
              <a:r>
                <a:rPr lang="en-US" altLang="zh-CN">
                  <a:latin typeface="+mj-lt"/>
                </a:rPr>
                <a:t>10 mg/kg</a:t>
              </a:r>
              <a:endParaRPr lang="zh-CN" altLang="en-US">
                <a:latin typeface="+mj-lt"/>
              </a:endParaRPr>
            </a:p>
          </p:txBody>
        </p:sp>
        <p:sp>
          <p:nvSpPr>
            <p:cNvPr id="15" name="文本框 67">
              <a:extLst>
                <a:ext uri="{FF2B5EF4-FFF2-40B4-BE49-F238E27FC236}">
                  <a16:creationId xmlns:a16="http://schemas.microsoft.com/office/drawing/2014/main" id="{847A7599-DDF5-755D-C7CB-3C395E2DCEF4}"/>
                </a:ext>
              </a:extLst>
            </p:cNvPr>
            <p:cNvSpPr txBox="1"/>
            <p:nvPr/>
          </p:nvSpPr>
          <p:spPr>
            <a:xfrm>
              <a:off x="8395801" y="4322652"/>
              <a:ext cx="739305" cy="261610"/>
            </a:xfrm>
            <a:prstGeom prst="rect">
              <a:avLst/>
            </a:prstGeom>
            <a:noFill/>
          </p:spPr>
          <p:txBody>
            <a:bodyPr wrap="none" rtlCol="0">
              <a:spAutoFit/>
            </a:bodyPr>
            <a:lstStyle>
              <a:defPPr>
                <a:defRPr lang="zh-CN"/>
              </a:defPPr>
              <a:lvl1pPr>
                <a:defRPr sz="1100" b="1"/>
              </a:lvl1pPr>
            </a:lstStyle>
            <a:p>
              <a:r>
                <a:rPr lang="en-US" altLang="zh-CN">
                  <a:latin typeface="+mj-lt"/>
                </a:rPr>
                <a:t>20 mg/kg</a:t>
              </a:r>
              <a:endParaRPr lang="zh-CN" altLang="en-US">
                <a:latin typeface="+mj-lt"/>
              </a:endParaRPr>
            </a:p>
          </p:txBody>
        </p:sp>
        <p:sp>
          <p:nvSpPr>
            <p:cNvPr id="16" name="文本框 68">
              <a:extLst>
                <a:ext uri="{FF2B5EF4-FFF2-40B4-BE49-F238E27FC236}">
                  <a16:creationId xmlns:a16="http://schemas.microsoft.com/office/drawing/2014/main" id="{8C3F0EF3-29B5-9361-957F-72D92E467AD6}"/>
                </a:ext>
              </a:extLst>
            </p:cNvPr>
            <p:cNvSpPr txBox="1"/>
            <p:nvPr/>
          </p:nvSpPr>
          <p:spPr>
            <a:xfrm>
              <a:off x="9086792" y="3920208"/>
              <a:ext cx="739305" cy="261610"/>
            </a:xfrm>
            <a:prstGeom prst="rect">
              <a:avLst/>
            </a:prstGeom>
            <a:noFill/>
          </p:spPr>
          <p:txBody>
            <a:bodyPr wrap="none" rtlCol="0">
              <a:spAutoFit/>
            </a:bodyPr>
            <a:lstStyle>
              <a:defPPr>
                <a:defRPr lang="zh-CN"/>
              </a:defPPr>
              <a:lvl1pPr>
                <a:defRPr sz="1100" b="1"/>
              </a:lvl1pPr>
            </a:lstStyle>
            <a:p>
              <a:r>
                <a:rPr lang="en-US" altLang="zh-CN">
                  <a:latin typeface="+mj-lt"/>
                </a:rPr>
                <a:t>40 mg/kg</a:t>
              </a:r>
              <a:endParaRPr lang="zh-CN" altLang="en-US">
                <a:latin typeface="+mj-lt"/>
              </a:endParaRPr>
            </a:p>
          </p:txBody>
        </p:sp>
        <p:sp>
          <p:nvSpPr>
            <p:cNvPr id="17" name="文本占位符 5">
              <a:extLst>
                <a:ext uri="{FF2B5EF4-FFF2-40B4-BE49-F238E27FC236}">
                  <a16:creationId xmlns:a16="http://schemas.microsoft.com/office/drawing/2014/main" id="{A6405622-9231-E50F-67FB-7E467A7ED086}"/>
                </a:ext>
              </a:extLst>
            </p:cNvPr>
            <p:cNvSpPr txBox="1">
              <a:spLocks/>
            </p:cNvSpPr>
            <p:nvPr/>
          </p:nvSpPr>
          <p:spPr>
            <a:xfrm>
              <a:off x="6317822" y="3493644"/>
              <a:ext cx="5138782" cy="3817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450"/>
                </a:spcBef>
                <a:buNone/>
              </a:pPr>
              <a:r>
                <a:rPr lang="en-US" altLang="zh-CN" sz="1400" b="1" dirty="0" err="1">
                  <a:latin typeface="+mj-lt"/>
                  <a:ea typeface="等线"/>
                  <a:cs typeface="helvetica"/>
                </a:rPr>
                <a:t>HBeAg</a:t>
              </a:r>
              <a:r>
                <a:rPr lang="en-US" altLang="zh-CN" sz="1400" b="1" baseline="30000" dirty="0">
                  <a:latin typeface="+mj-lt"/>
                  <a:ea typeface="等线"/>
                  <a:cs typeface="helvetica"/>
                </a:rPr>
                <a:t>+</a:t>
              </a:r>
              <a:r>
                <a:rPr lang="en-US" altLang="zh-CN" sz="1400" b="1" dirty="0">
                  <a:latin typeface="+mj-lt"/>
                  <a:ea typeface="等线"/>
                  <a:cs typeface="helvetica"/>
                </a:rPr>
                <a:t> CHB patients at the immune-tolerant state (sub-group 1) and immune-active state (sub-group 2)</a:t>
              </a:r>
              <a:endParaRPr lang="zh-CN" altLang="en-US" sz="1400" b="1" dirty="0">
                <a:latin typeface="+mj-lt"/>
                <a:ea typeface="等线"/>
                <a:cs typeface="helvetica"/>
              </a:endParaRPr>
            </a:p>
          </p:txBody>
        </p:sp>
        <p:grpSp>
          <p:nvGrpSpPr>
            <p:cNvPr id="18" name="组合 71">
              <a:extLst>
                <a:ext uri="{FF2B5EF4-FFF2-40B4-BE49-F238E27FC236}">
                  <a16:creationId xmlns:a16="http://schemas.microsoft.com/office/drawing/2014/main" id="{357788AD-F79A-5535-B764-2F45136951D3}"/>
                </a:ext>
              </a:extLst>
            </p:cNvPr>
            <p:cNvGrpSpPr/>
            <p:nvPr/>
          </p:nvGrpSpPr>
          <p:grpSpPr>
            <a:xfrm>
              <a:off x="6317822" y="4522231"/>
              <a:ext cx="893197" cy="326491"/>
              <a:chOff x="6317822" y="4450280"/>
              <a:chExt cx="893197" cy="326491"/>
            </a:xfrm>
          </p:grpSpPr>
          <p:pic>
            <p:nvPicPr>
              <p:cNvPr id="25" name="图片 72">
                <a:extLst>
                  <a:ext uri="{FF2B5EF4-FFF2-40B4-BE49-F238E27FC236}">
                    <a16:creationId xmlns:a16="http://schemas.microsoft.com/office/drawing/2014/main" id="{88A37A89-1B9A-F115-B46F-DFAC9AF37531}"/>
                  </a:ext>
                </a:extLst>
              </p:cNvPr>
              <p:cNvPicPr>
                <a:picLocks noChangeAspect="1"/>
              </p:cNvPicPr>
              <p:nvPr/>
            </p:nvPicPr>
            <p:blipFill>
              <a:blip r:embed="rId6">
                <a:clrChange>
                  <a:clrFrom>
                    <a:srgbClr val="FFFFFF"/>
                  </a:clrFrom>
                  <a:clrTo>
                    <a:srgbClr val="FFFFFF">
                      <a:alpha val="0"/>
                    </a:srgbClr>
                  </a:clrTo>
                </a:clrChange>
                <a:duotone>
                  <a:prstClr val="black"/>
                  <a:schemeClr val="accent1">
                    <a:lumMod val="20000"/>
                    <a:lumOff val="80000"/>
                    <a:tint val="45000"/>
                    <a:satMod val="400000"/>
                  </a:schemeClr>
                </a:duotone>
              </a:blip>
              <a:stretch>
                <a:fillRect/>
              </a:stretch>
            </p:blipFill>
            <p:spPr>
              <a:xfrm>
                <a:off x="6317822" y="4486940"/>
                <a:ext cx="311037" cy="289831"/>
              </a:xfrm>
              <a:prstGeom prst="rect">
                <a:avLst/>
              </a:prstGeom>
            </p:spPr>
          </p:pic>
          <p:sp>
            <p:nvSpPr>
              <p:cNvPr id="26" name="文本框 73">
                <a:extLst>
                  <a:ext uri="{FF2B5EF4-FFF2-40B4-BE49-F238E27FC236}">
                    <a16:creationId xmlns:a16="http://schemas.microsoft.com/office/drawing/2014/main" id="{1522FF3F-B1C5-0560-716F-974D7D9FF0EA}"/>
                  </a:ext>
                </a:extLst>
              </p:cNvPr>
              <p:cNvSpPr txBox="1"/>
              <p:nvPr/>
            </p:nvSpPr>
            <p:spPr>
              <a:xfrm>
                <a:off x="6524613" y="4450280"/>
                <a:ext cx="686406" cy="307777"/>
              </a:xfrm>
              <a:prstGeom prst="rect">
                <a:avLst/>
              </a:prstGeom>
              <a:noFill/>
            </p:spPr>
            <p:txBody>
              <a:bodyPr wrap="none" rtlCol="0">
                <a:spAutoFit/>
              </a:bodyPr>
              <a:lstStyle/>
              <a:p>
                <a:r>
                  <a:rPr lang="en-US" altLang="zh-CN" sz="1400" b="1">
                    <a:latin typeface="+mj-lt"/>
                  </a:rPr>
                  <a:t>x </a:t>
                </a:r>
                <a:r>
                  <a:rPr lang="en-US" altLang="zh-CN" sz="1400">
                    <a:latin typeface="+mj-lt"/>
                  </a:rPr>
                  <a:t>6A2P</a:t>
                </a:r>
                <a:endParaRPr lang="zh-CN" altLang="en-US" sz="1400">
                  <a:latin typeface="+mj-lt"/>
                </a:endParaRPr>
              </a:p>
            </p:txBody>
          </p:sp>
        </p:grpSp>
        <p:grpSp>
          <p:nvGrpSpPr>
            <p:cNvPr id="19" name="组合 74">
              <a:extLst>
                <a:ext uri="{FF2B5EF4-FFF2-40B4-BE49-F238E27FC236}">
                  <a16:creationId xmlns:a16="http://schemas.microsoft.com/office/drawing/2014/main" id="{93076705-CDAE-0EF6-9100-D52CFA4A2D82}"/>
                </a:ext>
              </a:extLst>
            </p:cNvPr>
            <p:cNvGrpSpPr/>
            <p:nvPr/>
          </p:nvGrpSpPr>
          <p:grpSpPr>
            <a:xfrm>
              <a:off x="6317822" y="4957974"/>
              <a:ext cx="893197" cy="326491"/>
              <a:chOff x="6317822" y="4450280"/>
              <a:chExt cx="893197" cy="326491"/>
            </a:xfrm>
          </p:grpSpPr>
          <p:pic>
            <p:nvPicPr>
              <p:cNvPr id="23" name="图片 75">
                <a:extLst>
                  <a:ext uri="{FF2B5EF4-FFF2-40B4-BE49-F238E27FC236}">
                    <a16:creationId xmlns:a16="http://schemas.microsoft.com/office/drawing/2014/main" id="{0DFCF775-5B4C-49AA-FD1B-D39AC4F92664}"/>
                  </a:ext>
                </a:extLst>
              </p:cNvPr>
              <p:cNvPicPr>
                <a:picLocks noChangeAspect="1"/>
              </p:cNvPicPr>
              <p:nvPr/>
            </p:nvPicPr>
            <p:blipFill>
              <a:blip r:embed="rId6">
                <a:clrChange>
                  <a:clrFrom>
                    <a:srgbClr val="FFFFFF"/>
                  </a:clrFrom>
                  <a:clrTo>
                    <a:srgbClr val="FFFFFF">
                      <a:alpha val="0"/>
                    </a:srgbClr>
                  </a:clrTo>
                </a:clrChange>
                <a:duotone>
                  <a:prstClr val="black"/>
                  <a:schemeClr val="accent1">
                    <a:lumMod val="20000"/>
                    <a:lumOff val="80000"/>
                    <a:tint val="45000"/>
                    <a:satMod val="400000"/>
                  </a:schemeClr>
                </a:duotone>
              </a:blip>
              <a:stretch>
                <a:fillRect/>
              </a:stretch>
            </p:blipFill>
            <p:spPr>
              <a:xfrm>
                <a:off x="6317822" y="4486940"/>
                <a:ext cx="311037" cy="289831"/>
              </a:xfrm>
              <a:prstGeom prst="rect">
                <a:avLst/>
              </a:prstGeom>
            </p:spPr>
          </p:pic>
          <p:sp>
            <p:nvSpPr>
              <p:cNvPr id="24" name="文本框 76">
                <a:extLst>
                  <a:ext uri="{FF2B5EF4-FFF2-40B4-BE49-F238E27FC236}">
                    <a16:creationId xmlns:a16="http://schemas.microsoft.com/office/drawing/2014/main" id="{B9B00BC7-D086-9062-1D8E-74D086A8AB82}"/>
                  </a:ext>
                </a:extLst>
              </p:cNvPr>
              <p:cNvSpPr txBox="1"/>
              <p:nvPr/>
            </p:nvSpPr>
            <p:spPr>
              <a:xfrm>
                <a:off x="6524613" y="4450280"/>
                <a:ext cx="686406" cy="307777"/>
              </a:xfrm>
              <a:prstGeom prst="rect">
                <a:avLst/>
              </a:prstGeom>
              <a:noFill/>
            </p:spPr>
            <p:txBody>
              <a:bodyPr wrap="none" rtlCol="0">
                <a:spAutoFit/>
              </a:bodyPr>
              <a:lstStyle/>
              <a:p>
                <a:r>
                  <a:rPr lang="en-US" altLang="zh-CN" sz="1400" b="1">
                    <a:latin typeface="+mj-lt"/>
                  </a:rPr>
                  <a:t>x </a:t>
                </a:r>
                <a:r>
                  <a:rPr lang="en-US" altLang="zh-CN" sz="1400">
                    <a:latin typeface="+mj-lt"/>
                  </a:rPr>
                  <a:t>6A2P</a:t>
                </a:r>
                <a:endParaRPr lang="zh-CN" altLang="en-US" sz="1400">
                  <a:latin typeface="+mj-lt"/>
                </a:endParaRPr>
              </a:p>
            </p:txBody>
          </p:sp>
        </p:grpSp>
        <p:grpSp>
          <p:nvGrpSpPr>
            <p:cNvPr id="20" name="组合 77">
              <a:extLst>
                <a:ext uri="{FF2B5EF4-FFF2-40B4-BE49-F238E27FC236}">
                  <a16:creationId xmlns:a16="http://schemas.microsoft.com/office/drawing/2014/main" id="{8524FE98-A777-052E-308E-3E06F4A26BDE}"/>
                </a:ext>
              </a:extLst>
            </p:cNvPr>
            <p:cNvGrpSpPr/>
            <p:nvPr/>
          </p:nvGrpSpPr>
          <p:grpSpPr>
            <a:xfrm>
              <a:off x="6317822" y="5393717"/>
              <a:ext cx="893197" cy="326491"/>
              <a:chOff x="6317822" y="4450280"/>
              <a:chExt cx="893197" cy="326491"/>
            </a:xfrm>
          </p:grpSpPr>
          <p:pic>
            <p:nvPicPr>
              <p:cNvPr id="21" name="图片 78">
                <a:extLst>
                  <a:ext uri="{FF2B5EF4-FFF2-40B4-BE49-F238E27FC236}">
                    <a16:creationId xmlns:a16="http://schemas.microsoft.com/office/drawing/2014/main" id="{D1ECB0F8-7F09-E462-3AD6-277D29F12EF8}"/>
                  </a:ext>
                </a:extLst>
              </p:cNvPr>
              <p:cNvPicPr>
                <a:picLocks noChangeAspect="1"/>
              </p:cNvPicPr>
              <p:nvPr/>
            </p:nvPicPr>
            <p:blipFill>
              <a:blip r:embed="rId6">
                <a:clrChange>
                  <a:clrFrom>
                    <a:srgbClr val="FFFFFF"/>
                  </a:clrFrom>
                  <a:clrTo>
                    <a:srgbClr val="FFFFFF">
                      <a:alpha val="0"/>
                    </a:srgbClr>
                  </a:clrTo>
                </a:clrChange>
                <a:duotone>
                  <a:prstClr val="black"/>
                  <a:schemeClr val="accent1">
                    <a:lumMod val="20000"/>
                    <a:lumOff val="80000"/>
                    <a:tint val="45000"/>
                    <a:satMod val="400000"/>
                  </a:schemeClr>
                </a:duotone>
              </a:blip>
              <a:stretch>
                <a:fillRect/>
              </a:stretch>
            </p:blipFill>
            <p:spPr>
              <a:xfrm>
                <a:off x="6317822" y="4486940"/>
                <a:ext cx="311037" cy="289831"/>
              </a:xfrm>
              <a:prstGeom prst="rect">
                <a:avLst/>
              </a:prstGeom>
            </p:spPr>
          </p:pic>
          <p:sp>
            <p:nvSpPr>
              <p:cNvPr id="22" name="文本框 79">
                <a:extLst>
                  <a:ext uri="{FF2B5EF4-FFF2-40B4-BE49-F238E27FC236}">
                    <a16:creationId xmlns:a16="http://schemas.microsoft.com/office/drawing/2014/main" id="{491A6D04-76A0-7AF9-0415-4ADCA5EDD41F}"/>
                  </a:ext>
                </a:extLst>
              </p:cNvPr>
              <p:cNvSpPr txBox="1"/>
              <p:nvPr/>
            </p:nvSpPr>
            <p:spPr>
              <a:xfrm>
                <a:off x="6524613" y="4450280"/>
                <a:ext cx="686406" cy="307777"/>
              </a:xfrm>
              <a:prstGeom prst="rect">
                <a:avLst/>
              </a:prstGeom>
              <a:noFill/>
            </p:spPr>
            <p:txBody>
              <a:bodyPr wrap="none" rtlCol="0">
                <a:spAutoFit/>
              </a:bodyPr>
              <a:lstStyle/>
              <a:p>
                <a:r>
                  <a:rPr lang="en-US" altLang="zh-CN" sz="1400" b="1" dirty="0">
                    <a:latin typeface="+mj-lt"/>
                  </a:rPr>
                  <a:t>x </a:t>
                </a:r>
                <a:r>
                  <a:rPr lang="en-US" altLang="zh-CN" sz="1400" dirty="0">
                    <a:latin typeface="+mj-lt"/>
                  </a:rPr>
                  <a:t>6A2P</a:t>
                </a:r>
                <a:endParaRPr lang="zh-CN" altLang="en-US" sz="1400" dirty="0">
                  <a:latin typeface="+mj-lt"/>
                </a:endParaRPr>
              </a:p>
            </p:txBody>
          </p:sp>
        </p:grpSp>
      </p:grpSp>
    </p:spTree>
    <p:extLst>
      <p:ext uri="{BB962C8B-B14F-4D97-AF65-F5344CB8AC3E}">
        <p14:creationId xmlns:p14="http://schemas.microsoft.com/office/powerpoint/2010/main" val="3737170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26">
            <a:extLst>
              <a:ext uri="{FF2B5EF4-FFF2-40B4-BE49-F238E27FC236}">
                <a16:creationId xmlns:a16="http://schemas.microsoft.com/office/drawing/2014/main" id="{16CA7AED-41B6-2C5A-5DDB-9DDE9595CBCF}"/>
              </a:ext>
            </a:extLst>
          </p:cNvPr>
          <p:cNvSpPr>
            <a:spLocks noGrp="1"/>
          </p:cNvSpPr>
          <p:nvPr>
            <p:ph type="title"/>
          </p:nvPr>
        </p:nvSpPr>
        <p:spPr/>
        <p:txBody>
          <a:bodyPr/>
          <a:lstStyle/>
          <a:p>
            <a:r>
              <a:rPr lang="en-US" altLang="zh-CN" sz="2800"/>
              <a:t>Key Takeaways</a:t>
            </a:r>
            <a:endParaRPr lang="zh-CN" altLang="en-US" sz="2800"/>
          </a:p>
        </p:txBody>
      </p:sp>
      <p:sp>
        <p:nvSpPr>
          <p:cNvPr id="3" name="灯片编号占位符 2">
            <a:extLst>
              <a:ext uri="{FF2B5EF4-FFF2-40B4-BE49-F238E27FC236}">
                <a16:creationId xmlns:a16="http://schemas.microsoft.com/office/drawing/2014/main" id="{6845FA25-E317-CE05-E817-763C3A42C4A5}"/>
              </a:ext>
            </a:extLst>
          </p:cNvPr>
          <p:cNvSpPr>
            <a:spLocks noGrp="1"/>
          </p:cNvSpPr>
          <p:nvPr>
            <p:ph type="sldNum" sz="quarter" idx="4"/>
          </p:nvPr>
        </p:nvSpPr>
        <p:spPr/>
        <p:txBody>
          <a:bodyPr/>
          <a:lstStyle/>
          <a:p>
            <a:fld id="{65DF815B-2E68-429A-AA2D-A19E84671048}" type="slidenum">
              <a:rPr lang="zh-CN" altLang="en-US" smtClean="0"/>
              <a:pPr/>
              <a:t>17</a:t>
            </a:fld>
            <a:endParaRPr lang="zh-CN" altLang="en-US"/>
          </a:p>
        </p:txBody>
      </p:sp>
      <p:sp>
        <p:nvSpPr>
          <p:cNvPr id="2" name="文本框 58">
            <a:extLst>
              <a:ext uri="{FF2B5EF4-FFF2-40B4-BE49-F238E27FC236}">
                <a16:creationId xmlns:a16="http://schemas.microsoft.com/office/drawing/2014/main" id="{0FAC1CF8-E6DC-353B-45A6-682775F1FAE8}"/>
              </a:ext>
            </a:extLst>
          </p:cNvPr>
          <p:cNvSpPr txBox="1"/>
          <p:nvPr/>
        </p:nvSpPr>
        <p:spPr>
          <a:xfrm>
            <a:off x="312623" y="946952"/>
            <a:ext cx="11566754" cy="4957639"/>
          </a:xfrm>
          <a:prstGeom prst="rect">
            <a:avLst/>
          </a:prstGeom>
          <a:noFill/>
        </p:spPr>
        <p:txBody>
          <a:bodyPr wrap="square" lIns="91440" tIns="45720" rIns="91440" bIns="45720" rtlCol="0" anchor="t">
            <a:spAutoFit/>
          </a:bodyPr>
          <a:lstStyle/>
          <a:p>
            <a:pPr marL="191770" indent="-191770">
              <a:lnSpc>
                <a:spcPct val="120000"/>
              </a:lnSpc>
              <a:spcBef>
                <a:spcPts val="600"/>
              </a:spcBef>
              <a:spcAft>
                <a:spcPts val="600"/>
              </a:spcAft>
              <a:buFont typeface="Arial" panose="020B0604020202020204" pitchFamily="34" charset="0"/>
              <a:buChar char="•"/>
            </a:pPr>
            <a:r>
              <a:rPr lang="en-US" altLang="zh-CN" sz="1800" dirty="0" err="1">
                <a:latin typeface="+mj-lt"/>
                <a:ea typeface="等线"/>
                <a:cs typeface="Arial"/>
              </a:rPr>
              <a:t>HHHbio</a:t>
            </a:r>
            <a:r>
              <a:rPr lang="en-US" altLang="zh-CN" sz="1800" dirty="0">
                <a:latin typeface="+mj-lt"/>
                <a:ea typeface="等线"/>
                <a:cs typeface="Arial"/>
              </a:rPr>
              <a:t> is a clinical-stage biopharma company focused on HBV/HDV, founded by a world-renowned HBV virologist</a:t>
            </a:r>
          </a:p>
          <a:p>
            <a:pPr marL="191770" indent="-191770">
              <a:lnSpc>
                <a:spcPct val="120000"/>
              </a:lnSpc>
              <a:spcBef>
                <a:spcPts val="600"/>
              </a:spcBef>
              <a:spcAft>
                <a:spcPts val="600"/>
              </a:spcAft>
              <a:buFont typeface="Arial" panose="020B0604020202020204" pitchFamily="34" charset="0"/>
              <a:buChar char="•"/>
            </a:pPr>
            <a:r>
              <a:rPr lang="en-US" altLang="zh-CN" sz="1800" dirty="0">
                <a:latin typeface="+mj-lt"/>
                <a:ea typeface="等线"/>
                <a:cs typeface="Arial"/>
              </a:rPr>
              <a:t>Our lead asset, </a:t>
            </a:r>
            <a:r>
              <a:rPr lang="en-US" altLang="zh-CN" sz="1800" dirty="0" err="1">
                <a:latin typeface="+mj-lt"/>
                <a:ea typeface="等线"/>
                <a:cs typeface="Arial"/>
              </a:rPr>
              <a:t>Libevitug</a:t>
            </a:r>
            <a:r>
              <a:rPr lang="en-US" altLang="zh-CN" sz="1800" dirty="0">
                <a:latin typeface="+mj-lt"/>
                <a:ea typeface="等线"/>
                <a:cs typeface="Arial"/>
              </a:rPr>
              <a:t>, an anti-PreS1 monoclonal antibody, is in Phase 2b and has received Breakthrough Therapy Designation from both the US FDA and China NMPA for the treatment of HDV infection</a:t>
            </a:r>
          </a:p>
          <a:p>
            <a:pPr marL="420370" lvl="1" indent="-191770">
              <a:lnSpc>
                <a:spcPct val="120000"/>
              </a:lnSpc>
              <a:spcBef>
                <a:spcPts val="600"/>
              </a:spcBef>
              <a:spcAft>
                <a:spcPts val="600"/>
              </a:spcAft>
              <a:buFont typeface="Arial" panose="020B0604020202020204" pitchFamily="34" charset="0"/>
              <a:buChar char="•"/>
            </a:pPr>
            <a:r>
              <a:rPr lang="en-US" altLang="zh-CN" sz="1800" dirty="0" err="1">
                <a:latin typeface="+mj-lt"/>
                <a:ea typeface="等线"/>
                <a:cs typeface="Arial"/>
              </a:rPr>
              <a:t>Libevitug</a:t>
            </a:r>
            <a:r>
              <a:rPr lang="en-US" altLang="zh-CN" sz="1800" dirty="0">
                <a:latin typeface="+mj-lt"/>
                <a:ea typeface="等线"/>
                <a:cs typeface="Arial"/>
              </a:rPr>
              <a:t> appears to show more favorable safety and efficacy than </a:t>
            </a:r>
            <a:r>
              <a:rPr lang="en-US" altLang="zh-CN" sz="1800" dirty="0" err="1">
                <a:latin typeface="+mj-lt"/>
                <a:ea typeface="等线"/>
                <a:cs typeface="Arial"/>
              </a:rPr>
              <a:t>Bulevirtide</a:t>
            </a:r>
            <a:r>
              <a:rPr lang="en-US" altLang="zh-CN" sz="1800" dirty="0">
                <a:latin typeface="+mj-lt"/>
                <a:ea typeface="等线"/>
                <a:cs typeface="Arial"/>
              </a:rPr>
              <a:t>, along with enhanced convenience —potentially leading to better patient compliance</a:t>
            </a:r>
          </a:p>
          <a:p>
            <a:pPr marL="420370" lvl="1" indent="-191770">
              <a:lnSpc>
                <a:spcPct val="120000"/>
              </a:lnSpc>
              <a:spcBef>
                <a:spcPts val="600"/>
              </a:spcBef>
              <a:spcAft>
                <a:spcPts val="600"/>
              </a:spcAft>
              <a:buFont typeface="Arial" panose="020B0604020202020204" pitchFamily="34" charset="0"/>
              <a:buChar char="•"/>
            </a:pPr>
            <a:r>
              <a:rPr lang="en-US" altLang="zh-CN" sz="1800" dirty="0">
                <a:latin typeface="+mj-lt"/>
                <a:ea typeface="等线"/>
                <a:cs typeface="Arial"/>
              </a:rPr>
              <a:t>NDA submission in China was completed in Q4 2024; conditional approval is expected in Q4 2025</a:t>
            </a:r>
          </a:p>
          <a:p>
            <a:pPr marL="191770" indent="-191770">
              <a:lnSpc>
                <a:spcPct val="120000"/>
              </a:lnSpc>
              <a:spcBef>
                <a:spcPts val="600"/>
              </a:spcBef>
              <a:spcAft>
                <a:spcPts val="600"/>
              </a:spcAft>
              <a:buFont typeface="Arial" panose="020B0604020202020204" pitchFamily="34" charset="0"/>
              <a:buChar char="•"/>
            </a:pPr>
            <a:r>
              <a:rPr lang="en-US" altLang="zh-CN" sz="1800" dirty="0" err="1">
                <a:latin typeface="+mj-lt"/>
                <a:ea typeface="等线"/>
                <a:cs typeface="Arial"/>
              </a:rPr>
              <a:t>Libevitug</a:t>
            </a:r>
            <a:r>
              <a:rPr lang="en-US" altLang="zh-CN" sz="1800" dirty="0">
                <a:latin typeface="+mj-lt"/>
                <a:ea typeface="等线"/>
                <a:cs typeface="Arial"/>
              </a:rPr>
              <a:t> has also shown excellent safety and clear antiviral activity in HBV patients, as monotherapy and in combination</a:t>
            </a:r>
          </a:p>
          <a:p>
            <a:pPr marL="420370" lvl="1" indent="-191770">
              <a:lnSpc>
                <a:spcPct val="120000"/>
              </a:lnSpc>
              <a:spcBef>
                <a:spcPts val="600"/>
              </a:spcBef>
              <a:spcAft>
                <a:spcPts val="600"/>
              </a:spcAft>
              <a:buFont typeface="Arial" panose="020B0604020202020204" pitchFamily="34" charset="0"/>
              <a:buChar char="•"/>
            </a:pPr>
            <a:r>
              <a:rPr lang="en-US" altLang="zh-CN" sz="1800" dirty="0">
                <a:latin typeface="+mj-lt"/>
                <a:ea typeface="等线"/>
                <a:cs typeface="Arial"/>
              </a:rPr>
              <a:t>It is a strong candidate as a cornerstone agent in future combination therapies aimed at achieving a functional cure</a:t>
            </a:r>
          </a:p>
          <a:p>
            <a:pPr marL="191770" indent="-191770">
              <a:lnSpc>
                <a:spcPct val="120000"/>
              </a:lnSpc>
              <a:spcBef>
                <a:spcPts val="600"/>
              </a:spcBef>
              <a:spcAft>
                <a:spcPts val="600"/>
              </a:spcAft>
              <a:buFont typeface="Arial" panose="020B0604020202020204" pitchFamily="34" charset="0"/>
              <a:buChar char="•"/>
            </a:pPr>
            <a:r>
              <a:rPr lang="en-US" altLang="zh-CN" sz="1800" dirty="0">
                <a:latin typeface="+mj-lt"/>
                <a:ea typeface="等线"/>
                <a:cs typeface="Arial"/>
              </a:rPr>
              <a:t>HBV/HDV pipeline also includes:</a:t>
            </a:r>
          </a:p>
          <a:p>
            <a:pPr marL="420370" lvl="1" indent="-191770">
              <a:lnSpc>
                <a:spcPct val="120000"/>
              </a:lnSpc>
              <a:spcBef>
                <a:spcPts val="600"/>
              </a:spcBef>
              <a:spcAft>
                <a:spcPts val="600"/>
              </a:spcAft>
              <a:buFont typeface="Arial" panose="020B0604020202020204" pitchFamily="34" charset="0"/>
              <a:buChar char="•"/>
            </a:pPr>
            <a:r>
              <a:rPr lang="en-US" altLang="zh-CN" sz="1800" dirty="0">
                <a:latin typeface="+mj-lt"/>
                <a:ea typeface="等线"/>
                <a:cs typeface="Arial"/>
              </a:rPr>
              <a:t>HH-006 (Phase 1): a next-gen </a:t>
            </a:r>
            <a:r>
              <a:rPr lang="en-US" altLang="zh-CN" sz="1800" dirty="0" err="1">
                <a:latin typeface="+mj-lt"/>
                <a:ea typeface="等线"/>
                <a:cs typeface="Arial"/>
              </a:rPr>
              <a:t>Libevitug</a:t>
            </a:r>
            <a:r>
              <a:rPr lang="en-US" altLang="zh-CN" sz="1800" dirty="0">
                <a:latin typeface="+mj-lt"/>
                <a:ea typeface="等线"/>
                <a:cs typeface="Arial"/>
              </a:rPr>
              <a:t> with enhanced Fc function and subcutaneous delivery</a:t>
            </a:r>
          </a:p>
          <a:p>
            <a:pPr marL="420370" lvl="1" indent="-191770">
              <a:lnSpc>
                <a:spcPct val="120000"/>
              </a:lnSpc>
              <a:spcBef>
                <a:spcPts val="600"/>
              </a:spcBef>
              <a:spcAft>
                <a:spcPts val="600"/>
              </a:spcAft>
              <a:buFont typeface="Arial" panose="020B0604020202020204" pitchFamily="34" charset="0"/>
              <a:buChar char="•"/>
            </a:pPr>
            <a:r>
              <a:rPr lang="en-US" altLang="zh-CN" sz="1800" dirty="0">
                <a:latin typeface="+mj-lt"/>
                <a:ea typeface="等线"/>
                <a:cs typeface="Arial"/>
              </a:rPr>
              <a:t>HH-1270 (preclinical): a first-in-class NTCP inhibitor with strong ADME and safety profiles</a:t>
            </a:r>
          </a:p>
        </p:txBody>
      </p:sp>
    </p:spTree>
    <p:extLst>
      <p:ext uri="{BB962C8B-B14F-4D97-AF65-F5344CB8AC3E}">
        <p14:creationId xmlns:p14="http://schemas.microsoft.com/office/powerpoint/2010/main" val="2972124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E3462DB-BAFA-6556-D12F-FB69630D19B8}"/>
              </a:ext>
            </a:extLst>
          </p:cNvPr>
          <p:cNvSpPr>
            <a:spLocks noGrp="1"/>
          </p:cNvSpPr>
          <p:nvPr>
            <p:ph type="title"/>
          </p:nvPr>
        </p:nvSpPr>
        <p:spPr>
          <a:xfrm>
            <a:off x="3340359" y="2766219"/>
            <a:ext cx="5511282" cy="1325563"/>
          </a:xfrm>
        </p:spPr>
        <p:txBody>
          <a:bodyPr/>
          <a:lstStyle/>
          <a:p>
            <a:r>
              <a:rPr lang="en-US" altLang="zh-CN" sz="4800">
                <a:solidFill>
                  <a:srgbClr val="003A92"/>
                </a:solidFill>
              </a:rPr>
              <a:t>Thank  You!</a:t>
            </a:r>
            <a:endParaRPr lang="zh-CN" altLang="en-US" sz="4800">
              <a:solidFill>
                <a:srgbClr val="003A9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086C92D9-E07B-45FC-CC25-3CEBC682F9D4}"/>
              </a:ext>
            </a:extLst>
          </p:cNvPr>
          <p:cNvSpPr>
            <a:spLocks noGrp="1"/>
          </p:cNvSpPr>
          <p:nvPr>
            <p:ph type="title"/>
          </p:nvPr>
        </p:nvSpPr>
        <p:spPr/>
        <p:txBody>
          <a:bodyPr/>
          <a:lstStyle/>
          <a:p>
            <a:r>
              <a:rPr lang="en-US" altLang="zh-CN" sz="2800" b="1" dirty="0" err="1">
                <a:solidFill>
                  <a:srgbClr val="0B367A"/>
                </a:solidFill>
                <a:latin typeface="+mj-lt"/>
                <a:cs typeface="Calibri" panose="020F0502020204030204" pitchFamily="34" charset="0"/>
                <a:sym typeface="+mn-lt"/>
              </a:rPr>
              <a:t>Huahui</a:t>
            </a:r>
            <a:r>
              <a:rPr lang="en-US" altLang="zh-CN" sz="2800" b="1" dirty="0">
                <a:solidFill>
                  <a:srgbClr val="0B367A"/>
                </a:solidFill>
                <a:latin typeface="+mj-lt"/>
                <a:cs typeface="Calibri" panose="020F0502020204030204" pitchFamily="34" charset="0"/>
                <a:sym typeface="+mn-lt"/>
              </a:rPr>
              <a:t> Health (</a:t>
            </a:r>
            <a:r>
              <a:rPr lang="en-US" altLang="zh-CN" sz="2800" b="1" dirty="0" err="1">
                <a:solidFill>
                  <a:srgbClr val="0B367A"/>
                </a:solidFill>
                <a:latin typeface="+mj-lt"/>
                <a:cs typeface="Calibri" panose="020F0502020204030204" pitchFamily="34" charset="0"/>
                <a:sym typeface="+mn-lt"/>
              </a:rPr>
              <a:t>HHHbio</a:t>
            </a:r>
            <a:r>
              <a:rPr lang="en-US" altLang="zh-CN" sz="2800" b="1" dirty="0">
                <a:solidFill>
                  <a:srgbClr val="0B367A"/>
                </a:solidFill>
                <a:latin typeface="+mj-lt"/>
                <a:cs typeface="Calibri" panose="020F0502020204030204" pitchFamily="34" charset="0"/>
                <a:sym typeface="+mn-lt"/>
              </a:rPr>
              <a:t>) at A Glance </a:t>
            </a:r>
            <a:endParaRPr lang="zh-CN" altLang="en-US" sz="2800" dirty="0">
              <a:latin typeface="+mj-lt"/>
            </a:endParaRPr>
          </a:p>
        </p:txBody>
      </p:sp>
      <p:sp>
        <p:nvSpPr>
          <p:cNvPr id="3" name="灯片编号占位符 2">
            <a:extLst>
              <a:ext uri="{FF2B5EF4-FFF2-40B4-BE49-F238E27FC236}">
                <a16:creationId xmlns:a16="http://schemas.microsoft.com/office/drawing/2014/main" id="{6B88FF63-0576-1B6E-26C6-B173FDC26E47}"/>
              </a:ext>
            </a:extLst>
          </p:cNvPr>
          <p:cNvSpPr>
            <a:spLocks noGrp="1"/>
          </p:cNvSpPr>
          <p:nvPr>
            <p:ph type="sldNum" sz="quarter" idx="4"/>
          </p:nvPr>
        </p:nvSpPr>
        <p:spPr/>
        <p:txBody>
          <a:bodyPr/>
          <a:lstStyle/>
          <a:p>
            <a:fld id="{65DF815B-2E68-429A-AA2D-A19E84671048}" type="slidenum">
              <a:rPr lang="zh-CN" altLang="en-US" smtClean="0">
                <a:latin typeface="+mj-lt"/>
              </a:rPr>
              <a:pPr/>
              <a:t>2</a:t>
            </a:fld>
            <a:endParaRPr lang="zh-CN" altLang="en-US">
              <a:latin typeface="+mj-lt"/>
            </a:endParaRPr>
          </a:p>
        </p:txBody>
      </p:sp>
      <p:sp>
        <p:nvSpPr>
          <p:cNvPr id="43" name="Arc 42">
            <a:extLst>
              <a:ext uri="{FF2B5EF4-FFF2-40B4-BE49-F238E27FC236}">
                <a16:creationId xmlns:a16="http://schemas.microsoft.com/office/drawing/2014/main" id="{CD5D41E2-69DB-3697-D143-F418F471BF16}"/>
              </a:ext>
            </a:extLst>
          </p:cNvPr>
          <p:cNvSpPr/>
          <p:nvPr/>
        </p:nvSpPr>
        <p:spPr bwMode="auto">
          <a:xfrm>
            <a:off x="-1169973" y="1376287"/>
            <a:ext cx="3013529" cy="5013506"/>
          </a:xfrm>
          <a:prstGeom prst="arc">
            <a:avLst>
              <a:gd name="adj1" fmla="val 16200000"/>
              <a:gd name="adj2" fmla="val 5404754"/>
            </a:avLst>
          </a:prstGeom>
          <a:noFill/>
          <a:ln w="28575"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Book Antiqua" pitchFamily="18" charset="0"/>
            </a:endParaRPr>
          </a:p>
        </p:txBody>
      </p:sp>
      <p:sp>
        <p:nvSpPr>
          <p:cNvPr id="11" name="Rectangle: Rounded Corners 10">
            <a:extLst>
              <a:ext uri="{FF2B5EF4-FFF2-40B4-BE49-F238E27FC236}">
                <a16:creationId xmlns:a16="http://schemas.microsoft.com/office/drawing/2014/main" id="{824A71B2-1A65-9724-9F38-1F3DBB6BF2CE}"/>
              </a:ext>
            </a:extLst>
          </p:cNvPr>
          <p:cNvSpPr/>
          <p:nvPr/>
        </p:nvSpPr>
        <p:spPr bwMode="auto">
          <a:xfrm>
            <a:off x="2045628" y="1290586"/>
            <a:ext cx="9807963" cy="1064917"/>
          </a:xfrm>
          <a:prstGeom prst="roundRect">
            <a:avLst/>
          </a:prstGeom>
          <a:solidFill>
            <a:srgbClr val="FFFFFF"/>
          </a:solidFill>
          <a:ln w="28575" cap="flat" cmpd="sng" algn="ctr">
            <a:solidFill>
              <a:srgbClr val="1C478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b="1" dirty="0">
                <a:solidFill>
                  <a:srgbClr val="1E4C8C"/>
                </a:solidFill>
              </a:rPr>
              <a:t>Pioneer in innovative therapeutics to address </a:t>
            </a:r>
            <a:r>
              <a:rPr lang="en-US" sz="1400" b="1" dirty="0">
                <a:solidFill>
                  <a:srgbClr val="1E4C8C"/>
                </a:solidFill>
                <a:effectLst/>
                <a:latin typeface="+mj-lt"/>
                <a:ea typeface="Calibri"/>
                <a:cs typeface="Calibri"/>
              </a:rPr>
              <a:t>significant unmet medical needs in chronic hepatitis B and D (CHB and CHD)</a:t>
            </a:r>
          </a:p>
          <a:p>
            <a:pPr marL="400050" lvl="1" indent="-171450">
              <a:buFont typeface="Arial" panose="020B0604020202020204" pitchFamily="34" charset="0"/>
              <a:buChar char="•"/>
            </a:pPr>
            <a:r>
              <a:rPr lang="en-US" altLang="zh-CN" sz="1400" dirty="0">
                <a:latin typeface="+mj-lt"/>
                <a:cs typeface="Calibri"/>
              </a:rPr>
              <a:t>First-in-class </a:t>
            </a:r>
            <a:r>
              <a:rPr lang="en-US" sz="1400" dirty="0">
                <a:latin typeface="+mj-lt"/>
                <a:cs typeface="Calibri"/>
              </a:rPr>
              <a:t>MoA with proven superior safety and efficacy profiles with </a:t>
            </a:r>
            <a:r>
              <a:rPr lang="en-US" sz="1400" dirty="0">
                <a:latin typeface="+mj-lt"/>
                <a:ea typeface="Calibri"/>
                <a:cs typeface="Calibri"/>
              </a:rPr>
              <a:t>300+ subjects</a:t>
            </a:r>
          </a:p>
          <a:p>
            <a:pPr marL="400050" lvl="1" indent="-171450">
              <a:buFont typeface="Arial" panose="020B0604020202020204" pitchFamily="34" charset="0"/>
              <a:buChar char="•"/>
            </a:pPr>
            <a:r>
              <a:rPr lang="en-US" sz="1400" dirty="0">
                <a:effectLst/>
                <a:latin typeface="+mj-lt"/>
                <a:ea typeface="Calibri"/>
                <a:cs typeface="Calibri"/>
              </a:rPr>
              <a:t>The flagship asset, Libevitug, is globally the </a:t>
            </a:r>
            <a:r>
              <a:rPr lang="en-US" sz="1400" b="1" i="1" dirty="0">
                <a:effectLst/>
                <a:latin typeface="+mj-lt"/>
                <a:ea typeface="Calibri"/>
                <a:cs typeface="Calibri"/>
              </a:rPr>
              <a:t>first one granted Breakthrough Therapy Designation (BTD) for CHD by both the US FDA </a:t>
            </a:r>
            <a:r>
              <a:rPr lang="en-US" altLang="zh-CN" sz="1400" b="1" i="1" dirty="0">
                <a:effectLst/>
                <a:latin typeface="+mj-lt"/>
                <a:ea typeface="Calibri"/>
                <a:cs typeface="Calibri"/>
              </a:rPr>
              <a:t>and China NMPA</a:t>
            </a:r>
          </a:p>
        </p:txBody>
      </p:sp>
      <p:cxnSp>
        <p:nvCxnSpPr>
          <p:cNvPr id="20" name="Straight Arrow Connector 19">
            <a:extLst>
              <a:ext uri="{FF2B5EF4-FFF2-40B4-BE49-F238E27FC236}">
                <a16:creationId xmlns:a16="http://schemas.microsoft.com/office/drawing/2014/main" id="{C21714A5-F110-80C8-35D4-567DB0139EEF}"/>
              </a:ext>
            </a:extLst>
          </p:cNvPr>
          <p:cNvCxnSpPr>
            <a:cxnSpLocks/>
            <a:stCxn id="26" idx="3"/>
            <a:endCxn id="11" idx="1"/>
          </p:cNvCxnSpPr>
          <p:nvPr/>
        </p:nvCxnSpPr>
        <p:spPr bwMode="auto">
          <a:xfrm>
            <a:off x="1597802" y="1823045"/>
            <a:ext cx="447826" cy="0"/>
          </a:xfrm>
          <a:prstGeom prst="straightConnector1">
            <a:avLst/>
          </a:prstGeom>
          <a:solidFill>
            <a:srgbClr val="39A7CA"/>
          </a:solidFill>
          <a:ln w="15875" cap="flat" cmpd="sng" algn="ctr">
            <a:solidFill>
              <a:srgbClr val="1C4782"/>
            </a:solidFill>
            <a:prstDash val="solid"/>
            <a:round/>
            <a:headEnd type="none" w="med" len="med"/>
            <a:tailEnd type="oval"/>
          </a:ln>
          <a:effectLst/>
        </p:spPr>
      </p:cxnSp>
      <p:sp>
        <p:nvSpPr>
          <p:cNvPr id="12" name="Rectangle: Rounded Corners 11">
            <a:extLst>
              <a:ext uri="{FF2B5EF4-FFF2-40B4-BE49-F238E27FC236}">
                <a16:creationId xmlns:a16="http://schemas.microsoft.com/office/drawing/2014/main" id="{52497B44-D6D6-A06D-2A77-DA8AF44E2C0B}"/>
              </a:ext>
            </a:extLst>
          </p:cNvPr>
          <p:cNvSpPr/>
          <p:nvPr/>
        </p:nvSpPr>
        <p:spPr bwMode="auto">
          <a:xfrm>
            <a:off x="2552097" y="2575729"/>
            <a:ext cx="9301493" cy="1064917"/>
          </a:xfrm>
          <a:prstGeom prst="roundRect">
            <a:avLst/>
          </a:prstGeom>
          <a:solidFill>
            <a:srgbClr val="FFFFFF"/>
          </a:solidFill>
          <a:ln w="28575" cap="flat" cmpd="sng" algn="ctr">
            <a:solidFill>
              <a:srgbClr val="6BAD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b="1" dirty="0">
                <a:solidFill>
                  <a:srgbClr val="6BAD40"/>
                </a:solidFill>
              </a:rPr>
              <a:t>Led by award winner and sophisticated executives with proven track record in executing clinical development</a:t>
            </a:r>
          </a:p>
          <a:p>
            <a:pPr marL="400050" lvl="1" indent="-171450">
              <a:buFont typeface="Arial" panose="020B0604020202020204" pitchFamily="34" charset="0"/>
              <a:buChar char="•"/>
            </a:pPr>
            <a:r>
              <a:rPr lang="en-US" sz="1400" dirty="0"/>
              <a:t>The founder, Wenhui Li, is the </a:t>
            </a:r>
            <a:r>
              <a:rPr lang="en-US" sz="1400" b="1" i="1" dirty="0"/>
              <a:t>Prize Winner of 2021 Baruch S. Blumberg, the Hepatitis B Foundation's highest honor</a:t>
            </a:r>
          </a:p>
          <a:p>
            <a:pPr marL="400050" lvl="1" indent="-171450">
              <a:buFont typeface="Arial" panose="020B0604020202020204" pitchFamily="34" charset="0"/>
              <a:buChar char="•"/>
            </a:pPr>
            <a:r>
              <a:rPr lang="en-US" sz="1400" dirty="0"/>
              <a:t>Experienced management team with decades of leadership experience across multinational pharma and local biotech organizations </a:t>
            </a:r>
          </a:p>
        </p:txBody>
      </p:sp>
      <p:cxnSp>
        <p:nvCxnSpPr>
          <p:cNvPr id="21" name="Straight Arrow Connector 20">
            <a:extLst>
              <a:ext uri="{FF2B5EF4-FFF2-40B4-BE49-F238E27FC236}">
                <a16:creationId xmlns:a16="http://schemas.microsoft.com/office/drawing/2014/main" id="{56FC9BB6-1758-DEFB-D0B6-809CEE966CD4}"/>
              </a:ext>
            </a:extLst>
          </p:cNvPr>
          <p:cNvCxnSpPr>
            <a:cxnSpLocks/>
            <a:stCxn id="16" idx="3"/>
            <a:endCxn id="12" idx="1"/>
          </p:cNvCxnSpPr>
          <p:nvPr/>
        </p:nvCxnSpPr>
        <p:spPr bwMode="auto">
          <a:xfrm>
            <a:off x="2172206" y="3108188"/>
            <a:ext cx="379891" cy="0"/>
          </a:xfrm>
          <a:prstGeom prst="straightConnector1">
            <a:avLst/>
          </a:prstGeom>
          <a:solidFill>
            <a:srgbClr val="39A7CA"/>
          </a:solidFill>
          <a:ln w="15875" cap="flat" cmpd="sng" algn="ctr">
            <a:solidFill>
              <a:srgbClr val="6BAD40"/>
            </a:solidFill>
            <a:prstDash val="solid"/>
            <a:round/>
            <a:headEnd type="none" w="med" len="med"/>
            <a:tailEnd type="oval"/>
          </a:ln>
          <a:effectLst/>
        </p:spPr>
      </p:cxnSp>
      <p:sp>
        <p:nvSpPr>
          <p:cNvPr id="13" name="Rectangle: Rounded Corners 12">
            <a:extLst>
              <a:ext uri="{FF2B5EF4-FFF2-40B4-BE49-F238E27FC236}">
                <a16:creationId xmlns:a16="http://schemas.microsoft.com/office/drawing/2014/main" id="{2E8D3166-72B8-AF48-13BC-BCE778A8CB50}"/>
              </a:ext>
            </a:extLst>
          </p:cNvPr>
          <p:cNvSpPr/>
          <p:nvPr/>
        </p:nvSpPr>
        <p:spPr bwMode="auto">
          <a:xfrm>
            <a:off x="2602202" y="3860872"/>
            <a:ext cx="9251388" cy="1064917"/>
          </a:xfrm>
          <a:prstGeom prst="roundRect">
            <a:avLst/>
          </a:prstGeom>
          <a:solidFill>
            <a:srgbClr val="FFFFFF"/>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b="1" dirty="0">
                <a:solidFill>
                  <a:schemeClr val="accent4"/>
                </a:solidFill>
              </a:rPr>
              <a:t>Focused and effective execution of clinical trials with promising results </a:t>
            </a:r>
          </a:p>
          <a:p>
            <a:pPr marL="400050" lvl="1" indent="-171450">
              <a:buFont typeface="Arial" panose="020B0604020202020204" pitchFamily="34" charset="0"/>
              <a:buChar char="•"/>
            </a:pPr>
            <a:r>
              <a:rPr lang="en-US" sz="1400" dirty="0"/>
              <a:t>With only $200m funding to date, HHHbio has effectively brought Libevitug to Phase III ready stage for CHD with various designations, and Phase IIb ready stage for CHB</a:t>
            </a:r>
          </a:p>
          <a:p>
            <a:pPr marL="400050" lvl="1" indent="-171450">
              <a:buFont typeface="Arial" panose="020B0604020202020204" pitchFamily="34" charset="0"/>
              <a:buChar char="•"/>
            </a:pPr>
            <a:r>
              <a:rPr lang="en-US" sz="1400" dirty="0"/>
              <a:t>Backed by season investors such as </a:t>
            </a:r>
            <a:r>
              <a:rPr lang="en-US" sz="1400" b="1" i="1" dirty="0"/>
              <a:t>CBC Group, Hillhouse, Matrix Partners China and Superstring</a:t>
            </a:r>
          </a:p>
        </p:txBody>
      </p:sp>
      <p:cxnSp>
        <p:nvCxnSpPr>
          <p:cNvPr id="22" name="Straight Arrow Connector 21">
            <a:extLst>
              <a:ext uri="{FF2B5EF4-FFF2-40B4-BE49-F238E27FC236}">
                <a16:creationId xmlns:a16="http://schemas.microsoft.com/office/drawing/2014/main" id="{C9E74D90-90DB-FCC0-2ACA-FEF362D5B68D}"/>
              </a:ext>
            </a:extLst>
          </p:cNvPr>
          <p:cNvCxnSpPr>
            <a:cxnSpLocks/>
            <a:stCxn id="31" idx="3"/>
            <a:endCxn id="13" idx="1"/>
          </p:cNvCxnSpPr>
          <p:nvPr/>
        </p:nvCxnSpPr>
        <p:spPr bwMode="auto">
          <a:xfrm>
            <a:off x="2222310" y="4393331"/>
            <a:ext cx="379892" cy="0"/>
          </a:xfrm>
          <a:prstGeom prst="straightConnector1">
            <a:avLst/>
          </a:prstGeom>
          <a:solidFill>
            <a:srgbClr val="39A7CA"/>
          </a:solidFill>
          <a:ln w="15875" cap="flat" cmpd="sng" algn="ctr">
            <a:solidFill>
              <a:srgbClr val="FFC000"/>
            </a:solidFill>
            <a:prstDash val="solid"/>
            <a:round/>
            <a:headEnd type="none" w="med" len="med"/>
            <a:tailEnd type="oval"/>
          </a:ln>
          <a:effectLst/>
        </p:spPr>
      </p:cxnSp>
      <p:sp>
        <p:nvSpPr>
          <p:cNvPr id="14" name="Rectangle: Rounded Corners 13">
            <a:extLst>
              <a:ext uri="{FF2B5EF4-FFF2-40B4-BE49-F238E27FC236}">
                <a16:creationId xmlns:a16="http://schemas.microsoft.com/office/drawing/2014/main" id="{FCDA3FA6-8DD6-C112-2ECD-FC2FCB275BF7}"/>
              </a:ext>
            </a:extLst>
          </p:cNvPr>
          <p:cNvSpPr/>
          <p:nvPr/>
        </p:nvSpPr>
        <p:spPr bwMode="auto">
          <a:xfrm>
            <a:off x="2208506" y="5146014"/>
            <a:ext cx="9645084" cy="1064917"/>
          </a:xfrm>
          <a:prstGeom prst="roundRect">
            <a:avLst/>
          </a:prstGeom>
          <a:solidFill>
            <a:srgbClr val="FFFFFF"/>
          </a:solidFill>
          <a:ln w="28575" cap="flat" cmpd="sng" algn="ctr">
            <a:solidFill>
              <a:srgbClr val="7C7C7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b="1" dirty="0">
                <a:solidFill>
                  <a:srgbClr val="7C7C7C"/>
                </a:solidFill>
              </a:rPr>
              <a:t>Clear near-term commercialization opportunity with huge global potential</a:t>
            </a:r>
          </a:p>
          <a:p>
            <a:pPr marL="400050" lvl="1" indent="-171450">
              <a:buFont typeface="Arial" panose="020B0604020202020204" pitchFamily="34" charset="0"/>
              <a:buChar char="•"/>
            </a:pPr>
            <a:r>
              <a:rPr lang="en-US" sz="1400" dirty="0"/>
              <a:t>Libevitug </a:t>
            </a:r>
            <a:r>
              <a:rPr lang="en-US" altLang="zh-CN" sz="1400" dirty="0"/>
              <a:t>h</a:t>
            </a:r>
            <a:r>
              <a:rPr lang="en-US" sz="1400" dirty="0"/>
              <a:t>as filed China NDA for CHD in Nov 2024 and </a:t>
            </a:r>
            <a:r>
              <a:rPr lang="en-US" sz="1400" b="1" i="1" dirty="0"/>
              <a:t>expects to launch by Q4 2025</a:t>
            </a:r>
            <a:r>
              <a:rPr lang="en-US" sz="1400" dirty="0"/>
              <a:t>; US, EU and </a:t>
            </a:r>
            <a:r>
              <a:rPr lang="en-US" altLang="zh-CN" sz="1400" dirty="0"/>
              <a:t>rest of the world R&amp;D and commercialization plan on track</a:t>
            </a:r>
            <a:endParaRPr lang="en-US" sz="1400" dirty="0"/>
          </a:p>
          <a:p>
            <a:pPr marL="400050" lvl="1" indent="-171450">
              <a:buFont typeface="Arial" panose="020B0604020202020204" pitchFamily="34" charset="0"/>
              <a:buChar char="•"/>
            </a:pPr>
            <a:r>
              <a:rPr lang="en-US" sz="1400" dirty="0"/>
              <a:t>Libevitug has also demonstrated promising results in anti-HBV, which affect</a:t>
            </a:r>
            <a:r>
              <a:rPr lang="en-US" altLang="zh-CN" sz="1400" dirty="0"/>
              <a:t>s</a:t>
            </a:r>
            <a:r>
              <a:rPr lang="en-US" sz="1400" dirty="0"/>
              <a:t> ~300m people globally   </a:t>
            </a:r>
            <a:endParaRPr lang="en-US" altLang="zh-CN" sz="1400" dirty="0">
              <a:solidFill>
                <a:schemeClr val="tx1">
                  <a:lumMod val="85000"/>
                  <a:lumOff val="15000"/>
                </a:schemeClr>
              </a:solidFill>
              <a:latin typeface="+mj-lt"/>
              <a:ea typeface="Calibri"/>
              <a:cs typeface="Calibri"/>
            </a:endParaRPr>
          </a:p>
        </p:txBody>
      </p:sp>
      <p:cxnSp>
        <p:nvCxnSpPr>
          <p:cNvPr id="23" name="Straight Arrow Connector 22">
            <a:extLst>
              <a:ext uri="{FF2B5EF4-FFF2-40B4-BE49-F238E27FC236}">
                <a16:creationId xmlns:a16="http://schemas.microsoft.com/office/drawing/2014/main" id="{2531E34C-4B16-4829-F460-DEC1BC3FA2DF}"/>
              </a:ext>
            </a:extLst>
          </p:cNvPr>
          <p:cNvCxnSpPr>
            <a:cxnSpLocks/>
            <a:stCxn id="35" idx="3"/>
            <a:endCxn id="14" idx="1"/>
          </p:cNvCxnSpPr>
          <p:nvPr/>
        </p:nvCxnSpPr>
        <p:spPr bwMode="auto">
          <a:xfrm>
            <a:off x="1760680" y="5678473"/>
            <a:ext cx="447826" cy="0"/>
          </a:xfrm>
          <a:prstGeom prst="straightConnector1">
            <a:avLst/>
          </a:prstGeom>
          <a:solidFill>
            <a:srgbClr val="39A7CA"/>
          </a:solidFill>
          <a:ln w="15875" cap="flat" cmpd="sng" algn="ctr">
            <a:solidFill>
              <a:srgbClr val="7C7C7C"/>
            </a:solidFill>
            <a:prstDash val="solid"/>
            <a:round/>
            <a:headEnd type="none" w="med" len="med"/>
            <a:tailEnd type="oval"/>
          </a:ln>
          <a:effectLst/>
        </p:spPr>
      </p:cxnSp>
      <p:sp>
        <p:nvSpPr>
          <p:cNvPr id="16" name="Arrow: Chevron 15">
            <a:extLst>
              <a:ext uri="{FF2B5EF4-FFF2-40B4-BE49-F238E27FC236}">
                <a16:creationId xmlns:a16="http://schemas.microsoft.com/office/drawing/2014/main" id="{962A1AB7-358D-EB55-8F80-CDD8A79925C9}"/>
              </a:ext>
            </a:extLst>
          </p:cNvPr>
          <p:cNvSpPr/>
          <p:nvPr/>
        </p:nvSpPr>
        <p:spPr bwMode="auto">
          <a:xfrm>
            <a:off x="1986444" y="2857362"/>
            <a:ext cx="185762" cy="501651"/>
          </a:xfrm>
          <a:prstGeom prst="chevron">
            <a:avLst>
              <a:gd name="adj" fmla="val 67875"/>
            </a:avLst>
          </a:prstGeom>
          <a:solidFill>
            <a:srgbClr val="6BAD4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a:solidFill>
                <a:srgbClr val="FFFFFF"/>
              </a:solidFill>
              <a:ea typeface="STKaiti"/>
              <a:cs typeface="Calibri" pitchFamily="34" charset="0"/>
            </a:endParaRPr>
          </a:p>
        </p:txBody>
      </p:sp>
      <p:sp>
        <p:nvSpPr>
          <p:cNvPr id="18" name="Hexagon 17">
            <a:extLst>
              <a:ext uri="{FF2B5EF4-FFF2-40B4-BE49-F238E27FC236}">
                <a16:creationId xmlns:a16="http://schemas.microsoft.com/office/drawing/2014/main" id="{2247CED8-DAFE-EF45-73F4-E7678A96F708}"/>
              </a:ext>
            </a:extLst>
          </p:cNvPr>
          <p:cNvSpPr/>
          <p:nvPr/>
        </p:nvSpPr>
        <p:spPr bwMode="auto">
          <a:xfrm>
            <a:off x="1418693" y="2801863"/>
            <a:ext cx="711651" cy="612648"/>
          </a:xfrm>
          <a:prstGeom prst="hexagon">
            <a:avLst/>
          </a:prstGeom>
          <a:solidFill>
            <a:srgbClr val="FFFFFF"/>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sz="1400" b="1" dirty="0">
              <a:solidFill>
                <a:srgbClr val="FFFFFF"/>
              </a:solidFill>
              <a:ea typeface="STKaiti"/>
              <a:cs typeface="Calibri" pitchFamily="34" charset="0"/>
            </a:endParaRPr>
          </a:p>
        </p:txBody>
      </p:sp>
      <p:sp>
        <p:nvSpPr>
          <p:cNvPr id="19" name="Oval 18">
            <a:extLst>
              <a:ext uri="{FF2B5EF4-FFF2-40B4-BE49-F238E27FC236}">
                <a16:creationId xmlns:a16="http://schemas.microsoft.com/office/drawing/2014/main" id="{61962F9E-8FD0-1C52-9CF7-A9F676A4B375}"/>
              </a:ext>
            </a:extLst>
          </p:cNvPr>
          <p:cNvSpPr/>
          <p:nvPr/>
        </p:nvSpPr>
        <p:spPr bwMode="auto">
          <a:xfrm>
            <a:off x="1361568" y="2809500"/>
            <a:ext cx="247511" cy="247169"/>
          </a:xfrm>
          <a:prstGeom prst="ellipse">
            <a:avLst/>
          </a:prstGeom>
          <a:solidFill>
            <a:srgbClr val="6BAD40"/>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GB" sz="1400" b="1" dirty="0">
                <a:solidFill>
                  <a:srgbClr val="FFFFFF"/>
                </a:solidFill>
                <a:ea typeface="STKaiti"/>
                <a:cs typeface="Calibri" pitchFamily="34" charset="0"/>
              </a:rPr>
              <a:t>2</a:t>
            </a:r>
            <a:endParaRPr sz="1400" b="1" dirty="0">
              <a:solidFill>
                <a:srgbClr val="FFFFFF"/>
              </a:solidFill>
              <a:ea typeface="STKaiti"/>
              <a:cs typeface="Calibri" pitchFamily="34" charset="0"/>
            </a:endParaRPr>
          </a:p>
        </p:txBody>
      </p:sp>
      <p:sp>
        <p:nvSpPr>
          <p:cNvPr id="71" name="Icon1">
            <a:extLst>
              <a:ext uri="{FF2B5EF4-FFF2-40B4-BE49-F238E27FC236}">
                <a16:creationId xmlns:a16="http://schemas.microsoft.com/office/drawing/2014/main" id="{A8F431F1-B240-C48D-2211-1B61106EBF99}"/>
              </a:ext>
            </a:extLst>
          </p:cNvPr>
          <p:cNvSpPr>
            <a:spLocks noChangeAspect="1"/>
          </p:cNvSpPr>
          <p:nvPr/>
        </p:nvSpPr>
        <p:spPr bwMode="auto">
          <a:xfrm>
            <a:off x="1557657" y="3007822"/>
            <a:ext cx="422979" cy="219922"/>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 name="T72" fmla="*/ 472622 w 604011"/>
              <a:gd name="T73" fmla="*/ 472622 w 604011"/>
              <a:gd name="T74" fmla="*/ 472622 w 604011"/>
              <a:gd name="T75" fmla="*/ 472622 w 604011"/>
              <a:gd name="T76" fmla="*/ 472622 w 604011"/>
              <a:gd name="T77" fmla="*/ 472622 w 604011"/>
              <a:gd name="T78" fmla="*/ 472622 w 604011"/>
              <a:gd name="T79" fmla="*/ 472622 w 604011"/>
              <a:gd name="T80" fmla="*/ 472622 w 604011"/>
              <a:gd name="T81" fmla="*/ 472622 w 604011"/>
              <a:gd name="T82" fmla="*/ 472622 w 604011"/>
              <a:gd name="T83" fmla="*/ 472622 w 604011"/>
              <a:gd name="T84" fmla="*/ 472622 w 604011"/>
              <a:gd name="T85" fmla="*/ 472622 w 604011"/>
              <a:gd name="T86" fmla="*/ 472622 w 604011"/>
              <a:gd name="T87" fmla="*/ 472622 w 604011"/>
              <a:gd name="T88" fmla="*/ 472622 w 604011"/>
              <a:gd name="T89" fmla="*/ 472622 w 604011"/>
              <a:gd name="T90" fmla="*/ 472622 w 604011"/>
              <a:gd name="T91" fmla="*/ 472622 w 604011"/>
              <a:gd name="T92" fmla="*/ 472622 w 604011"/>
              <a:gd name="T93" fmla="*/ 472622 w 604011"/>
              <a:gd name="T94" fmla="*/ 472622 w 604011"/>
              <a:gd name="T95" fmla="*/ 472622 w 604011"/>
              <a:gd name="T96" fmla="*/ 472622 w 604011"/>
              <a:gd name="T97" fmla="*/ 472622 w 604011"/>
              <a:gd name="T98" fmla="*/ 472622 w 604011"/>
              <a:gd name="T99" fmla="*/ 472622 w 604011"/>
              <a:gd name="T100" fmla="*/ 472622 w 604011"/>
              <a:gd name="T101" fmla="*/ 472622 w 604011"/>
              <a:gd name="T102" fmla="*/ 472622 w 604011"/>
              <a:gd name="T103" fmla="*/ 472622 w 604011"/>
              <a:gd name="T104" fmla="*/ 472622 w 604011"/>
              <a:gd name="T105" fmla="*/ 472622 w 604011"/>
              <a:gd name="T106" fmla="*/ 472622 w 604011"/>
              <a:gd name="T107" fmla="*/ 472622 w 604011"/>
              <a:gd name="T108" fmla="*/ 472622 w 604011"/>
              <a:gd name="T109" fmla="*/ 472622 w 604011"/>
              <a:gd name="T110" fmla="*/ 472622 w 604011"/>
              <a:gd name="T111" fmla="*/ 472622 w 604011"/>
              <a:gd name="T112" fmla="*/ 472622 w 604011"/>
              <a:gd name="T113" fmla="*/ 472622 w 604011"/>
              <a:gd name="T114" fmla="*/ 472622 w 604011"/>
              <a:gd name="T115" fmla="*/ 472622 w 604011"/>
              <a:gd name="T116" fmla="*/ 472622 w 604011"/>
              <a:gd name="T117" fmla="*/ 472622 w 604011"/>
              <a:gd name="T118" fmla="*/ 472622 w 604011"/>
              <a:gd name="T119" fmla="*/ 472622 w 604011"/>
              <a:gd name="T120" fmla="*/ 472622 w 604011"/>
              <a:gd name="T121"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09" h="3389">
                <a:moveTo>
                  <a:pt x="6409" y="2809"/>
                </a:moveTo>
                <a:cubicBezTo>
                  <a:pt x="6069" y="2529"/>
                  <a:pt x="5703" y="2344"/>
                  <a:pt x="5628" y="2308"/>
                </a:cubicBezTo>
                <a:cubicBezTo>
                  <a:pt x="5620" y="2304"/>
                  <a:pt x="5615" y="2296"/>
                  <a:pt x="5615" y="2285"/>
                </a:cubicBezTo>
                <a:lnTo>
                  <a:pt x="5615" y="1756"/>
                </a:lnTo>
                <a:cubicBezTo>
                  <a:pt x="5681" y="1712"/>
                  <a:pt x="5725" y="1636"/>
                  <a:pt x="5725" y="1549"/>
                </a:cubicBezTo>
                <a:lnTo>
                  <a:pt x="5725" y="1000"/>
                </a:lnTo>
                <a:cubicBezTo>
                  <a:pt x="5725" y="727"/>
                  <a:pt x="5504" y="505"/>
                  <a:pt x="5231" y="505"/>
                </a:cubicBezTo>
                <a:lnTo>
                  <a:pt x="5172" y="505"/>
                </a:lnTo>
                <a:lnTo>
                  <a:pt x="5113" y="505"/>
                </a:lnTo>
                <a:cubicBezTo>
                  <a:pt x="4840" y="505"/>
                  <a:pt x="4619" y="727"/>
                  <a:pt x="4619" y="1000"/>
                </a:cubicBezTo>
                <a:lnTo>
                  <a:pt x="4619" y="1549"/>
                </a:lnTo>
                <a:cubicBezTo>
                  <a:pt x="4619" y="1636"/>
                  <a:pt x="4663" y="1711"/>
                  <a:pt x="4729" y="1756"/>
                </a:cubicBezTo>
                <a:lnTo>
                  <a:pt x="4729" y="2285"/>
                </a:lnTo>
                <a:cubicBezTo>
                  <a:pt x="4729" y="2295"/>
                  <a:pt x="4724" y="2303"/>
                  <a:pt x="4716" y="2308"/>
                </a:cubicBezTo>
                <a:cubicBezTo>
                  <a:pt x="4677" y="2327"/>
                  <a:pt x="4559" y="2387"/>
                  <a:pt x="4405" y="2480"/>
                </a:cubicBezTo>
                <a:cubicBezTo>
                  <a:pt x="4113" y="2280"/>
                  <a:pt x="3857" y="2151"/>
                  <a:pt x="3792" y="2119"/>
                </a:cubicBezTo>
                <a:cubicBezTo>
                  <a:pt x="3783" y="2113"/>
                  <a:pt x="3776" y="2104"/>
                  <a:pt x="3776" y="2093"/>
                </a:cubicBezTo>
                <a:lnTo>
                  <a:pt x="3776" y="1469"/>
                </a:lnTo>
                <a:cubicBezTo>
                  <a:pt x="3855" y="1417"/>
                  <a:pt x="3905" y="1328"/>
                  <a:pt x="3905" y="1227"/>
                </a:cubicBezTo>
                <a:lnTo>
                  <a:pt x="3905" y="581"/>
                </a:lnTo>
                <a:cubicBezTo>
                  <a:pt x="3905" y="260"/>
                  <a:pt x="3645" y="0"/>
                  <a:pt x="3324" y="0"/>
                </a:cubicBezTo>
                <a:lnTo>
                  <a:pt x="3252" y="0"/>
                </a:lnTo>
                <a:lnTo>
                  <a:pt x="3183" y="0"/>
                </a:lnTo>
                <a:cubicBezTo>
                  <a:pt x="2861" y="0"/>
                  <a:pt x="2601" y="260"/>
                  <a:pt x="2601" y="581"/>
                </a:cubicBezTo>
                <a:lnTo>
                  <a:pt x="2601" y="1227"/>
                </a:lnTo>
                <a:cubicBezTo>
                  <a:pt x="2601" y="1328"/>
                  <a:pt x="2653" y="1417"/>
                  <a:pt x="2731" y="1469"/>
                </a:cubicBezTo>
                <a:lnTo>
                  <a:pt x="2731" y="2092"/>
                </a:lnTo>
                <a:cubicBezTo>
                  <a:pt x="2731" y="2103"/>
                  <a:pt x="2724" y="2113"/>
                  <a:pt x="2715" y="2117"/>
                </a:cubicBezTo>
                <a:cubicBezTo>
                  <a:pt x="2649" y="2149"/>
                  <a:pt x="2393" y="2279"/>
                  <a:pt x="2101" y="2479"/>
                </a:cubicBezTo>
                <a:cubicBezTo>
                  <a:pt x="1948" y="2387"/>
                  <a:pt x="1829" y="2327"/>
                  <a:pt x="1791" y="2307"/>
                </a:cubicBezTo>
                <a:cubicBezTo>
                  <a:pt x="1783" y="2303"/>
                  <a:pt x="1777" y="2295"/>
                  <a:pt x="1777" y="2284"/>
                </a:cubicBezTo>
                <a:lnTo>
                  <a:pt x="1777" y="1755"/>
                </a:lnTo>
                <a:cubicBezTo>
                  <a:pt x="1844" y="1711"/>
                  <a:pt x="1888" y="1635"/>
                  <a:pt x="1888" y="1548"/>
                </a:cubicBezTo>
                <a:lnTo>
                  <a:pt x="1888" y="999"/>
                </a:lnTo>
                <a:cubicBezTo>
                  <a:pt x="1888" y="725"/>
                  <a:pt x="1667" y="504"/>
                  <a:pt x="1393" y="504"/>
                </a:cubicBezTo>
                <a:lnTo>
                  <a:pt x="1335" y="504"/>
                </a:lnTo>
                <a:lnTo>
                  <a:pt x="1276" y="504"/>
                </a:lnTo>
                <a:cubicBezTo>
                  <a:pt x="1003" y="504"/>
                  <a:pt x="781" y="725"/>
                  <a:pt x="781" y="999"/>
                </a:cubicBezTo>
                <a:lnTo>
                  <a:pt x="781" y="1548"/>
                </a:lnTo>
                <a:cubicBezTo>
                  <a:pt x="781" y="1635"/>
                  <a:pt x="825" y="1709"/>
                  <a:pt x="892" y="1755"/>
                </a:cubicBezTo>
                <a:lnTo>
                  <a:pt x="892" y="2284"/>
                </a:lnTo>
                <a:cubicBezTo>
                  <a:pt x="892" y="2293"/>
                  <a:pt x="887" y="2301"/>
                  <a:pt x="879" y="2307"/>
                </a:cubicBezTo>
                <a:cubicBezTo>
                  <a:pt x="804" y="2343"/>
                  <a:pt x="437" y="2528"/>
                  <a:pt x="97" y="2808"/>
                </a:cubicBezTo>
                <a:cubicBezTo>
                  <a:pt x="36" y="2859"/>
                  <a:pt x="0" y="2935"/>
                  <a:pt x="0" y="3013"/>
                </a:cubicBezTo>
                <a:lnTo>
                  <a:pt x="0" y="3389"/>
                </a:lnTo>
                <a:lnTo>
                  <a:pt x="1336" y="3389"/>
                </a:lnTo>
                <a:lnTo>
                  <a:pt x="1685" y="3389"/>
                </a:lnTo>
                <a:lnTo>
                  <a:pt x="2672" y="3389"/>
                </a:lnTo>
                <a:lnTo>
                  <a:pt x="3049" y="3389"/>
                </a:lnTo>
                <a:lnTo>
                  <a:pt x="3184" y="2772"/>
                </a:lnTo>
                <a:cubicBezTo>
                  <a:pt x="2912" y="2392"/>
                  <a:pt x="3204" y="2375"/>
                  <a:pt x="3255" y="2373"/>
                </a:cubicBezTo>
                <a:lnTo>
                  <a:pt x="3255" y="2373"/>
                </a:lnTo>
                <a:lnTo>
                  <a:pt x="3255" y="2373"/>
                </a:lnTo>
                <a:cubicBezTo>
                  <a:pt x="3305" y="2373"/>
                  <a:pt x="3599" y="2392"/>
                  <a:pt x="3325" y="2772"/>
                </a:cubicBezTo>
                <a:lnTo>
                  <a:pt x="3460" y="3389"/>
                </a:lnTo>
                <a:lnTo>
                  <a:pt x="3837" y="3389"/>
                </a:lnTo>
                <a:lnTo>
                  <a:pt x="4824" y="3389"/>
                </a:lnTo>
                <a:lnTo>
                  <a:pt x="5173" y="3389"/>
                </a:lnTo>
                <a:lnTo>
                  <a:pt x="6509" y="3389"/>
                </a:lnTo>
                <a:lnTo>
                  <a:pt x="6509" y="3013"/>
                </a:lnTo>
                <a:cubicBezTo>
                  <a:pt x="6507" y="2936"/>
                  <a:pt x="6471" y="2860"/>
                  <a:pt x="6409" y="2809"/>
                </a:cubicBezTo>
                <a:close/>
              </a:path>
            </a:pathLst>
          </a:custGeom>
          <a:solidFill>
            <a:srgbClr val="5EA844"/>
          </a:solidFill>
          <a:ln>
            <a:noFill/>
          </a:ln>
        </p:spPr>
        <p:txBody>
          <a:bodyPr/>
          <a:lstStyle>
            <a:defPPr>
              <a:defRPr lang="zh-CN"/>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zh-CN" altLang="en-US">
              <a:cs typeface="+mn-ea"/>
              <a:sym typeface="+mn-lt"/>
            </a:endParaRPr>
          </a:p>
        </p:txBody>
      </p:sp>
      <p:sp>
        <p:nvSpPr>
          <p:cNvPr id="31" name="Arrow: Chevron 30">
            <a:extLst>
              <a:ext uri="{FF2B5EF4-FFF2-40B4-BE49-F238E27FC236}">
                <a16:creationId xmlns:a16="http://schemas.microsoft.com/office/drawing/2014/main" id="{D5BAF2AE-49A9-9A8D-1B46-A0E6B212E724}"/>
              </a:ext>
            </a:extLst>
          </p:cNvPr>
          <p:cNvSpPr/>
          <p:nvPr/>
        </p:nvSpPr>
        <p:spPr bwMode="auto">
          <a:xfrm>
            <a:off x="2036548" y="4142505"/>
            <a:ext cx="185762" cy="501651"/>
          </a:xfrm>
          <a:prstGeom prst="chevron">
            <a:avLst>
              <a:gd name="adj" fmla="val 67875"/>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a:solidFill>
                <a:srgbClr val="FFFFFF"/>
              </a:solidFill>
              <a:ea typeface="STKaiti"/>
              <a:cs typeface="Calibri" pitchFamily="34" charset="0"/>
            </a:endParaRPr>
          </a:p>
        </p:txBody>
      </p:sp>
      <p:sp>
        <p:nvSpPr>
          <p:cNvPr id="32" name="Hexagon 31">
            <a:extLst>
              <a:ext uri="{FF2B5EF4-FFF2-40B4-BE49-F238E27FC236}">
                <a16:creationId xmlns:a16="http://schemas.microsoft.com/office/drawing/2014/main" id="{54CFA738-2BBB-B7AA-CF74-F441DEED48F4}"/>
              </a:ext>
            </a:extLst>
          </p:cNvPr>
          <p:cNvSpPr/>
          <p:nvPr/>
        </p:nvSpPr>
        <p:spPr bwMode="auto">
          <a:xfrm>
            <a:off x="1468797" y="4087006"/>
            <a:ext cx="711651" cy="612648"/>
          </a:xfrm>
          <a:prstGeom prst="hexagon">
            <a:avLst/>
          </a:prstGeom>
          <a:solidFill>
            <a:srgbClr val="FFFFFF"/>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sz="1400" b="1" dirty="0">
              <a:solidFill>
                <a:srgbClr val="FFFFFF"/>
              </a:solidFill>
              <a:ea typeface="STKaiti"/>
              <a:cs typeface="Calibri" pitchFamily="34" charset="0"/>
            </a:endParaRPr>
          </a:p>
        </p:txBody>
      </p:sp>
      <p:sp>
        <p:nvSpPr>
          <p:cNvPr id="33" name="Oval 32">
            <a:extLst>
              <a:ext uri="{FF2B5EF4-FFF2-40B4-BE49-F238E27FC236}">
                <a16:creationId xmlns:a16="http://schemas.microsoft.com/office/drawing/2014/main" id="{20F86310-9469-16EC-317F-3E18270645B1}"/>
              </a:ext>
            </a:extLst>
          </p:cNvPr>
          <p:cNvSpPr/>
          <p:nvPr/>
        </p:nvSpPr>
        <p:spPr bwMode="auto">
          <a:xfrm>
            <a:off x="1411672" y="4094643"/>
            <a:ext cx="247511" cy="247169"/>
          </a:xfrm>
          <a:prstGeom prst="ellipse">
            <a:avLst/>
          </a:prstGeom>
          <a:solidFill>
            <a:schemeClr val="accent4"/>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GB" sz="1400" b="1" dirty="0">
                <a:solidFill>
                  <a:srgbClr val="FFFFFF"/>
                </a:solidFill>
                <a:ea typeface="STKaiti"/>
                <a:cs typeface="Calibri" pitchFamily="34" charset="0"/>
              </a:rPr>
              <a:t>3</a:t>
            </a:r>
            <a:endParaRPr sz="1400" b="1" dirty="0">
              <a:solidFill>
                <a:srgbClr val="FFFFFF"/>
              </a:solidFill>
              <a:ea typeface="STKaiti"/>
              <a:cs typeface="Calibri" pitchFamily="34" charset="0"/>
            </a:endParaRPr>
          </a:p>
        </p:txBody>
      </p:sp>
      <p:sp>
        <p:nvSpPr>
          <p:cNvPr id="83" name="Icon1">
            <a:extLst>
              <a:ext uri="{FF2B5EF4-FFF2-40B4-BE49-F238E27FC236}">
                <a16:creationId xmlns:a16="http://schemas.microsoft.com/office/drawing/2014/main" id="{0224C0A7-8238-7A96-A12E-B14C7C735AAA}"/>
              </a:ext>
            </a:extLst>
          </p:cNvPr>
          <p:cNvSpPr>
            <a:spLocks noChangeAspect="1"/>
          </p:cNvSpPr>
          <p:nvPr/>
        </p:nvSpPr>
        <p:spPr bwMode="auto">
          <a:xfrm>
            <a:off x="1668384" y="4201067"/>
            <a:ext cx="312477" cy="384526"/>
          </a:xfrm>
          <a:custGeom>
            <a:avLst/>
            <a:gdLst>
              <a:gd name="connsiteX0" fmla="*/ 408101 w 493958"/>
              <a:gd name="connsiteY0" fmla="*/ 197442 h 607851"/>
              <a:gd name="connsiteX1" fmla="*/ 474265 w 493958"/>
              <a:gd name="connsiteY1" fmla="*/ 364168 h 607851"/>
              <a:gd name="connsiteX2" fmla="*/ 425332 w 493958"/>
              <a:gd name="connsiteY2" fmla="*/ 510408 h 607851"/>
              <a:gd name="connsiteX3" fmla="*/ 473967 w 493958"/>
              <a:gd name="connsiteY3" fmla="*/ 510408 h 607851"/>
              <a:gd name="connsiteX4" fmla="*/ 493958 w 493958"/>
              <a:gd name="connsiteY4" fmla="*/ 530373 h 607851"/>
              <a:gd name="connsiteX5" fmla="*/ 493958 w 493958"/>
              <a:gd name="connsiteY5" fmla="*/ 587886 h 607851"/>
              <a:gd name="connsiteX6" fmla="*/ 473967 w 493958"/>
              <a:gd name="connsiteY6" fmla="*/ 607851 h 607851"/>
              <a:gd name="connsiteX7" fmla="*/ 19991 w 493958"/>
              <a:gd name="connsiteY7" fmla="*/ 607851 h 607851"/>
              <a:gd name="connsiteX8" fmla="*/ 0 w 493958"/>
              <a:gd name="connsiteY8" fmla="*/ 587886 h 607851"/>
              <a:gd name="connsiteX9" fmla="*/ 0 w 493958"/>
              <a:gd name="connsiteY9" fmla="*/ 530373 h 607851"/>
              <a:gd name="connsiteX10" fmla="*/ 19991 w 493958"/>
              <a:gd name="connsiteY10" fmla="*/ 510408 h 607851"/>
              <a:gd name="connsiteX11" fmla="*/ 223184 w 493958"/>
              <a:gd name="connsiteY11" fmla="*/ 510408 h 607851"/>
              <a:gd name="connsiteX12" fmla="*/ 138818 w 493958"/>
              <a:gd name="connsiteY12" fmla="*/ 461686 h 607851"/>
              <a:gd name="connsiteX13" fmla="*/ 103909 w 493958"/>
              <a:gd name="connsiteY13" fmla="*/ 461686 h 607851"/>
              <a:gd name="connsiteX14" fmla="*/ 83918 w 493958"/>
              <a:gd name="connsiteY14" fmla="*/ 441646 h 607851"/>
              <a:gd name="connsiteX15" fmla="*/ 83918 w 493958"/>
              <a:gd name="connsiteY15" fmla="*/ 384134 h 607851"/>
              <a:gd name="connsiteX16" fmla="*/ 103909 w 493958"/>
              <a:gd name="connsiteY16" fmla="*/ 364168 h 607851"/>
              <a:gd name="connsiteX17" fmla="*/ 259063 w 493958"/>
              <a:gd name="connsiteY17" fmla="*/ 364168 h 607851"/>
              <a:gd name="connsiteX18" fmla="*/ 279129 w 493958"/>
              <a:gd name="connsiteY18" fmla="*/ 384134 h 607851"/>
              <a:gd name="connsiteX19" fmla="*/ 279129 w 493958"/>
              <a:gd name="connsiteY19" fmla="*/ 423767 h 607851"/>
              <a:gd name="connsiteX20" fmla="*/ 317768 w 493958"/>
              <a:gd name="connsiteY20" fmla="*/ 481354 h 607851"/>
              <a:gd name="connsiteX21" fmla="*/ 376697 w 493958"/>
              <a:gd name="connsiteY21" fmla="*/ 364168 h 607851"/>
              <a:gd name="connsiteX22" fmla="*/ 322617 w 493958"/>
              <a:gd name="connsiteY22" fmla="*/ 250857 h 607851"/>
              <a:gd name="connsiteX23" fmla="*/ 331270 w 493958"/>
              <a:gd name="connsiteY23" fmla="*/ 251304 h 607851"/>
              <a:gd name="connsiteX24" fmla="*/ 389005 w 493958"/>
              <a:gd name="connsiteY24" fmla="*/ 227465 h 607851"/>
              <a:gd name="connsiteX25" fmla="*/ 408101 w 493958"/>
              <a:gd name="connsiteY25" fmla="*/ 197442 h 607851"/>
              <a:gd name="connsiteX26" fmla="*/ 331270 w 493958"/>
              <a:gd name="connsiteY26" fmla="*/ 118268 h 607851"/>
              <a:gd name="connsiteX27" fmla="*/ 382888 w 493958"/>
              <a:gd name="connsiteY27" fmla="*/ 169816 h 607851"/>
              <a:gd name="connsiteX28" fmla="*/ 382664 w 493958"/>
              <a:gd name="connsiteY28" fmla="*/ 174062 h 607851"/>
              <a:gd name="connsiteX29" fmla="*/ 331270 w 493958"/>
              <a:gd name="connsiteY29" fmla="*/ 221364 h 607851"/>
              <a:gd name="connsiteX30" fmla="*/ 279651 w 493958"/>
              <a:gd name="connsiteY30" fmla="*/ 169816 h 607851"/>
              <a:gd name="connsiteX31" fmla="*/ 298299 w 493958"/>
              <a:gd name="connsiteY31" fmla="*/ 130187 h 607851"/>
              <a:gd name="connsiteX32" fmla="*/ 331270 w 493958"/>
              <a:gd name="connsiteY32" fmla="*/ 118268 h 607851"/>
              <a:gd name="connsiteX33" fmla="*/ 139155 w 493958"/>
              <a:gd name="connsiteY33" fmla="*/ 65485 h 607851"/>
              <a:gd name="connsiteX34" fmla="*/ 251919 w 493958"/>
              <a:gd name="connsiteY34" fmla="*/ 65485 h 607851"/>
              <a:gd name="connsiteX35" fmla="*/ 251919 w 493958"/>
              <a:gd name="connsiteY35" fmla="*/ 150697 h 607851"/>
              <a:gd name="connsiteX36" fmla="*/ 251919 w 493958"/>
              <a:gd name="connsiteY36" fmla="*/ 188983 h 607851"/>
              <a:gd name="connsiteX37" fmla="*/ 251919 w 493958"/>
              <a:gd name="connsiteY37" fmla="*/ 334975 h 607851"/>
              <a:gd name="connsiteX38" fmla="*/ 139155 w 493958"/>
              <a:gd name="connsiteY38" fmla="*/ 334975 h 607851"/>
              <a:gd name="connsiteX39" fmla="*/ 173048 w 493958"/>
              <a:gd name="connsiteY39" fmla="*/ 0 h 607851"/>
              <a:gd name="connsiteX40" fmla="*/ 217954 w 493958"/>
              <a:gd name="connsiteY40" fmla="*/ 0 h 607851"/>
              <a:gd name="connsiteX41" fmla="*/ 237946 w 493958"/>
              <a:gd name="connsiteY41" fmla="*/ 19974 h 607851"/>
              <a:gd name="connsiteX42" fmla="*/ 237946 w 493958"/>
              <a:gd name="connsiteY42" fmla="*/ 41140 h 607851"/>
              <a:gd name="connsiteX43" fmla="*/ 153056 w 493958"/>
              <a:gd name="connsiteY43" fmla="*/ 41140 h 607851"/>
              <a:gd name="connsiteX44" fmla="*/ 153056 w 493958"/>
              <a:gd name="connsiteY44" fmla="*/ 19974 h 607851"/>
              <a:gd name="connsiteX45" fmla="*/ 173048 w 493958"/>
              <a:gd name="connsiteY45"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3958" h="607851">
                <a:moveTo>
                  <a:pt x="408101" y="197442"/>
                </a:moveTo>
                <a:cubicBezTo>
                  <a:pt x="449127" y="241098"/>
                  <a:pt x="474265" y="299728"/>
                  <a:pt x="474265" y="364168"/>
                </a:cubicBezTo>
                <a:cubicBezTo>
                  <a:pt x="474265" y="418999"/>
                  <a:pt x="456064" y="469657"/>
                  <a:pt x="425332" y="510408"/>
                </a:cubicBezTo>
                <a:lnTo>
                  <a:pt x="473967" y="510408"/>
                </a:lnTo>
                <a:cubicBezTo>
                  <a:pt x="485007" y="510408"/>
                  <a:pt x="493958" y="519347"/>
                  <a:pt x="493958" y="530373"/>
                </a:cubicBezTo>
                <a:lnTo>
                  <a:pt x="493958" y="587886"/>
                </a:lnTo>
                <a:cubicBezTo>
                  <a:pt x="493958" y="598911"/>
                  <a:pt x="485007" y="607851"/>
                  <a:pt x="473967" y="607851"/>
                </a:cubicBezTo>
                <a:lnTo>
                  <a:pt x="19991" y="607851"/>
                </a:lnTo>
                <a:cubicBezTo>
                  <a:pt x="8951" y="607851"/>
                  <a:pt x="0" y="598911"/>
                  <a:pt x="0" y="587886"/>
                </a:cubicBezTo>
                <a:lnTo>
                  <a:pt x="0" y="530373"/>
                </a:lnTo>
                <a:cubicBezTo>
                  <a:pt x="0" y="519347"/>
                  <a:pt x="8951" y="510408"/>
                  <a:pt x="19991" y="510408"/>
                </a:cubicBezTo>
                <a:lnTo>
                  <a:pt x="223184" y="510408"/>
                </a:lnTo>
                <a:cubicBezTo>
                  <a:pt x="206326" y="481279"/>
                  <a:pt x="174847" y="461686"/>
                  <a:pt x="138818" y="461686"/>
                </a:cubicBezTo>
                <a:lnTo>
                  <a:pt x="103909" y="461686"/>
                </a:lnTo>
                <a:cubicBezTo>
                  <a:pt x="92869" y="461686"/>
                  <a:pt x="83918" y="452672"/>
                  <a:pt x="83918" y="441646"/>
                </a:cubicBezTo>
                <a:lnTo>
                  <a:pt x="83918" y="384134"/>
                </a:lnTo>
                <a:cubicBezTo>
                  <a:pt x="83918" y="373108"/>
                  <a:pt x="92869" y="364168"/>
                  <a:pt x="103909" y="364168"/>
                </a:cubicBezTo>
                <a:lnTo>
                  <a:pt x="259063" y="364168"/>
                </a:lnTo>
                <a:cubicBezTo>
                  <a:pt x="270178" y="364168"/>
                  <a:pt x="279129" y="373108"/>
                  <a:pt x="279129" y="384134"/>
                </a:cubicBezTo>
                <a:lnTo>
                  <a:pt x="279129" y="423767"/>
                </a:lnTo>
                <a:cubicBezTo>
                  <a:pt x="295166" y="440454"/>
                  <a:pt x="308369" y="459898"/>
                  <a:pt x="317768" y="481354"/>
                </a:cubicBezTo>
                <a:cubicBezTo>
                  <a:pt x="353498" y="454683"/>
                  <a:pt x="376697" y="412070"/>
                  <a:pt x="376697" y="364168"/>
                </a:cubicBezTo>
                <a:cubicBezTo>
                  <a:pt x="376697" y="318501"/>
                  <a:pt x="355587" y="277676"/>
                  <a:pt x="322617" y="250857"/>
                </a:cubicBezTo>
                <a:cubicBezTo>
                  <a:pt x="325451" y="251155"/>
                  <a:pt x="328360" y="251304"/>
                  <a:pt x="331270" y="251304"/>
                </a:cubicBezTo>
                <a:cubicBezTo>
                  <a:pt x="353051" y="251304"/>
                  <a:pt x="373564" y="242811"/>
                  <a:pt x="389005" y="227465"/>
                </a:cubicBezTo>
                <a:cubicBezTo>
                  <a:pt x="397583" y="218823"/>
                  <a:pt x="404073" y="208617"/>
                  <a:pt x="408101" y="197442"/>
                </a:cubicBezTo>
                <a:close/>
                <a:moveTo>
                  <a:pt x="331270" y="118268"/>
                </a:moveTo>
                <a:cubicBezTo>
                  <a:pt x="359764" y="118268"/>
                  <a:pt x="382888" y="141360"/>
                  <a:pt x="382888" y="169816"/>
                </a:cubicBezTo>
                <a:cubicBezTo>
                  <a:pt x="382888" y="171231"/>
                  <a:pt x="382813" y="172647"/>
                  <a:pt x="382664" y="174062"/>
                </a:cubicBezTo>
                <a:cubicBezTo>
                  <a:pt x="380501" y="200506"/>
                  <a:pt x="358347" y="221364"/>
                  <a:pt x="331270" y="221364"/>
                </a:cubicBezTo>
                <a:cubicBezTo>
                  <a:pt x="302775" y="221364"/>
                  <a:pt x="279651" y="198272"/>
                  <a:pt x="279651" y="169816"/>
                </a:cubicBezTo>
                <a:cubicBezTo>
                  <a:pt x="279651" y="153875"/>
                  <a:pt x="286961" y="139647"/>
                  <a:pt x="298299" y="130187"/>
                </a:cubicBezTo>
                <a:cubicBezTo>
                  <a:pt x="307250" y="122737"/>
                  <a:pt x="318738" y="118268"/>
                  <a:pt x="331270" y="118268"/>
                </a:cubicBezTo>
                <a:close/>
                <a:moveTo>
                  <a:pt x="139155" y="65485"/>
                </a:moveTo>
                <a:lnTo>
                  <a:pt x="251919" y="65485"/>
                </a:lnTo>
                <a:lnTo>
                  <a:pt x="251919" y="150697"/>
                </a:lnTo>
                <a:lnTo>
                  <a:pt x="251919" y="188983"/>
                </a:lnTo>
                <a:lnTo>
                  <a:pt x="251919" y="334975"/>
                </a:lnTo>
                <a:lnTo>
                  <a:pt x="139155" y="334975"/>
                </a:lnTo>
                <a:close/>
                <a:moveTo>
                  <a:pt x="173048" y="0"/>
                </a:moveTo>
                <a:lnTo>
                  <a:pt x="217954" y="0"/>
                </a:lnTo>
                <a:cubicBezTo>
                  <a:pt x="228995" y="0"/>
                  <a:pt x="237946" y="8943"/>
                  <a:pt x="237946" y="19974"/>
                </a:cubicBezTo>
                <a:lnTo>
                  <a:pt x="237946" y="41140"/>
                </a:lnTo>
                <a:lnTo>
                  <a:pt x="153056" y="41140"/>
                </a:lnTo>
                <a:lnTo>
                  <a:pt x="153056" y="19974"/>
                </a:lnTo>
                <a:cubicBezTo>
                  <a:pt x="153056" y="8943"/>
                  <a:pt x="162007" y="0"/>
                  <a:pt x="173048" y="0"/>
                </a:cubicBezTo>
                <a:close/>
              </a:path>
            </a:pathLst>
          </a:custGeom>
          <a:solidFill>
            <a:schemeClr val="accent4"/>
          </a:solidFill>
          <a:ln>
            <a:noFill/>
          </a:ln>
        </p:spPr>
        <p:txBody>
          <a:bodyPr/>
          <a:lstStyle>
            <a:defPPr>
              <a:defRPr lang="zh-CN"/>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zh-CN" altLang="en-US">
              <a:cs typeface="+mn-ea"/>
              <a:sym typeface="+mn-lt"/>
            </a:endParaRPr>
          </a:p>
        </p:txBody>
      </p:sp>
      <p:sp>
        <p:nvSpPr>
          <p:cNvPr id="35" name="Arrow: Chevron 34">
            <a:extLst>
              <a:ext uri="{FF2B5EF4-FFF2-40B4-BE49-F238E27FC236}">
                <a16:creationId xmlns:a16="http://schemas.microsoft.com/office/drawing/2014/main" id="{2AB9D67D-7DC4-9183-D47D-6D8D4977E76F}"/>
              </a:ext>
            </a:extLst>
          </p:cNvPr>
          <p:cNvSpPr/>
          <p:nvPr/>
        </p:nvSpPr>
        <p:spPr bwMode="auto">
          <a:xfrm>
            <a:off x="1574918" y="5427647"/>
            <a:ext cx="185762" cy="501651"/>
          </a:xfrm>
          <a:prstGeom prst="chevron">
            <a:avLst>
              <a:gd name="adj" fmla="val 67875"/>
            </a:avLst>
          </a:prstGeom>
          <a:solidFill>
            <a:srgbClr val="7C7C7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a:solidFill>
                <a:srgbClr val="FFFFFF"/>
              </a:solidFill>
              <a:ea typeface="STKaiti"/>
              <a:cs typeface="Calibri" pitchFamily="34" charset="0"/>
            </a:endParaRPr>
          </a:p>
        </p:txBody>
      </p:sp>
      <p:sp>
        <p:nvSpPr>
          <p:cNvPr id="36" name="Hexagon 35">
            <a:extLst>
              <a:ext uri="{FF2B5EF4-FFF2-40B4-BE49-F238E27FC236}">
                <a16:creationId xmlns:a16="http://schemas.microsoft.com/office/drawing/2014/main" id="{28517DCF-FFEB-D07B-573C-443E4DFA6CA0}"/>
              </a:ext>
            </a:extLst>
          </p:cNvPr>
          <p:cNvSpPr/>
          <p:nvPr/>
        </p:nvSpPr>
        <p:spPr bwMode="auto">
          <a:xfrm>
            <a:off x="1007167" y="5372148"/>
            <a:ext cx="711651" cy="612648"/>
          </a:xfrm>
          <a:prstGeom prst="hexagon">
            <a:avLst/>
          </a:prstGeom>
          <a:solidFill>
            <a:srgbClr val="FFFFFF"/>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sz="1400" b="1" dirty="0">
              <a:solidFill>
                <a:srgbClr val="FFFFFF"/>
              </a:solidFill>
              <a:ea typeface="STKaiti"/>
              <a:cs typeface="Calibri" pitchFamily="34" charset="0"/>
            </a:endParaRPr>
          </a:p>
        </p:txBody>
      </p:sp>
      <p:sp>
        <p:nvSpPr>
          <p:cNvPr id="38" name="Oval 37">
            <a:extLst>
              <a:ext uri="{FF2B5EF4-FFF2-40B4-BE49-F238E27FC236}">
                <a16:creationId xmlns:a16="http://schemas.microsoft.com/office/drawing/2014/main" id="{082C12E2-11D6-04ED-6AB8-C1101D74000C}"/>
              </a:ext>
            </a:extLst>
          </p:cNvPr>
          <p:cNvSpPr/>
          <p:nvPr/>
        </p:nvSpPr>
        <p:spPr bwMode="auto">
          <a:xfrm>
            <a:off x="950042" y="5379784"/>
            <a:ext cx="247511" cy="247168"/>
          </a:xfrm>
          <a:prstGeom prst="ellipse">
            <a:avLst/>
          </a:prstGeom>
          <a:solidFill>
            <a:srgbClr val="7C7C7C"/>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GB" sz="1400" b="1" dirty="0">
                <a:solidFill>
                  <a:srgbClr val="FFFFFF"/>
                </a:solidFill>
                <a:ea typeface="STKaiti"/>
                <a:cs typeface="Calibri" pitchFamily="34" charset="0"/>
              </a:rPr>
              <a:t>4</a:t>
            </a:r>
            <a:endParaRPr sz="1400" b="1" dirty="0">
              <a:solidFill>
                <a:srgbClr val="FFFFFF"/>
              </a:solidFill>
              <a:ea typeface="STKaiti"/>
              <a:cs typeface="Calibri" pitchFamily="34" charset="0"/>
            </a:endParaRPr>
          </a:p>
        </p:txBody>
      </p:sp>
      <p:pic>
        <p:nvPicPr>
          <p:cNvPr id="86" name="Picture 4" descr="Sell drugs - icon by Adioma">
            <a:extLst>
              <a:ext uri="{FF2B5EF4-FFF2-40B4-BE49-F238E27FC236}">
                <a16:creationId xmlns:a16="http://schemas.microsoft.com/office/drawing/2014/main" id="{400D8D89-EDE5-0E51-2A51-22C7EAD07C7F}"/>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5485" y="5524174"/>
            <a:ext cx="332883" cy="308596"/>
          </a:xfrm>
          <a:prstGeom prst="rect">
            <a:avLst/>
          </a:prstGeom>
          <a:noFill/>
          <a:extLst>
            <a:ext uri="{909E8E84-426E-40DD-AFC4-6F175D3DCCD1}">
              <a14:hiddenFill xmlns:a14="http://schemas.microsoft.com/office/drawing/2010/main">
                <a:solidFill>
                  <a:srgbClr val="FFFFFF"/>
                </a:solidFill>
              </a14:hiddenFill>
            </a:ext>
          </a:extLst>
        </p:spPr>
      </p:pic>
      <p:sp>
        <p:nvSpPr>
          <p:cNvPr id="26" name="Arrow: Chevron 25">
            <a:extLst>
              <a:ext uri="{FF2B5EF4-FFF2-40B4-BE49-F238E27FC236}">
                <a16:creationId xmlns:a16="http://schemas.microsoft.com/office/drawing/2014/main" id="{9939D773-4372-4023-15EB-C6860C0FA141}"/>
              </a:ext>
            </a:extLst>
          </p:cNvPr>
          <p:cNvSpPr/>
          <p:nvPr/>
        </p:nvSpPr>
        <p:spPr bwMode="auto">
          <a:xfrm>
            <a:off x="1412040" y="1572219"/>
            <a:ext cx="185762" cy="501651"/>
          </a:xfrm>
          <a:prstGeom prst="chevron">
            <a:avLst>
              <a:gd name="adj" fmla="val 67875"/>
            </a:avLst>
          </a:prstGeom>
          <a:solidFill>
            <a:srgbClr val="1C478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a:solidFill>
                <a:srgbClr val="FFFFFF"/>
              </a:solidFill>
              <a:ea typeface="STKaiti"/>
              <a:cs typeface="Calibri" pitchFamily="34" charset="0"/>
            </a:endParaRPr>
          </a:p>
        </p:txBody>
      </p:sp>
      <p:sp>
        <p:nvSpPr>
          <p:cNvPr id="27" name="Hexagon 26">
            <a:extLst>
              <a:ext uri="{FF2B5EF4-FFF2-40B4-BE49-F238E27FC236}">
                <a16:creationId xmlns:a16="http://schemas.microsoft.com/office/drawing/2014/main" id="{9E391313-7120-F132-8E66-0FFED0AAFF42}"/>
              </a:ext>
            </a:extLst>
          </p:cNvPr>
          <p:cNvSpPr/>
          <p:nvPr/>
        </p:nvSpPr>
        <p:spPr bwMode="auto">
          <a:xfrm>
            <a:off x="844289" y="1516720"/>
            <a:ext cx="711651" cy="612648"/>
          </a:xfrm>
          <a:prstGeom prst="hexagon">
            <a:avLst/>
          </a:prstGeom>
          <a:solidFill>
            <a:srgbClr val="FFFFFF"/>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sz="1400" b="1" dirty="0">
              <a:solidFill>
                <a:srgbClr val="FFFFFF"/>
              </a:solidFill>
              <a:ea typeface="STKaiti"/>
              <a:cs typeface="Calibri" pitchFamily="34" charset="0"/>
            </a:endParaRPr>
          </a:p>
        </p:txBody>
      </p:sp>
      <p:sp>
        <p:nvSpPr>
          <p:cNvPr id="28" name="Oval 27">
            <a:extLst>
              <a:ext uri="{FF2B5EF4-FFF2-40B4-BE49-F238E27FC236}">
                <a16:creationId xmlns:a16="http://schemas.microsoft.com/office/drawing/2014/main" id="{52E82D1E-2EE5-5D5D-5E60-62A759F51D5F}"/>
              </a:ext>
            </a:extLst>
          </p:cNvPr>
          <p:cNvSpPr/>
          <p:nvPr/>
        </p:nvSpPr>
        <p:spPr bwMode="auto">
          <a:xfrm>
            <a:off x="787164" y="1524357"/>
            <a:ext cx="247511" cy="247169"/>
          </a:xfrm>
          <a:prstGeom prst="ellipse">
            <a:avLst/>
          </a:prstGeom>
          <a:solidFill>
            <a:srgbClr val="1C4782"/>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GB" sz="1400" b="1" dirty="0">
                <a:solidFill>
                  <a:srgbClr val="FFFFFF"/>
                </a:solidFill>
                <a:ea typeface="STKaiti"/>
                <a:cs typeface="Calibri" pitchFamily="34" charset="0"/>
              </a:rPr>
              <a:t>1</a:t>
            </a:r>
            <a:endParaRPr sz="1400" b="1" dirty="0">
              <a:solidFill>
                <a:srgbClr val="FFFFFF"/>
              </a:solidFill>
              <a:ea typeface="STKaiti"/>
              <a:cs typeface="Calibri" pitchFamily="34" charset="0"/>
            </a:endParaRPr>
          </a:p>
        </p:txBody>
      </p:sp>
      <p:sp>
        <p:nvSpPr>
          <p:cNvPr id="67" name="Icon1">
            <a:extLst>
              <a:ext uri="{FF2B5EF4-FFF2-40B4-BE49-F238E27FC236}">
                <a16:creationId xmlns:a16="http://schemas.microsoft.com/office/drawing/2014/main" id="{B8C7BC0B-5C3E-F259-7CD8-9416DAEC3A6D}"/>
              </a:ext>
            </a:extLst>
          </p:cNvPr>
          <p:cNvSpPr>
            <a:spLocks noChangeAspect="1"/>
          </p:cNvSpPr>
          <p:nvPr/>
        </p:nvSpPr>
        <p:spPr bwMode="auto">
          <a:xfrm>
            <a:off x="988625" y="1686531"/>
            <a:ext cx="422979" cy="27302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7606" h="392203">
                <a:moveTo>
                  <a:pt x="223515" y="79831"/>
                </a:moveTo>
                <a:cubicBezTo>
                  <a:pt x="235621" y="76987"/>
                  <a:pt x="247726" y="84453"/>
                  <a:pt x="250486" y="96541"/>
                </a:cubicBezTo>
                <a:cubicBezTo>
                  <a:pt x="253334" y="108628"/>
                  <a:pt x="245768" y="120716"/>
                  <a:pt x="233751" y="123560"/>
                </a:cubicBezTo>
                <a:cubicBezTo>
                  <a:pt x="183816" y="135115"/>
                  <a:pt x="143404" y="172711"/>
                  <a:pt x="128361" y="221506"/>
                </a:cubicBezTo>
                <a:cubicBezTo>
                  <a:pt x="124623" y="233416"/>
                  <a:pt x="112072" y="239993"/>
                  <a:pt x="100144" y="236349"/>
                </a:cubicBezTo>
                <a:cubicBezTo>
                  <a:pt x="88306" y="232705"/>
                  <a:pt x="81719" y="220084"/>
                  <a:pt x="85368" y="208263"/>
                </a:cubicBezTo>
                <a:cubicBezTo>
                  <a:pt x="105129" y="144269"/>
                  <a:pt x="158091" y="95030"/>
                  <a:pt x="223515" y="79831"/>
                </a:cubicBezTo>
                <a:close/>
                <a:moveTo>
                  <a:pt x="363054" y="44882"/>
                </a:moveTo>
                <a:lnTo>
                  <a:pt x="341068" y="227608"/>
                </a:lnTo>
                <a:lnTo>
                  <a:pt x="399814" y="227608"/>
                </a:lnTo>
                <a:cubicBezTo>
                  <a:pt x="482682" y="227608"/>
                  <a:pt x="552554" y="165751"/>
                  <a:pt x="562345" y="83631"/>
                </a:cubicBezTo>
                <a:cubicBezTo>
                  <a:pt x="564837" y="63012"/>
                  <a:pt x="548726" y="44882"/>
                  <a:pt x="527898" y="44882"/>
                </a:cubicBezTo>
                <a:close/>
                <a:moveTo>
                  <a:pt x="266568" y="44882"/>
                </a:moveTo>
                <a:cubicBezTo>
                  <a:pt x="155485" y="44882"/>
                  <a:pt x="61669" y="127979"/>
                  <a:pt x="48407" y="238095"/>
                </a:cubicBezTo>
                <a:lnTo>
                  <a:pt x="45558" y="262180"/>
                </a:lnTo>
                <a:cubicBezTo>
                  <a:pt x="40129" y="307417"/>
                  <a:pt x="75465" y="347233"/>
                  <a:pt x="121127" y="347233"/>
                </a:cubicBezTo>
                <a:lnTo>
                  <a:pt x="170616" y="347233"/>
                </a:lnTo>
                <a:cubicBezTo>
                  <a:pt x="233813" y="347233"/>
                  <a:pt x="287040" y="300040"/>
                  <a:pt x="294606" y="237473"/>
                </a:cubicBezTo>
                <a:lnTo>
                  <a:pt x="317748" y="44882"/>
                </a:lnTo>
                <a:close/>
                <a:moveTo>
                  <a:pt x="266568" y="0"/>
                </a:moveTo>
                <a:lnTo>
                  <a:pt x="527898" y="0"/>
                </a:lnTo>
                <a:cubicBezTo>
                  <a:pt x="575696" y="0"/>
                  <a:pt x="612724" y="41682"/>
                  <a:pt x="607027" y="89052"/>
                </a:cubicBezTo>
                <a:cubicBezTo>
                  <a:pt x="594477" y="193657"/>
                  <a:pt x="505379" y="272578"/>
                  <a:pt x="399814" y="272578"/>
                </a:cubicBezTo>
                <a:lnTo>
                  <a:pt x="332969" y="272578"/>
                </a:lnTo>
                <a:cubicBezTo>
                  <a:pt x="311428" y="342522"/>
                  <a:pt x="246185" y="392203"/>
                  <a:pt x="170616" y="392203"/>
                </a:cubicBezTo>
                <a:lnTo>
                  <a:pt x="121127" y="392203"/>
                </a:lnTo>
                <a:cubicBezTo>
                  <a:pt x="48585" y="392203"/>
                  <a:pt x="-7758" y="328836"/>
                  <a:pt x="876" y="256847"/>
                </a:cubicBezTo>
                <a:lnTo>
                  <a:pt x="3813" y="232673"/>
                </a:lnTo>
                <a:cubicBezTo>
                  <a:pt x="19746" y="100073"/>
                  <a:pt x="132698" y="0"/>
                  <a:pt x="266568" y="0"/>
                </a:cubicBezTo>
                <a:close/>
              </a:path>
            </a:pathLst>
          </a:custGeom>
          <a:solidFill>
            <a:srgbClr val="1E4C8C"/>
          </a:solidFill>
          <a:ln>
            <a:noFill/>
          </a:ln>
        </p:spPr>
        <p:txBody>
          <a:bodyPr/>
          <a:lstStyle>
            <a:defPPr>
              <a:defRPr lang="zh-CN"/>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zh-CN" altLang="en-US">
              <a:cs typeface="+mn-ea"/>
              <a:sym typeface="+mn-lt"/>
            </a:endParaRPr>
          </a:p>
        </p:txBody>
      </p:sp>
      <p:sp>
        <p:nvSpPr>
          <p:cNvPr id="94" name="文本框 16">
            <a:extLst>
              <a:ext uri="{FF2B5EF4-FFF2-40B4-BE49-F238E27FC236}">
                <a16:creationId xmlns:a16="http://schemas.microsoft.com/office/drawing/2014/main" id="{F23320AD-793F-E2DB-41B3-4BDE1E4003B4}"/>
              </a:ext>
            </a:extLst>
          </p:cNvPr>
          <p:cNvSpPr txBox="1"/>
          <p:nvPr/>
        </p:nvSpPr>
        <p:spPr>
          <a:xfrm>
            <a:off x="1959359" y="7357554"/>
            <a:ext cx="9455223" cy="584775"/>
          </a:xfrm>
          <a:prstGeom prst="rect">
            <a:avLst/>
          </a:prstGeom>
          <a:noFill/>
        </p:spPr>
        <p:txBody>
          <a:bodyPr wrap="square" lIns="91440" tIns="45720" rIns="91440" bIns="45720" anchor="t">
            <a:spAutoFit/>
          </a:bodyPr>
          <a:lstStyle/>
          <a:p>
            <a:r>
              <a:rPr lang="en-US" altLang="zh-CN" sz="1600" dirty="0">
                <a:solidFill>
                  <a:srgbClr val="262626"/>
                </a:solidFill>
                <a:latin typeface="+mj-lt"/>
                <a:ea typeface="Calibri"/>
                <a:cs typeface="Calibri"/>
              </a:rPr>
              <a:t>Founded in 2015, </a:t>
            </a:r>
            <a:r>
              <a:rPr lang="en-US" altLang="zh-CN" sz="1600" dirty="0" err="1">
                <a:solidFill>
                  <a:srgbClr val="262626"/>
                </a:solidFill>
                <a:latin typeface="+mj-lt"/>
                <a:ea typeface="Calibri"/>
                <a:cs typeface="Calibri"/>
              </a:rPr>
              <a:t>HHHbio</a:t>
            </a:r>
            <a:r>
              <a:rPr lang="en-US" altLang="zh-CN" sz="1600" dirty="0">
                <a:solidFill>
                  <a:srgbClr val="262626"/>
                </a:solidFill>
                <a:latin typeface="+mj-lt"/>
                <a:ea typeface="Calibri"/>
                <a:cs typeface="Calibri"/>
              </a:rPr>
              <a:t> was established by top-tier scientists with exceptional scientific expertise in Hepatitis B virus (HBV) and Hepatitis D virus (HDV), hepatology, and protein engineering</a:t>
            </a:r>
          </a:p>
        </p:txBody>
      </p:sp>
      <p:sp>
        <p:nvSpPr>
          <p:cNvPr id="95" name="文本框 29">
            <a:extLst>
              <a:ext uri="{FF2B5EF4-FFF2-40B4-BE49-F238E27FC236}">
                <a16:creationId xmlns:a16="http://schemas.microsoft.com/office/drawing/2014/main" id="{FD996CEC-7462-D8DE-349D-E794E4E3122D}"/>
              </a:ext>
            </a:extLst>
          </p:cNvPr>
          <p:cNvSpPr txBox="1"/>
          <p:nvPr/>
        </p:nvSpPr>
        <p:spPr>
          <a:xfrm>
            <a:off x="1959360" y="8357990"/>
            <a:ext cx="9455222" cy="584775"/>
          </a:xfrm>
          <a:prstGeom prst="rect">
            <a:avLst/>
          </a:prstGeom>
          <a:noFill/>
        </p:spPr>
        <p:txBody>
          <a:bodyPr wrap="square">
            <a:spAutoFit/>
          </a:bodyPr>
          <a:lstStyle/>
          <a:p>
            <a:r>
              <a:rPr lang="en-US" altLang="zh-CN" sz="1600" dirty="0" err="1">
                <a:solidFill>
                  <a:srgbClr val="262626"/>
                </a:solidFill>
                <a:latin typeface="+mj-lt"/>
                <a:ea typeface="Calibri" panose="020F0502020204030204" pitchFamily="34" charset="0"/>
                <a:cs typeface="Calibri" panose="020F0502020204030204" pitchFamily="34" charset="0"/>
              </a:rPr>
              <a:t>HHHbio</a:t>
            </a:r>
            <a:r>
              <a:rPr lang="en-US" altLang="zh-CN" sz="1600" dirty="0">
                <a:solidFill>
                  <a:srgbClr val="262626"/>
                </a:solidFill>
                <a:latin typeface="+mj-lt"/>
                <a:ea typeface="Calibri" panose="020F0502020204030204" pitchFamily="34" charset="0"/>
                <a:cs typeface="Calibri" panose="020F0502020204030204" pitchFamily="34" charset="0"/>
              </a:rPr>
              <a:t> is managed by an executive team with extensive R&amp;D experience in both the US and China, and is financially supported by seasonal investors such as CBC Group, Hillhouse, Matrix, and Superstring</a:t>
            </a:r>
          </a:p>
        </p:txBody>
      </p:sp>
      <p:sp>
        <p:nvSpPr>
          <p:cNvPr id="96" name="文本框 24">
            <a:extLst>
              <a:ext uri="{FF2B5EF4-FFF2-40B4-BE49-F238E27FC236}">
                <a16:creationId xmlns:a16="http://schemas.microsoft.com/office/drawing/2014/main" id="{71426993-8026-4D35-A646-8583E9B10F2B}"/>
              </a:ext>
            </a:extLst>
          </p:cNvPr>
          <p:cNvSpPr txBox="1"/>
          <p:nvPr/>
        </p:nvSpPr>
        <p:spPr>
          <a:xfrm>
            <a:off x="1959361" y="9358602"/>
            <a:ext cx="9455221" cy="584775"/>
          </a:xfrm>
          <a:prstGeom prst="rect">
            <a:avLst/>
          </a:prstGeom>
          <a:noFill/>
        </p:spPr>
        <p:txBody>
          <a:bodyPr wrap="square" lIns="91440" tIns="45720" rIns="91440" bIns="45720" anchor="t">
            <a:spAutoFit/>
          </a:bodyPr>
          <a:lstStyle/>
          <a:p>
            <a:r>
              <a:rPr lang="en-US" sz="1600" dirty="0" err="1">
                <a:solidFill>
                  <a:srgbClr val="000000"/>
                </a:solidFill>
                <a:effectLst/>
                <a:latin typeface="+mj-lt"/>
                <a:ea typeface="Calibri"/>
                <a:cs typeface="Calibri"/>
              </a:rPr>
              <a:t>HHHbio</a:t>
            </a:r>
            <a:r>
              <a:rPr lang="en-US" sz="1600" dirty="0">
                <a:solidFill>
                  <a:srgbClr val="000000"/>
                </a:solidFill>
                <a:effectLst/>
                <a:latin typeface="+mj-lt"/>
                <a:ea typeface="Calibri"/>
                <a:cs typeface="Calibri"/>
              </a:rPr>
              <a:t> possesses integrated R&amp;D capabilities and is dedicated to developing innovative therapeutics to address significant unmet medical needs in chronic hepatitis B and D (CHB and CHD), as well as other liver diseases</a:t>
            </a:r>
          </a:p>
        </p:txBody>
      </p:sp>
      <p:grpSp>
        <p:nvGrpSpPr>
          <p:cNvPr id="97" name="Group 30">
            <a:extLst>
              <a:ext uri="{FF2B5EF4-FFF2-40B4-BE49-F238E27FC236}">
                <a16:creationId xmlns:a16="http://schemas.microsoft.com/office/drawing/2014/main" id="{5873CCBB-0A24-1BF9-E6BA-4065A1984A87}"/>
              </a:ext>
            </a:extLst>
          </p:cNvPr>
          <p:cNvGrpSpPr/>
          <p:nvPr/>
        </p:nvGrpSpPr>
        <p:grpSpPr>
          <a:xfrm>
            <a:off x="997667" y="7264406"/>
            <a:ext cx="770723" cy="770723"/>
            <a:chOff x="1131709" y="2311810"/>
            <a:chExt cx="1991704" cy="1991704"/>
          </a:xfrm>
        </p:grpSpPr>
        <p:sp>
          <p:nvSpPr>
            <p:cNvPr id="98" name="IconBackground1">
              <a:extLst>
                <a:ext uri="{FF2B5EF4-FFF2-40B4-BE49-F238E27FC236}">
                  <a16:creationId xmlns:a16="http://schemas.microsoft.com/office/drawing/2014/main" id="{DF24CDDA-F465-0AB0-A870-EF5258F5730D}"/>
                </a:ext>
              </a:extLst>
            </p:cNvPr>
            <p:cNvSpPr/>
            <p:nvPr/>
          </p:nvSpPr>
          <p:spPr>
            <a:xfrm>
              <a:off x="1385833" y="2565934"/>
              <a:ext cx="1483456" cy="1483456"/>
            </a:xfrm>
            <a:prstGeom prst="ellipse">
              <a:avLst/>
            </a:prstGeom>
            <a:solidFill>
              <a:srgbClr val="FFFFFF"/>
            </a:solidFill>
            <a:ln w="19050">
              <a:gradFill flip="none" rotWithShape="1">
                <a:gsLst>
                  <a:gs pos="0">
                    <a:srgbClr val="1E4C8C">
                      <a:lumMod val="75000"/>
                    </a:srgbClr>
                  </a:gs>
                  <a:gs pos="100000">
                    <a:srgbClr val="1E4C8C"/>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457200" rtl="0" eaLnBrk="1" latinLnBrk="0" hangingPunct="1">
                <a:defRPr sz="900" kern="1200">
                  <a:solidFill>
                    <a:schemeClr val="lt1"/>
                  </a:solidFill>
                  <a:latin typeface="+mn-lt"/>
                  <a:ea typeface="+mn-ea"/>
                  <a:cs typeface="+mn-cs"/>
                </a:defRPr>
              </a:lvl1pPr>
              <a:lvl2pPr marL="228600" algn="l" defTabSz="457200" rtl="0" eaLnBrk="1" latinLnBrk="0" hangingPunct="1">
                <a:defRPr sz="900" kern="1200">
                  <a:solidFill>
                    <a:schemeClr val="lt1"/>
                  </a:solidFill>
                  <a:latin typeface="+mn-lt"/>
                  <a:ea typeface="+mn-ea"/>
                  <a:cs typeface="+mn-cs"/>
                </a:defRPr>
              </a:lvl2pPr>
              <a:lvl3pPr marL="457200" algn="l" defTabSz="457200" rtl="0" eaLnBrk="1" latinLnBrk="0" hangingPunct="1">
                <a:defRPr sz="900" kern="1200">
                  <a:solidFill>
                    <a:schemeClr val="lt1"/>
                  </a:solidFill>
                  <a:latin typeface="+mn-lt"/>
                  <a:ea typeface="+mn-ea"/>
                  <a:cs typeface="+mn-cs"/>
                </a:defRPr>
              </a:lvl3pPr>
              <a:lvl4pPr marL="685800" algn="l" defTabSz="457200" rtl="0" eaLnBrk="1" latinLnBrk="0" hangingPunct="1">
                <a:defRPr sz="900" kern="1200">
                  <a:solidFill>
                    <a:schemeClr val="lt1"/>
                  </a:solidFill>
                  <a:latin typeface="+mn-lt"/>
                  <a:ea typeface="+mn-ea"/>
                  <a:cs typeface="+mn-cs"/>
                </a:defRPr>
              </a:lvl4pPr>
              <a:lvl5pPr marL="914400" algn="l" defTabSz="457200" rtl="0" eaLnBrk="1" latinLnBrk="0" hangingPunct="1">
                <a:defRPr sz="900" kern="1200">
                  <a:solidFill>
                    <a:schemeClr val="lt1"/>
                  </a:solidFill>
                  <a:latin typeface="+mn-lt"/>
                  <a:ea typeface="+mn-ea"/>
                  <a:cs typeface="+mn-cs"/>
                </a:defRPr>
              </a:lvl5pPr>
              <a:lvl6pPr marL="1143000" algn="l" defTabSz="457200" rtl="0" eaLnBrk="1" latinLnBrk="0" hangingPunct="1">
                <a:defRPr sz="900" kern="1200">
                  <a:solidFill>
                    <a:schemeClr val="lt1"/>
                  </a:solidFill>
                  <a:latin typeface="+mn-lt"/>
                  <a:ea typeface="+mn-ea"/>
                  <a:cs typeface="+mn-cs"/>
                </a:defRPr>
              </a:lvl6pPr>
              <a:lvl7pPr marL="1371600" algn="l" defTabSz="457200" rtl="0" eaLnBrk="1" latinLnBrk="0" hangingPunct="1">
                <a:defRPr sz="900" kern="1200">
                  <a:solidFill>
                    <a:schemeClr val="lt1"/>
                  </a:solidFill>
                  <a:latin typeface="+mn-lt"/>
                  <a:ea typeface="+mn-ea"/>
                  <a:cs typeface="+mn-cs"/>
                </a:defRPr>
              </a:lvl7pPr>
              <a:lvl8pPr marL="1600200" algn="l" defTabSz="457200" rtl="0" eaLnBrk="1" latinLnBrk="0" hangingPunct="1">
                <a:defRPr sz="900" kern="1200">
                  <a:solidFill>
                    <a:schemeClr val="lt1"/>
                  </a:solidFill>
                  <a:latin typeface="+mn-lt"/>
                  <a:ea typeface="+mn-ea"/>
                  <a:cs typeface="+mn-cs"/>
                </a:defRPr>
              </a:lvl8pPr>
              <a:lvl9pPr marL="1828800" algn="l" defTabSz="457200" rtl="0" eaLnBrk="1" latinLnBrk="0" hangingPunct="1">
                <a:defRPr sz="900" kern="1200">
                  <a:solidFill>
                    <a:schemeClr val="lt1"/>
                  </a:solidFill>
                  <a:latin typeface="+mn-lt"/>
                  <a:ea typeface="+mn-ea"/>
                  <a:cs typeface="+mn-cs"/>
                </a:defRPr>
              </a:lvl9pPr>
            </a:lstStyle>
            <a:p>
              <a:pPr algn="ctr"/>
              <a:endParaRPr lang="zh-CN" altLang="en-US">
                <a:cs typeface="+mn-ea"/>
                <a:sym typeface="+mn-lt"/>
              </a:endParaRPr>
            </a:p>
          </p:txBody>
        </p:sp>
        <p:sp>
          <p:nvSpPr>
            <p:cNvPr id="99" name="Line1">
              <a:extLst>
                <a:ext uri="{FF2B5EF4-FFF2-40B4-BE49-F238E27FC236}">
                  <a16:creationId xmlns:a16="http://schemas.microsoft.com/office/drawing/2014/main" id="{FEA32615-9F93-BE89-E237-93367D660389}"/>
                </a:ext>
              </a:extLst>
            </p:cNvPr>
            <p:cNvSpPr/>
            <p:nvPr/>
          </p:nvSpPr>
          <p:spPr>
            <a:xfrm>
              <a:off x="1131709" y="2311810"/>
              <a:ext cx="1991704" cy="1991704"/>
            </a:xfrm>
            <a:prstGeom prst="ellipse">
              <a:avLst/>
            </a:prstGeom>
            <a:noFill/>
            <a:ln w="6350">
              <a:gradFill flip="none" rotWithShape="1">
                <a:gsLst>
                  <a:gs pos="0">
                    <a:srgbClr val="1E4C8C">
                      <a:alpha val="0"/>
                    </a:srgbClr>
                  </a:gs>
                  <a:gs pos="100000">
                    <a:srgbClr val="1E4C8C"/>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457200" rtl="0" eaLnBrk="1" latinLnBrk="0" hangingPunct="1">
                <a:defRPr sz="900" kern="1200">
                  <a:solidFill>
                    <a:schemeClr val="lt1"/>
                  </a:solidFill>
                  <a:latin typeface="+mn-lt"/>
                  <a:ea typeface="+mn-ea"/>
                  <a:cs typeface="+mn-cs"/>
                </a:defRPr>
              </a:lvl1pPr>
              <a:lvl2pPr marL="228600" algn="l" defTabSz="457200" rtl="0" eaLnBrk="1" latinLnBrk="0" hangingPunct="1">
                <a:defRPr sz="900" kern="1200">
                  <a:solidFill>
                    <a:schemeClr val="lt1"/>
                  </a:solidFill>
                  <a:latin typeface="+mn-lt"/>
                  <a:ea typeface="+mn-ea"/>
                  <a:cs typeface="+mn-cs"/>
                </a:defRPr>
              </a:lvl2pPr>
              <a:lvl3pPr marL="457200" algn="l" defTabSz="457200" rtl="0" eaLnBrk="1" latinLnBrk="0" hangingPunct="1">
                <a:defRPr sz="900" kern="1200">
                  <a:solidFill>
                    <a:schemeClr val="lt1"/>
                  </a:solidFill>
                  <a:latin typeface="+mn-lt"/>
                  <a:ea typeface="+mn-ea"/>
                  <a:cs typeface="+mn-cs"/>
                </a:defRPr>
              </a:lvl3pPr>
              <a:lvl4pPr marL="685800" algn="l" defTabSz="457200" rtl="0" eaLnBrk="1" latinLnBrk="0" hangingPunct="1">
                <a:defRPr sz="900" kern="1200">
                  <a:solidFill>
                    <a:schemeClr val="lt1"/>
                  </a:solidFill>
                  <a:latin typeface="+mn-lt"/>
                  <a:ea typeface="+mn-ea"/>
                  <a:cs typeface="+mn-cs"/>
                </a:defRPr>
              </a:lvl4pPr>
              <a:lvl5pPr marL="914400" algn="l" defTabSz="457200" rtl="0" eaLnBrk="1" latinLnBrk="0" hangingPunct="1">
                <a:defRPr sz="900" kern="1200">
                  <a:solidFill>
                    <a:schemeClr val="lt1"/>
                  </a:solidFill>
                  <a:latin typeface="+mn-lt"/>
                  <a:ea typeface="+mn-ea"/>
                  <a:cs typeface="+mn-cs"/>
                </a:defRPr>
              </a:lvl5pPr>
              <a:lvl6pPr marL="1143000" algn="l" defTabSz="457200" rtl="0" eaLnBrk="1" latinLnBrk="0" hangingPunct="1">
                <a:defRPr sz="900" kern="1200">
                  <a:solidFill>
                    <a:schemeClr val="lt1"/>
                  </a:solidFill>
                  <a:latin typeface="+mn-lt"/>
                  <a:ea typeface="+mn-ea"/>
                  <a:cs typeface="+mn-cs"/>
                </a:defRPr>
              </a:lvl6pPr>
              <a:lvl7pPr marL="1371600" algn="l" defTabSz="457200" rtl="0" eaLnBrk="1" latinLnBrk="0" hangingPunct="1">
                <a:defRPr sz="900" kern="1200">
                  <a:solidFill>
                    <a:schemeClr val="lt1"/>
                  </a:solidFill>
                  <a:latin typeface="+mn-lt"/>
                  <a:ea typeface="+mn-ea"/>
                  <a:cs typeface="+mn-cs"/>
                </a:defRPr>
              </a:lvl7pPr>
              <a:lvl8pPr marL="1600200" algn="l" defTabSz="457200" rtl="0" eaLnBrk="1" latinLnBrk="0" hangingPunct="1">
                <a:defRPr sz="900" kern="1200">
                  <a:solidFill>
                    <a:schemeClr val="lt1"/>
                  </a:solidFill>
                  <a:latin typeface="+mn-lt"/>
                  <a:ea typeface="+mn-ea"/>
                  <a:cs typeface="+mn-cs"/>
                </a:defRPr>
              </a:lvl8pPr>
              <a:lvl9pPr marL="1828800" algn="l" defTabSz="457200" rtl="0" eaLnBrk="1" latinLnBrk="0" hangingPunct="1">
                <a:defRPr sz="900" kern="1200">
                  <a:solidFill>
                    <a:schemeClr val="lt1"/>
                  </a:solidFill>
                  <a:latin typeface="+mn-lt"/>
                  <a:ea typeface="+mn-ea"/>
                  <a:cs typeface="+mn-cs"/>
                </a:defRPr>
              </a:lvl9pPr>
            </a:lstStyle>
            <a:p>
              <a:pPr algn="ctr"/>
              <a:endParaRPr lang="zh-CN" altLang="en-US">
                <a:cs typeface="+mn-ea"/>
                <a:sym typeface="+mn-lt"/>
              </a:endParaRPr>
            </a:p>
          </p:txBody>
        </p:sp>
        <p:sp>
          <p:nvSpPr>
            <p:cNvPr id="100" name="Icon1">
              <a:extLst>
                <a:ext uri="{FF2B5EF4-FFF2-40B4-BE49-F238E27FC236}">
                  <a16:creationId xmlns:a16="http://schemas.microsoft.com/office/drawing/2014/main" id="{F6A598B1-4931-1B20-116E-BDEDC16A9F48}"/>
                </a:ext>
              </a:extLst>
            </p:cNvPr>
            <p:cNvSpPr>
              <a:spLocks noChangeAspect="1"/>
            </p:cNvSpPr>
            <p:nvPr/>
          </p:nvSpPr>
          <p:spPr bwMode="auto">
            <a:xfrm>
              <a:off x="1727411" y="2897044"/>
              <a:ext cx="800299" cy="821233"/>
            </a:xfrm>
            <a:custGeom>
              <a:avLst/>
              <a:gdLst>
                <a:gd name="T0" fmla="*/ 386 w 10910"/>
                <a:gd name="T1" fmla="*/ 10615 h 11196"/>
                <a:gd name="T2" fmla="*/ 10484 w 10910"/>
                <a:gd name="T3" fmla="*/ 10593 h 11196"/>
                <a:gd name="T4" fmla="*/ 5768 w 10910"/>
                <a:gd name="T5" fmla="*/ 10687 h 11196"/>
                <a:gd name="T6" fmla="*/ 10903 w 10910"/>
                <a:gd name="T7" fmla="*/ 1353 h 11196"/>
                <a:gd name="T8" fmla="*/ 5994 w 10910"/>
                <a:gd name="T9" fmla="*/ 11196 h 11196"/>
                <a:gd name="T10" fmla="*/ 10903 w 10910"/>
                <a:gd name="T11" fmla="*/ 1353 h 11196"/>
                <a:gd name="T12" fmla="*/ 6656 w 10910"/>
                <a:gd name="T13" fmla="*/ 10071 h 11196"/>
                <a:gd name="T14" fmla="*/ 9936 w 10910"/>
                <a:gd name="T15" fmla="*/ 9397 h 11196"/>
                <a:gd name="T16" fmla="*/ 9936 w 10910"/>
                <a:gd name="T17" fmla="*/ 8379 h 11196"/>
                <a:gd name="T18" fmla="*/ 6655 w 10910"/>
                <a:gd name="T19" fmla="*/ 7148 h 11196"/>
                <a:gd name="T20" fmla="*/ 9935 w 10910"/>
                <a:gd name="T21" fmla="*/ 8379 h 11196"/>
                <a:gd name="T22" fmla="*/ 9936 w 10910"/>
                <a:gd name="T23" fmla="*/ 6587 h 11196"/>
                <a:gd name="T24" fmla="*/ 6655 w 10910"/>
                <a:gd name="T25" fmla="*/ 5262 h 11196"/>
                <a:gd name="T26" fmla="*/ 9935 w 10910"/>
                <a:gd name="T27" fmla="*/ 6587 h 11196"/>
                <a:gd name="T28" fmla="*/ 9936 w 10910"/>
                <a:gd name="T29" fmla="*/ 4748 h 11196"/>
                <a:gd name="T30" fmla="*/ 6655 w 10910"/>
                <a:gd name="T31" fmla="*/ 3266 h 11196"/>
                <a:gd name="T32" fmla="*/ 9935 w 10910"/>
                <a:gd name="T33" fmla="*/ 4748 h 11196"/>
                <a:gd name="T34" fmla="*/ 9936 w 10910"/>
                <a:gd name="T35" fmla="*/ 2906 h 11196"/>
                <a:gd name="T36" fmla="*/ 6655 w 10910"/>
                <a:gd name="T37" fmla="*/ 1228 h 11196"/>
                <a:gd name="T38" fmla="*/ 9935 w 10910"/>
                <a:gd name="T39" fmla="*/ 2906 h 11196"/>
                <a:gd name="T40" fmla="*/ 3253 w 10910"/>
                <a:gd name="T41" fmla="*/ 3806 h 11196"/>
                <a:gd name="T42" fmla="*/ 2143 w 10910"/>
                <a:gd name="T43" fmla="*/ 1962 h 11196"/>
                <a:gd name="T44" fmla="*/ 0 w 10910"/>
                <a:gd name="T45" fmla="*/ 4776 h 11196"/>
                <a:gd name="T46" fmla="*/ 1534 w 10910"/>
                <a:gd name="T47" fmla="*/ 5260 h 11196"/>
                <a:gd name="T48" fmla="*/ 0 w 10910"/>
                <a:gd name="T49" fmla="*/ 5971 h 11196"/>
                <a:gd name="T50" fmla="*/ 1534 w 10910"/>
                <a:gd name="T51" fmla="*/ 6455 h 11196"/>
                <a:gd name="T52" fmla="*/ 0 w 10910"/>
                <a:gd name="T53" fmla="*/ 7166 h 11196"/>
                <a:gd name="T54" fmla="*/ 1534 w 10910"/>
                <a:gd name="T55" fmla="*/ 7650 h 11196"/>
                <a:gd name="T56" fmla="*/ 0 w 10910"/>
                <a:gd name="T57" fmla="*/ 8360 h 11196"/>
                <a:gd name="T58" fmla="*/ 1534 w 10910"/>
                <a:gd name="T59" fmla="*/ 8843 h 11196"/>
                <a:gd name="T60" fmla="*/ 0 w 10910"/>
                <a:gd name="T61" fmla="*/ 9555 h 11196"/>
                <a:gd name="T62" fmla="*/ 1534 w 10910"/>
                <a:gd name="T63" fmla="*/ 10038 h 11196"/>
                <a:gd name="T64" fmla="*/ 0 w 10910"/>
                <a:gd name="T65" fmla="*/ 10652 h 11196"/>
                <a:gd name="T66" fmla="*/ 5683 w 10910"/>
                <a:gd name="T67" fmla="*/ 0 h 11196"/>
                <a:gd name="T68" fmla="*/ 3253 w 10910"/>
                <a:gd name="T69" fmla="*/ 3806 h 11196"/>
                <a:gd name="T70" fmla="*/ 4141 w 10910"/>
                <a:gd name="T71" fmla="*/ 10108 h 11196"/>
                <a:gd name="T72" fmla="*/ 4768 w 10910"/>
                <a:gd name="T73" fmla="*/ 9137 h 11196"/>
                <a:gd name="T74" fmla="*/ 4761 w 10910"/>
                <a:gd name="T75" fmla="*/ 8095 h 11196"/>
                <a:gd name="T76" fmla="*/ 4126 w 10910"/>
                <a:gd name="T77" fmla="*/ 7402 h 11196"/>
                <a:gd name="T78" fmla="*/ 4761 w 10910"/>
                <a:gd name="T79" fmla="*/ 8095 h 11196"/>
                <a:gd name="T80" fmla="*/ 4121 w 10910"/>
                <a:gd name="T81" fmla="*/ 6360 h 11196"/>
                <a:gd name="T82" fmla="*/ 4749 w 10910"/>
                <a:gd name="T83" fmla="*/ 5391 h 11196"/>
                <a:gd name="T84" fmla="*/ 4743 w 10910"/>
                <a:gd name="T85" fmla="*/ 4346 h 11196"/>
                <a:gd name="T86" fmla="*/ 4108 w 10910"/>
                <a:gd name="T87" fmla="*/ 3652 h 11196"/>
                <a:gd name="T88" fmla="*/ 4743 w 10910"/>
                <a:gd name="T89" fmla="*/ 4346 h 11196"/>
                <a:gd name="T90" fmla="*/ 4733 w 10910"/>
                <a:gd name="T91" fmla="*/ 2470 h 11196"/>
                <a:gd name="T92" fmla="*/ 4098 w 10910"/>
                <a:gd name="T93" fmla="*/ 1778 h 1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10" h="11196">
                  <a:moveTo>
                    <a:pt x="404" y="10175"/>
                  </a:moveTo>
                  <a:lnTo>
                    <a:pt x="386" y="10615"/>
                  </a:lnTo>
                  <a:lnTo>
                    <a:pt x="5761" y="11195"/>
                  </a:lnTo>
                  <a:lnTo>
                    <a:pt x="10484" y="10593"/>
                  </a:lnTo>
                  <a:lnTo>
                    <a:pt x="10494" y="10117"/>
                  </a:lnTo>
                  <a:lnTo>
                    <a:pt x="5768" y="10687"/>
                  </a:lnTo>
                  <a:lnTo>
                    <a:pt x="404" y="10175"/>
                  </a:lnTo>
                  <a:close/>
                  <a:moveTo>
                    <a:pt x="10903" y="1353"/>
                  </a:moveTo>
                  <a:lnTo>
                    <a:pt x="5994" y="0"/>
                  </a:lnTo>
                  <a:lnTo>
                    <a:pt x="5994" y="11196"/>
                  </a:lnTo>
                  <a:lnTo>
                    <a:pt x="10910" y="10656"/>
                  </a:lnTo>
                  <a:lnTo>
                    <a:pt x="10903" y="1353"/>
                  </a:lnTo>
                  <a:close/>
                  <a:moveTo>
                    <a:pt x="9936" y="10233"/>
                  </a:moveTo>
                  <a:lnTo>
                    <a:pt x="6656" y="10071"/>
                  </a:lnTo>
                  <a:lnTo>
                    <a:pt x="6656" y="9215"/>
                  </a:lnTo>
                  <a:lnTo>
                    <a:pt x="9936" y="9397"/>
                  </a:lnTo>
                  <a:lnTo>
                    <a:pt x="9936" y="10233"/>
                  </a:lnTo>
                  <a:close/>
                  <a:moveTo>
                    <a:pt x="9936" y="8379"/>
                  </a:moveTo>
                  <a:lnTo>
                    <a:pt x="6655" y="8004"/>
                  </a:lnTo>
                  <a:lnTo>
                    <a:pt x="6655" y="7148"/>
                  </a:lnTo>
                  <a:lnTo>
                    <a:pt x="9935" y="7543"/>
                  </a:lnTo>
                  <a:lnTo>
                    <a:pt x="9935" y="8379"/>
                  </a:lnTo>
                  <a:lnTo>
                    <a:pt x="9936" y="8379"/>
                  </a:lnTo>
                  <a:close/>
                  <a:moveTo>
                    <a:pt x="9936" y="6587"/>
                  </a:moveTo>
                  <a:lnTo>
                    <a:pt x="6655" y="6118"/>
                  </a:lnTo>
                  <a:lnTo>
                    <a:pt x="6655" y="5262"/>
                  </a:lnTo>
                  <a:lnTo>
                    <a:pt x="9935" y="5751"/>
                  </a:lnTo>
                  <a:lnTo>
                    <a:pt x="9935" y="6587"/>
                  </a:lnTo>
                  <a:lnTo>
                    <a:pt x="9936" y="6587"/>
                  </a:lnTo>
                  <a:close/>
                  <a:moveTo>
                    <a:pt x="9936" y="4748"/>
                  </a:moveTo>
                  <a:lnTo>
                    <a:pt x="6655" y="4122"/>
                  </a:lnTo>
                  <a:lnTo>
                    <a:pt x="6655" y="3266"/>
                  </a:lnTo>
                  <a:lnTo>
                    <a:pt x="9935" y="3912"/>
                  </a:lnTo>
                  <a:lnTo>
                    <a:pt x="9935" y="4748"/>
                  </a:lnTo>
                  <a:lnTo>
                    <a:pt x="9936" y="4748"/>
                  </a:lnTo>
                  <a:close/>
                  <a:moveTo>
                    <a:pt x="9936" y="2906"/>
                  </a:moveTo>
                  <a:lnTo>
                    <a:pt x="6655" y="2086"/>
                  </a:lnTo>
                  <a:lnTo>
                    <a:pt x="6655" y="1228"/>
                  </a:lnTo>
                  <a:lnTo>
                    <a:pt x="9935" y="2070"/>
                  </a:lnTo>
                  <a:lnTo>
                    <a:pt x="9935" y="2906"/>
                  </a:lnTo>
                  <a:lnTo>
                    <a:pt x="9936" y="2906"/>
                  </a:lnTo>
                  <a:close/>
                  <a:moveTo>
                    <a:pt x="3253" y="3806"/>
                  </a:moveTo>
                  <a:lnTo>
                    <a:pt x="2143" y="4200"/>
                  </a:lnTo>
                  <a:lnTo>
                    <a:pt x="2143" y="1962"/>
                  </a:lnTo>
                  <a:lnTo>
                    <a:pt x="0" y="4288"/>
                  </a:lnTo>
                  <a:lnTo>
                    <a:pt x="0" y="4776"/>
                  </a:lnTo>
                  <a:lnTo>
                    <a:pt x="1534" y="4776"/>
                  </a:lnTo>
                  <a:lnTo>
                    <a:pt x="1534" y="5260"/>
                  </a:lnTo>
                  <a:lnTo>
                    <a:pt x="0" y="5260"/>
                  </a:lnTo>
                  <a:lnTo>
                    <a:pt x="0" y="5971"/>
                  </a:lnTo>
                  <a:lnTo>
                    <a:pt x="1534" y="5971"/>
                  </a:lnTo>
                  <a:lnTo>
                    <a:pt x="1534" y="6455"/>
                  </a:lnTo>
                  <a:lnTo>
                    <a:pt x="0" y="6455"/>
                  </a:lnTo>
                  <a:lnTo>
                    <a:pt x="0" y="7166"/>
                  </a:lnTo>
                  <a:lnTo>
                    <a:pt x="1534" y="7166"/>
                  </a:lnTo>
                  <a:lnTo>
                    <a:pt x="1534" y="7650"/>
                  </a:lnTo>
                  <a:lnTo>
                    <a:pt x="0" y="7650"/>
                  </a:lnTo>
                  <a:lnTo>
                    <a:pt x="0" y="8360"/>
                  </a:lnTo>
                  <a:lnTo>
                    <a:pt x="1534" y="8360"/>
                  </a:lnTo>
                  <a:lnTo>
                    <a:pt x="1534" y="8843"/>
                  </a:lnTo>
                  <a:lnTo>
                    <a:pt x="0" y="8843"/>
                  </a:lnTo>
                  <a:lnTo>
                    <a:pt x="0" y="9555"/>
                  </a:lnTo>
                  <a:lnTo>
                    <a:pt x="1534" y="9555"/>
                  </a:lnTo>
                  <a:lnTo>
                    <a:pt x="1534" y="10038"/>
                  </a:lnTo>
                  <a:lnTo>
                    <a:pt x="0" y="10038"/>
                  </a:lnTo>
                  <a:lnTo>
                    <a:pt x="0" y="10652"/>
                  </a:lnTo>
                  <a:lnTo>
                    <a:pt x="5683" y="11196"/>
                  </a:lnTo>
                  <a:lnTo>
                    <a:pt x="5683" y="0"/>
                  </a:lnTo>
                  <a:lnTo>
                    <a:pt x="3253" y="895"/>
                  </a:lnTo>
                  <a:lnTo>
                    <a:pt x="3253" y="3806"/>
                  </a:lnTo>
                  <a:close/>
                  <a:moveTo>
                    <a:pt x="4771" y="9968"/>
                  </a:moveTo>
                  <a:lnTo>
                    <a:pt x="4141" y="10108"/>
                  </a:lnTo>
                  <a:lnTo>
                    <a:pt x="4138" y="9277"/>
                  </a:lnTo>
                  <a:lnTo>
                    <a:pt x="4768" y="9137"/>
                  </a:lnTo>
                  <a:lnTo>
                    <a:pt x="4771" y="9968"/>
                  </a:lnTo>
                  <a:close/>
                  <a:moveTo>
                    <a:pt x="4761" y="8095"/>
                  </a:moveTo>
                  <a:lnTo>
                    <a:pt x="4130" y="8235"/>
                  </a:lnTo>
                  <a:lnTo>
                    <a:pt x="4126" y="7402"/>
                  </a:lnTo>
                  <a:lnTo>
                    <a:pt x="4758" y="7262"/>
                  </a:lnTo>
                  <a:lnTo>
                    <a:pt x="4761" y="8095"/>
                  </a:lnTo>
                  <a:close/>
                  <a:moveTo>
                    <a:pt x="4751" y="6220"/>
                  </a:moveTo>
                  <a:lnTo>
                    <a:pt x="4121" y="6360"/>
                  </a:lnTo>
                  <a:lnTo>
                    <a:pt x="4118" y="5530"/>
                  </a:lnTo>
                  <a:lnTo>
                    <a:pt x="4749" y="5391"/>
                  </a:lnTo>
                  <a:lnTo>
                    <a:pt x="4751" y="6220"/>
                  </a:lnTo>
                  <a:close/>
                  <a:moveTo>
                    <a:pt x="4743" y="4346"/>
                  </a:moveTo>
                  <a:lnTo>
                    <a:pt x="4111" y="4485"/>
                  </a:lnTo>
                  <a:lnTo>
                    <a:pt x="4108" y="3652"/>
                  </a:lnTo>
                  <a:lnTo>
                    <a:pt x="4738" y="3512"/>
                  </a:lnTo>
                  <a:lnTo>
                    <a:pt x="4743" y="4346"/>
                  </a:lnTo>
                  <a:close/>
                  <a:moveTo>
                    <a:pt x="4729" y="1640"/>
                  </a:moveTo>
                  <a:lnTo>
                    <a:pt x="4733" y="2470"/>
                  </a:lnTo>
                  <a:lnTo>
                    <a:pt x="4101" y="2610"/>
                  </a:lnTo>
                  <a:lnTo>
                    <a:pt x="4098" y="1778"/>
                  </a:lnTo>
                  <a:lnTo>
                    <a:pt x="4729" y="1640"/>
                  </a:lnTo>
                  <a:close/>
                </a:path>
              </a:pathLst>
            </a:custGeom>
            <a:solidFill>
              <a:srgbClr val="1E4C8C"/>
            </a:solidFill>
            <a:ln>
              <a:noFill/>
            </a:ln>
          </p:spPr>
          <p:txBody>
            <a:bodyPr/>
            <a:lstStyle>
              <a:defPPr>
                <a:defRPr lang="zh-CN"/>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zh-CN" altLang="en-US">
                <a:cs typeface="+mn-ea"/>
                <a:sym typeface="+mn-lt"/>
              </a:endParaRPr>
            </a:p>
          </p:txBody>
        </p:sp>
      </p:grpSp>
      <p:sp>
        <p:nvSpPr>
          <p:cNvPr id="101" name="文本框 36">
            <a:extLst>
              <a:ext uri="{FF2B5EF4-FFF2-40B4-BE49-F238E27FC236}">
                <a16:creationId xmlns:a16="http://schemas.microsoft.com/office/drawing/2014/main" id="{9D874990-B804-1133-FC87-098C31C77007}"/>
              </a:ext>
            </a:extLst>
          </p:cNvPr>
          <p:cNvSpPr txBox="1"/>
          <p:nvPr/>
        </p:nvSpPr>
        <p:spPr>
          <a:xfrm>
            <a:off x="1959359" y="10238891"/>
            <a:ext cx="9455221" cy="830997"/>
          </a:xfrm>
          <a:prstGeom prst="rect">
            <a:avLst/>
          </a:prstGeom>
          <a:noFill/>
        </p:spPr>
        <p:txBody>
          <a:bodyPr wrap="square">
            <a:spAutoFit/>
          </a:bodyPr>
          <a:lstStyle/>
          <a:p>
            <a:r>
              <a:rPr lang="en-US" sz="1600" dirty="0" err="1">
                <a:latin typeface="+mj-lt"/>
                <a:ea typeface="Calibri"/>
                <a:cs typeface="Calibri"/>
              </a:rPr>
              <a:t>HHHbio’s</a:t>
            </a:r>
            <a:r>
              <a:rPr lang="en-US" sz="1600" dirty="0">
                <a:effectLst/>
                <a:latin typeface="+mj-lt"/>
                <a:ea typeface="Calibri"/>
                <a:cs typeface="Calibri"/>
              </a:rPr>
              <a:t> flagship asset, Libevitug (HH-003), has been granted Breakthrough Therapy Designation (BTD) for CHD by both the US FDA and China NMPA, based on its first-in-class mechanism of action (MoA) and its proven efficacy and safety profiles in one of the largest Phase 2 datasets of CHD patients</a:t>
            </a:r>
            <a:endParaRPr lang="en-US" altLang="zh-CN" sz="1600" dirty="0">
              <a:solidFill>
                <a:schemeClr val="tx1">
                  <a:lumMod val="85000"/>
                  <a:lumOff val="15000"/>
                </a:schemeClr>
              </a:solidFill>
              <a:latin typeface="+mj-lt"/>
              <a:ea typeface="Calibri" panose="020F0502020204030204" pitchFamily="34" charset="0"/>
              <a:cs typeface="Calibri" panose="020F0502020204030204" pitchFamily="34" charset="0"/>
            </a:endParaRPr>
          </a:p>
        </p:txBody>
      </p:sp>
      <p:sp>
        <p:nvSpPr>
          <p:cNvPr id="102" name="文本框 36">
            <a:extLst>
              <a:ext uri="{FF2B5EF4-FFF2-40B4-BE49-F238E27FC236}">
                <a16:creationId xmlns:a16="http://schemas.microsoft.com/office/drawing/2014/main" id="{5B132411-0E99-760E-8A69-647DC1138CDC}"/>
              </a:ext>
            </a:extLst>
          </p:cNvPr>
          <p:cNvSpPr txBox="1"/>
          <p:nvPr/>
        </p:nvSpPr>
        <p:spPr>
          <a:xfrm>
            <a:off x="1959359" y="11453192"/>
            <a:ext cx="9455221" cy="338554"/>
          </a:xfrm>
          <a:prstGeom prst="rect">
            <a:avLst/>
          </a:prstGeom>
          <a:noFill/>
        </p:spPr>
        <p:txBody>
          <a:bodyPr wrap="square">
            <a:spAutoFit/>
          </a:bodyPr>
          <a:lstStyle/>
          <a:p>
            <a:r>
              <a:rPr lang="en-US" sz="1600" dirty="0">
                <a:latin typeface="+mj-lt"/>
                <a:ea typeface="Calibri"/>
                <a:cs typeface="Calibri"/>
              </a:rPr>
              <a:t>Libevitug has a clear near-term commercialization opportunity with global potential</a:t>
            </a:r>
            <a:endParaRPr lang="en-US" altLang="zh-CN" sz="1600" dirty="0">
              <a:solidFill>
                <a:schemeClr val="tx1">
                  <a:lumMod val="85000"/>
                  <a:lumOff val="15000"/>
                </a:schemeClr>
              </a:solidFill>
              <a:latin typeface="+mj-lt"/>
              <a:ea typeface="Calibri" panose="020F0502020204030204" pitchFamily="34" charset="0"/>
              <a:cs typeface="Calibri" panose="020F0502020204030204" pitchFamily="34" charset="0"/>
            </a:endParaRPr>
          </a:p>
        </p:txBody>
      </p:sp>
      <p:pic>
        <p:nvPicPr>
          <p:cNvPr id="2" name="图片 6" descr="华辉安健logo-2022新版_画板 1">
            <a:extLst>
              <a:ext uri="{FF2B5EF4-FFF2-40B4-BE49-F238E27FC236}">
                <a16:creationId xmlns:a16="http://schemas.microsoft.com/office/drawing/2014/main" id="{CF2220D6-93F0-0F03-190B-0D08E119F4B5}"/>
              </a:ext>
            </a:extLst>
          </p:cNvPr>
          <p:cNvPicPr>
            <a:picLocks noChangeAspect="1"/>
          </p:cNvPicPr>
          <p:nvPr/>
        </p:nvPicPr>
        <p:blipFill>
          <a:blip r:embed="rId3"/>
          <a:stretch>
            <a:fillRect/>
          </a:stretch>
        </p:blipFill>
        <p:spPr>
          <a:xfrm>
            <a:off x="125722" y="3434202"/>
            <a:ext cx="1398105" cy="557466"/>
          </a:xfrm>
          <a:prstGeom prst="rect">
            <a:avLst/>
          </a:prstGeom>
        </p:spPr>
      </p:pic>
    </p:spTree>
    <p:extLst>
      <p:ext uri="{BB962C8B-B14F-4D97-AF65-F5344CB8AC3E}">
        <p14:creationId xmlns:p14="http://schemas.microsoft.com/office/powerpoint/2010/main" val="3852794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46AA8-861A-2D1A-FF05-D81DFDA69EC9}"/>
            </a:ext>
          </a:extLst>
        </p:cNvPr>
        <p:cNvGrpSpPr/>
        <p:nvPr/>
      </p:nvGrpSpPr>
      <p:grpSpPr>
        <a:xfrm>
          <a:off x="0" y="0"/>
          <a:ext cx="0" cy="0"/>
          <a:chOff x="0" y="0"/>
          <a:chExt cx="0" cy="0"/>
        </a:xfrm>
      </p:grpSpPr>
      <p:graphicFrame>
        <p:nvGraphicFramePr>
          <p:cNvPr id="65" name="表格 1">
            <a:extLst>
              <a:ext uri="{FF2B5EF4-FFF2-40B4-BE49-F238E27FC236}">
                <a16:creationId xmlns:a16="http://schemas.microsoft.com/office/drawing/2014/main" id="{0C02485C-1294-0C99-1C74-CB11CA1EA96D}"/>
              </a:ext>
            </a:extLst>
          </p:cNvPr>
          <p:cNvGraphicFramePr>
            <a:graphicFrameLocks noGrp="1"/>
          </p:cNvGraphicFramePr>
          <p:nvPr>
            <p:custDataLst>
              <p:tags r:id="rId1"/>
            </p:custDataLst>
            <p:extLst>
              <p:ext uri="{D42A27DB-BD31-4B8C-83A1-F6EECF244321}">
                <p14:modId xmlns:p14="http://schemas.microsoft.com/office/powerpoint/2010/main" val="1251511287"/>
              </p:ext>
            </p:extLst>
          </p:nvPr>
        </p:nvGraphicFramePr>
        <p:xfrm>
          <a:off x="226003" y="1078364"/>
          <a:ext cx="11679033" cy="4780256"/>
        </p:xfrm>
        <a:graphic>
          <a:graphicData uri="http://schemas.openxmlformats.org/drawingml/2006/table">
            <a:tbl>
              <a:tblPr bandRow="1">
                <a:tableStyleId>{C083E6E3-FA7D-4D7B-A595-EF9225AFEA82}</a:tableStyleId>
              </a:tblPr>
              <a:tblGrid>
                <a:gridCol w="365760">
                  <a:extLst>
                    <a:ext uri="{9D8B030D-6E8A-4147-A177-3AD203B41FA5}">
                      <a16:colId xmlns:a16="http://schemas.microsoft.com/office/drawing/2014/main" val="4022109515"/>
                    </a:ext>
                  </a:extLst>
                </a:gridCol>
                <a:gridCol w="775524">
                  <a:extLst>
                    <a:ext uri="{9D8B030D-6E8A-4147-A177-3AD203B41FA5}">
                      <a16:colId xmlns:a16="http://schemas.microsoft.com/office/drawing/2014/main" val="1913351377"/>
                    </a:ext>
                  </a:extLst>
                </a:gridCol>
                <a:gridCol w="1294797">
                  <a:extLst>
                    <a:ext uri="{9D8B030D-6E8A-4147-A177-3AD203B41FA5}">
                      <a16:colId xmlns:a16="http://schemas.microsoft.com/office/drawing/2014/main" val="3343737965"/>
                    </a:ext>
                  </a:extLst>
                </a:gridCol>
                <a:gridCol w="1005041">
                  <a:extLst>
                    <a:ext uri="{9D8B030D-6E8A-4147-A177-3AD203B41FA5}">
                      <a16:colId xmlns:a16="http://schemas.microsoft.com/office/drawing/2014/main" val="2259861028"/>
                    </a:ext>
                  </a:extLst>
                </a:gridCol>
                <a:gridCol w="1038225">
                  <a:extLst>
                    <a:ext uri="{9D8B030D-6E8A-4147-A177-3AD203B41FA5}">
                      <a16:colId xmlns:a16="http://schemas.microsoft.com/office/drawing/2014/main" val="371489332"/>
                    </a:ext>
                  </a:extLst>
                </a:gridCol>
                <a:gridCol w="755008">
                  <a:extLst>
                    <a:ext uri="{9D8B030D-6E8A-4147-A177-3AD203B41FA5}">
                      <a16:colId xmlns:a16="http://schemas.microsoft.com/office/drawing/2014/main" val="1775974598"/>
                    </a:ext>
                  </a:extLst>
                </a:gridCol>
                <a:gridCol w="832420">
                  <a:extLst>
                    <a:ext uri="{9D8B030D-6E8A-4147-A177-3AD203B41FA5}">
                      <a16:colId xmlns:a16="http://schemas.microsoft.com/office/drawing/2014/main" val="1456536576"/>
                    </a:ext>
                  </a:extLst>
                </a:gridCol>
                <a:gridCol w="810734">
                  <a:extLst>
                    <a:ext uri="{9D8B030D-6E8A-4147-A177-3AD203B41FA5}">
                      <a16:colId xmlns:a16="http://schemas.microsoft.com/office/drawing/2014/main" val="2176563616"/>
                    </a:ext>
                  </a:extLst>
                </a:gridCol>
                <a:gridCol w="810734">
                  <a:extLst>
                    <a:ext uri="{9D8B030D-6E8A-4147-A177-3AD203B41FA5}">
                      <a16:colId xmlns:a16="http://schemas.microsoft.com/office/drawing/2014/main" val="1852533255"/>
                    </a:ext>
                  </a:extLst>
                </a:gridCol>
                <a:gridCol w="810734">
                  <a:extLst>
                    <a:ext uri="{9D8B030D-6E8A-4147-A177-3AD203B41FA5}">
                      <a16:colId xmlns:a16="http://schemas.microsoft.com/office/drawing/2014/main" val="3484007401"/>
                    </a:ext>
                  </a:extLst>
                </a:gridCol>
                <a:gridCol w="810734">
                  <a:extLst>
                    <a:ext uri="{9D8B030D-6E8A-4147-A177-3AD203B41FA5}">
                      <a16:colId xmlns:a16="http://schemas.microsoft.com/office/drawing/2014/main" val="2109115015"/>
                    </a:ext>
                  </a:extLst>
                </a:gridCol>
                <a:gridCol w="810734">
                  <a:extLst>
                    <a:ext uri="{9D8B030D-6E8A-4147-A177-3AD203B41FA5}">
                      <a16:colId xmlns:a16="http://schemas.microsoft.com/office/drawing/2014/main" val="2258991230"/>
                    </a:ext>
                  </a:extLst>
                </a:gridCol>
                <a:gridCol w="1558588">
                  <a:extLst>
                    <a:ext uri="{9D8B030D-6E8A-4147-A177-3AD203B41FA5}">
                      <a16:colId xmlns:a16="http://schemas.microsoft.com/office/drawing/2014/main" val="3482845883"/>
                    </a:ext>
                  </a:extLst>
                </a:gridCol>
              </a:tblGrid>
              <a:tr h="380899">
                <a:tc>
                  <a:txBody>
                    <a:bodyPr/>
                    <a:lstStyle/>
                    <a:p>
                      <a:pPr algn="ctr" rtl="0" fontAlgn="ctr"/>
                      <a:endParaRPr lang="en-US" sz="1200" b="1" i="0" u="none" strike="noStrike" dirty="0">
                        <a:solidFill>
                          <a:schemeClr val="bg1"/>
                        </a:solidFill>
                        <a:effectLst/>
                        <a:latin typeface="Calibri"/>
                        <a:ea typeface="等线" panose="02010600030101010101" pitchFamily="2" charset="-122"/>
                      </a:endParaRPr>
                    </a:p>
                  </a:txBody>
                  <a:tcPr marL="4571" marR="4571" marT="4571" marB="0" vert="vert270" anchor="ctr">
                    <a:lnL>
                      <a:noFill/>
                    </a:lnL>
                    <a:lnR w="635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rtl="0" fontAlgn="ctr"/>
                      <a:r>
                        <a:rPr lang="en-US" altLang="zh-CN" sz="1200" b="1" u="none" strike="noStrike" dirty="0">
                          <a:solidFill>
                            <a:schemeClr val="bg1"/>
                          </a:solidFill>
                          <a:effectLst/>
                        </a:rPr>
                        <a:t>Asset</a:t>
                      </a:r>
                      <a:endParaRPr lang="en-US" sz="1200" b="1" i="0" u="none" strike="noStrike" dirty="0">
                        <a:solidFill>
                          <a:schemeClr val="bg1"/>
                        </a:solidFill>
                        <a:effectLst/>
                        <a:latin typeface="Calibri"/>
                        <a:ea typeface="等线" panose="02010600030101010101" pitchFamily="2" charset="-122"/>
                      </a:endParaRPr>
                    </a:p>
                  </a:txBody>
                  <a:tcPr marL="4571" marR="4571" marT="4571" marB="0" anchor="ctr">
                    <a:lnL w="63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tx2"/>
                    </a:solidFill>
                  </a:tcPr>
                </a:tc>
                <a:tc>
                  <a:txBody>
                    <a:bodyPr/>
                    <a:lstStyle/>
                    <a:p>
                      <a:pPr algn="ctr" rtl="0" fontAlgn="ctr"/>
                      <a:r>
                        <a:rPr lang="en-US" sz="1200" b="1" u="none" strike="noStrike" dirty="0">
                          <a:solidFill>
                            <a:schemeClr val="bg1"/>
                          </a:solidFill>
                          <a:effectLst/>
                        </a:rPr>
                        <a:t>Target</a:t>
                      </a:r>
                      <a:endParaRPr lang="en-US" sz="1200" b="1" i="0" u="none" strike="noStrike" dirty="0">
                        <a:solidFill>
                          <a:schemeClr val="bg1"/>
                        </a:solidFill>
                        <a:effectLst/>
                        <a:latin typeface="Calibri"/>
                        <a:ea typeface="等线" panose="02010600030101010101" pitchFamily="2" charset="-122"/>
                      </a:endParaRPr>
                    </a:p>
                  </a:txBody>
                  <a:tcPr marL="4571" marR="4571" marT="457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tx2"/>
                    </a:solidFill>
                  </a:tcPr>
                </a:tc>
                <a:tc>
                  <a:txBody>
                    <a:bodyPr/>
                    <a:lstStyle/>
                    <a:p>
                      <a:pPr algn="ctr" rtl="0" fontAlgn="ctr"/>
                      <a:r>
                        <a:rPr lang="en-US" sz="1200" b="1" u="none" strike="noStrike" dirty="0">
                          <a:solidFill>
                            <a:schemeClr val="bg1"/>
                          </a:solidFill>
                          <a:effectLst/>
                        </a:rPr>
                        <a:t>Modality</a:t>
                      </a:r>
                      <a:endParaRPr lang="en-US" sz="1200" b="1" i="0" u="none" strike="noStrike" dirty="0">
                        <a:solidFill>
                          <a:schemeClr val="bg1"/>
                        </a:solidFill>
                        <a:effectLst/>
                        <a:latin typeface="Calibri"/>
                        <a:ea typeface="等线" panose="02010600030101010101" pitchFamily="2" charset="-122"/>
                      </a:endParaRPr>
                    </a:p>
                  </a:txBody>
                  <a:tcPr marL="4571" marR="4571" marT="457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tx2"/>
                    </a:solidFill>
                  </a:tcPr>
                </a:tc>
                <a:tc>
                  <a:txBody>
                    <a:bodyPr/>
                    <a:lstStyle/>
                    <a:p>
                      <a:pPr algn="ctr" rtl="0" fontAlgn="ctr"/>
                      <a:r>
                        <a:rPr lang="en-US" sz="1200" b="1" u="none" strike="noStrike" dirty="0">
                          <a:solidFill>
                            <a:schemeClr val="bg1"/>
                          </a:solidFill>
                          <a:effectLst/>
                        </a:rPr>
                        <a:t>Route of Administration</a:t>
                      </a:r>
                      <a:endParaRPr lang="en-US" sz="1200" b="1" i="0" u="none" strike="noStrike" dirty="0">
                        <a:solidFill>
                          <a:schemeClr val="bg1"/>
                        </a:solidFill>
                        <a:effectLst/>
                        <a:latin typeface="Calibri"/>
                        <a:ea typeface="等线" panose="02010600030101010101" pitchFamily="2" charset="-122"/>
                      </a:endParaRPr>
                    </a:p>
                  </a:txBody>
                  <a:tcPr marL="4571" marR="4571" marT="457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tx2"/>
                    </a:solidFill>
                  </a:tcPr>
                </a:tc>
                <a:tc>
                  <a:txBody>
                    <a:bodyPr/>
                    <a:lstStyle/>
                    <a:p>
                      <a:pPr algn="ctr" rtl="0" fontAlgn="ctr"/>
                      <a:r>
                        <a:rPr lang="en-US" sz="1200" b="1" u="none" strike="noStrike" dirty="0">
                          <a:solidFill>
                            <a:schemeClr val="bg1"/>
                          </a:solidFill>
                          <a:effectLst/>
                        </a:rPr>
                        <a:t>Indication</a:t>
                      </a:r>
                      <a:endParaRPr lang="en-US" sz="1200" b="1" i="0" u="none" strike="noStrike" dirty="0">
                        <a:solidFill>
                          <a:schemeClr val="bg1"/>
                        </a:solidFill>
                        <a:effectLst/>
                        <a:latin typeface="Calibri"/>
                        <a:ea typeface="等线" panose="02010600030101010101" pitchFamily="2" charset="-122"/>
                      </a:endParaRPr>
                    </a:p>
                  </a:txBody>
                  <a:tcPr marL="4571" marR="4571" marT="457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tx2"/>
                    </a:solidFill>
                  </a:tcPr>
                </a:tc>
                <a:tc>
                  <a:txBody>
                    <a:bodyPr/>
                    <a:lstStyle/>
                    <a:p>
                      <a:pPr algn="ctr" rtl="0" fontAlgn="ctr"/>
                      <a:r>
                        <a:rPr lang="en-US" sz="1200" b="1" i="0" u="none" strike="noStrike" dirty="0">
                          <a:solidFill>
                            <a:schemeClr val="bg1"/>
                          </a:solidFill>
                          <a:effectLst/>
                          <a:latin typeface="+mn-lt"/>
                          <a:ea typeface="等线" panose="02010600030101010101" pitchFamily="2" charset="-122"/>
                        </a:rPr>
                        <a:t>Worldwide Rights</a:t>
                      </a:r>
                      <a:endParaRPr lang="en-US" sz="1200" b="1" i="0" u="none" strike="noStrike" dirty="0">
                        <a:solidFill>
                          <a:schemeClr val="bg1"/>
                        </a:solidFill>
                        <a:effectLst/>
                        <a:latin typeface="Calibri"/>
                        <a:ea typeface="等线" panose="02010600030101010101" pitchFamily="2" charset="-122"/>
                      </a:endParaRPr>
                    </a:p>
                  </a:txBody>
                  <a:tcPr marL="4571" marR="4571" marT="457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tx2"/>
                    </a:solidFill>
                  </a:tcPr>
                </a:tc>
                <a:tc>
                  <a:txBody>
                    <a:bodyPr/>
                    <a:lstStyle/>
                    <a:p>
                      <a:pPr algn="ctr" rtl="0" fontAlgn="ctr"/>
                      <a:r>
                        <a:rPr lang="en-US" sz="1200" b="1" u="none" strike="noStrike" dirty="0">
                          <a:solidFill>
                            <a:schemeClr val="bg1"/>
                          </a:solidFill>
                          <a:effectLst/>
                        </a:rPr>
                        <a:t>Pre-clinical </a:t>
                      </a:r>
                      <a:endParaRPr lang="en-US" sz="1200" b="1" i="0" u="none" strike="noStrike" dirty="0">
                        <a:solidFill>
                          <a:schemeClr val="bg1"/>
                        </a:solidFill>
                        <a:effectLst/>
                        <a:latin typeface="Calibri" panose="020F0502020204030204" pitchFamily="34" charset="0"/>
                        <a:ea typeface="等线" panose="02010600030101010101" pitchFamily="2" charset="-122"/>
                      </a:endParaRPr>
                    </a:p>
                  </a:txBody>
                  <a:tcPr marL="4571" marR="4571" marT="457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tx2"/>
                    </a:solidFill>
                  </a:tcPr>
                </a:tc>
                <a:tc>
                  <a:txBody>
                    <a:bodyPr/>
                    <a:lstStyle/>
                    <a:p>
                      <a:pPr algn="ctr" rtl="0" fontAlgn="ctr"/>
                      <a:r>
                        <a:rPr lang="en-US" sz="1200" b="1" u="none" strike="noStrike" dirty="0">
                          <a:solidFill>
                            <a:schemeClr val="bg1"/>
                          </a:solidFill>
                          <a:effectLst/>
                        </a:rPr>
                        <a:t>IND</a:t>
                      </a:r>
                      <a:endParaRPr lang="en-US" sz="1200" b="1" i="0" u="none" strike="noStrike" dirty="0">
                        <a:solidFill>
                          <a:schemeClr val="bg1"/>
                        </a:solidFill>
                        <a:effectLst/>
                        <a:latin typeface="Calibri"/>
                        <a:ea typeface="等线" panose="02010600030101010101" pitchFamily="2" charset="-122"/>
                      </a:endParaRPr>
                    </a:p>
                  </a:txBody>
                  <a:tcPr marL="4571" marR="4571" marT="457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tx2"/>
                    </a:solidFill>
                  </a:tcPr>
                </a:tc>
                <a:tc>
                  <a:txBody>
                    <a:bodyPr/>
                    <a:lstStyle/>
                    <a:p>
                      <a:pPr algn="ctr" rtl="0" fontAlgn="ctr"/>
                      <a:r>
                        <a:rPr lang="en-US" sz="1200" b="1" u="none" strike="noStrike" dirty="0">
                          <a:solidFill>
                            <a:schemeClr val="bg1"/>
                          </a:solidFill>
                          <a:effectLst/>
                        </a:rPr>
                        <a:t>Phase 1</a:t>
                      </a:r>
                      <a:endParaRPr lang="en-US" sz="1200" b="1" i="0" u="none" strike="noStrike" dirty="0">
                        <a:solidFill>
                          <a:schemeClr val="bg1"/>
                        </a:solidFill>
                        <a:effectLst/>
                        <a:latin typeface="Calibri"/>
                        <a:ea typeface="等线" panose="02010600030101010101" pitchFamily="2" charset="-122"/>
                      </a:endParaRPr>
                    </a:p>
                  </a:txBody>
                  <a:tcPr marL="4571" marR="4571" marT="457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tx2"/>
                    </a:solidFill>
                  </a:tcPr>
                </a:tc>
                <a:tc>
                  <a:txBody>
                    <a:bodyPr/>
                    <a:lstStyle/>
                    <a:p>
                      <a:pPr algn="ctr" rtl="0" fontAlgn="ctr"/>
                      <a:r>
                        <a:rPr lang="en-US" sz="1200" b="1" u="none" strike="noStrike" dirty="0">
                          <a:solidFill>
                            <a:schemeClr val="bg1"/>
                          </a:solidFill>
                          <a:effectLst/>
                        </a:rPr>
                        <a:t>Phase 2</a:t>
                      </a:r>
                      <a:endParaRPr lang="en-US" sz="1200" b="1" i="0" u="none" strike="noStrike" dirty="0">
                        <a:solidFill>
                          <a:schemeClr val="bg1"/>
                        </a:solidFill>
                        <a:effectLst/>
                        <a:latin typeface="Calibri"/>
                        <a:ea typeface="等线" panose="02010600030101010101" pitchFamily="2" charset="-122"/>
                      </a:endParaRPr>
                    </a:p>
                  </a:txBody>
                  <a:tcPr marL="4571" marR="4571" marT="457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tx2"/>
                    </a:solidFill>
                  </a:tcPr>
                </a:tc>
                <a:tc>
                  <a:txBody>
                    <a:bodyPr/>
                    <a:lstStyle/>
                    <a:p>
                      <a:pPr algn="ctr" rtl="0" fontAlgn="ctr"/>
                      <a:r>
                        <a:rPr lang="en-US" sz="1200" b="1" u="none" strike="noStrike" dirty="0">
                          <a:solidFill>
                            <a:schemeClr val="bg1"/>
                          </a:solidFill>
                          <a:effectLst/>
                        </a:rPr>
                        <a:t>Phase 3</a:t>
                      </a:r>
                      <a:endParaRPr lang="en-US" sz="1200" b="1" i="0" u="none" strike="noStrike" dirty="0">
                        <a:solidFill>
                          <a:schemeClr val="bg1"/>
                        </a:solidFill>
                        <a:effectLst/>
                        <a:latin typeface="Calibri"/>
                        <a:ea typeface="等线" panose="02010600030101010101" pitchFamily="2" charset="-122"/>
                      </a:endParaRPr>
                    </a:p>
                  </a:txBody>
                  <a:tcPr marL="4571" marR="4571" marT="457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tx2"/>
                    </a:solidFill>
                  </a:tcPr>
                </a:tc>
                <a:tc>
                  <a:txBody>
                    <a:bodyPr/>
                    <a:lstStyle/>
                    <a:p>
                      <a:pPr algn="ctr" rtl="0" fontAlgn="ctr"/>
                      <a:r>
                        <a:rPr lang="en-US" sz="1200" b="1" i="0" u="none" strike="noStrike" dirty="0">
                          <a:solidFill>
                            <a:schemeClr val="bg1"/>
                          </a:solidFill>
                          <a:effectLst/>
                          <a:latin typeface="Calibri"/>
                          <a:ea typeface="等线" panose="02010600030101010101" pitchFamily="2" charset="-122"/>
                        </a:rPr>
                        <a:t>Next Milestone</a:t>
                      </a:r>
                    </a:p>
                  </a:txBody>
                  <a:tcPr marL="4571" marR="4571" marT="4571" marB="0" anchor="ctr">
                    <a:lnL w="28575" cap="flat" cmpd="sng" algn="ctr">
                      <a:solidFill>
                        <a:schemeClr val="bg1"/>
                      </a:solid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5742186"/>
                  </a:ext>
                </a:extLst>
              </a:tr>
              <a:tr h="509701">
                <a:tc rowSpan="5">
                  <a:txBody>
                    <a:bodyPr/>
                    <a:lstStyle/>
                    <a:p>
                      <a:pPr algn="ctr" rtl="0" fontAlgn="ctr"/>
                      <a:r>
                        <a:rPr lang="en-US" sz="1200" b="1" i="0" u="none" strike="noStrike" dirty="0">
                          <a:solidFill>
                            <a:schemeClr val="bg1"/>
                          </a:solidFill>
                          <a:effectLst/>
                          <a:latin typeface="+mn-lt"/>
                          <a:ea typeface="等线" panose="02010600030101010101" pitchFamily="2" charset="-122"/>
                        </a:rPr>
                        <a:t>Virology </a:t>
                      </a:r>
                      <a:endParaRPr lang="en-US" sz="1200" b="1" i="0" u="none" strike="noStrike" dirty="0">
                        <a:solidFill>
                          <a:schemeClr val="bg1"/>
                        </a:solidFill>
                        <a:effectLst/>
                        <a:latin typeface="Calibri"/>
                        <a:ea typeface="等线" panose="02010600030101010101" pitchFamily="2" charset="-122"/>
                      </a:endParaRPr>
                    </a:p>
                  </a:txBody>
                  <a:tcPr marL="90000" marR="90000" marT="4763" marB="0" vert="vert270" anchor="ctr">
                    <a:lnR w="6350" cap="flat" cmpd="sng" algn="ctr">
                      <a:solidFill>
                        <a:schemeClr val="bg1">
                          <a:lumMod val="75000"/>
                        </a:schemeClr>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1E4C8C"/>
                    </a:solidFill>
                  </a:tcPr>
                </a:tc>
                <a:tc rowSpan="3">
                  <a:txBody>
                    <a:bodyPr/>
                    <a:lstStyle/>
                    <a:p>
                      <a:pPr algn="ctr" rtl="0" fontAlgn="ctr"/>
                      <a:r>
                        <a:rPr lang="en-US" sz="1100" b="1" u="none" strike="noStrike" dirty="0">
                          <a:effectLst/>
                        </a:rPr>
                        <a:t>Libevitug</a:t>
                      </a:r>
                    </a:p>
                    <a:p>
                      <a:pPr algn="ctr" rtl="0" fontAlgn="ctr"/>
                      <a:r>
                        <a:rPr lang="en-US" sz="1100" b="1" i="0" u="none" strike="noStrike" dirty="0">
                          <a:solidFill>
                            <a:srgbClr val="000000"/>
                          </a:solidFill>
                          <a:effectLst/>
                          <a:latin typeface="Calibri"/>
                          <a:ea typeface="等线" panose="02010600030101010101" pitchFamily="2" charset="-122"/>
                        </a:rPr>
                        <a:t>(HH-003)</a:t>
                      </a:r>
                    </a:p>
                  </a:txBody>
                  <a:tcPr marL="90000" marR="90000" marT="4763" marB="0" anchor="ctr">
                    <a:lnL w="635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a:noFill/>
                    </a:lnT>
                    <a:lnB w="12700" cap="flat" cmpd="sng" algn="ctr">
                      <a:solidFill>
                        <a:schemeClr val="bg1">
                          <a:lumMod val="85000"/>
                        </a:schemeClr>
                      </a:solidFill>
                      <a:prstDash val="dash"/>
                      <a:round/>
                      <a:headEnd type="none" w="med" len="med"/>
                      <a:tailEnd type="none" w="med" len="med"/>
                    </a:lnB>
                    <a:noFill/>
                  </a:tcPr>
                </a:tc>
                <a:tc rowSpan="3">
                  <a:txBody>
                    <a:bodyPr/>
                    <a:lstStyle/>
                    <a:p>
                      <a:pPr algn="ctr" rtl="0" fontAlgn="ctr"/>
                      <a:r>
                        <a:rPr lang="en-US" sz="1100" b="1" u="none" strike="noStrike" dirty="0">
                          <a:effectLst/>
                        </a:rPr>
                        <a:t>PreS1</a:t>
                      </a:r>
                      <a:endParaRPr lang="en-US" sz="1100" b="1" i="0" u="none" strike="noStrike" dirty="0">
                        <a:solidFill>
                          <a:srgbClr val="000000"/>
                        </a:solidFill>
                        <a:effectLst/>
                        <a:latin typeface="Calibri"/>
                        <a:ea typeface="+mj-ea"/>
                        <a:cs typeface="Calibri"/>
                      </a:endParaRPr>
                    </a:p>
                  </a:txBody>
                  <a:tcPr marL="4572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12700" cap="flat" cmpd="sng" algn="ctr">
                      <a:solidFill>
                        <a:schemeClr val="bg1">
                          <a:lumMod val="85000"/>
                        </a:schemeClr>
                      </a:solidFill>
                      <a:prstDash val="dash"/>
                      <a:round/>
                      <a:headEnd type="none" w="med" len="med"/>
                      <a:tailEnd type="none" w="med" len="med"/>
                    </a:lnB>
                    <a:noFill/>
                  </a:tcPr>
                </a:tc>
                <a:tc rowSpan="3">
                  <a:txBody>
                    <a:bodyPr/>
                    <a:lstStyle/>
                    <a:p>
                      <a:pPr algn="ctr" rtl="0" fontAlgn="ctr"/>
                      <a:r>
                        <a:rPr lang="en-US" sz="1100" b="1" u="none" strike="noStrike" dirty="0" err="1">
                          <a:effectLst/>
                        </a:rPr>
                        <a:t>mAb</a:t>
                      </a:r>
                      <a:endParaRPr lang="en-US" sz="1100" b="1" i="0" u="none" strike="noStrike" dirty="0">
                        <a:solidFill>
                          <a:srgbClr val="000000"/>
                        </a:solidFill>
                        <a:effectLst/>
                        <a:latin typeface="Calibri"/>
                        <a:ea typeface="+mj-ea"/>
                        <a:cs typeface="Calibri"/>
                      </a:endParaRPr>
                    </a:p>
                  </a:txBody>
                  <a:tcPr marL="90000" marR="90000"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12700" cap="flat" cmpd="sng" algn="ctr">
                      <a:solidFill>
                        <a:schemeClr val="bg1">
                          <a:lumMod val="85000"/>
                        </a:schemeClr>
                      </a:solidFill>
                      <a:prstDash val="dash"/>
                      <a:round/>
                      <a:headEnd type="none" w="med" len="med"/>
                      <a:tailEnd type="none" w="med" len="med"/>
                    </a:lnB>
                    <a:noFill/>
                  </a:tcPr>
                </a:tc>
                <a:tc rowSpan="3">
                  <a:txBody>
                    <a:bodyPr/>
                    <a:lstStyle/>
                    <a:p>
                      <a:pPr algn="ctr" rtl="0" fontAlgn="ctr"/>
                      <a:r>
                        <a:rPr lang="en-US" altLang="zh-CN" sz="1100" b="1" u="none" strike="noStrike" dirty="0">
                          <a:effectLst/>
                        </a:rPr>
                        <a:t>IV</a:t>
                      </a:r>
                      <a:endParaRPr lang="en-US" altLang="zh-CN" sz="1100" b="1" u="none" strike="noStrike" dirty="0">
                        <a:effectLst/>
                        <a:latin typeface="Calibri"/>
                        <a:cs typeface="Calibri"/>
                      </a:endParaRPr>
                    </a:p>
                  </a:txBody>
                  <a:tcPr marL="90000" marR="90000"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12700" cap="flat" cmpd="sng" algn="ctr">
                      <a:solidFill>
                        <a:schemeClr val="bg1">
                          <a:lumMod val="85000"/>
                        </a:schemeClr>
                      </a:solidFill>
                      <a:prstDash val="dash"/>
                      <a:round/>
                      <a:headEnd type="none" w="med" len="med"/>
                      <a:tailEnd type="none" w="med" len="med"/>
                    </a:lnB>
                    <a:noFill/>
                  </a:tcPr>
                </a:tc>
                <a:tc rowSpan="2">
                  <a:txBody>
                    <a:bodyPr/>
                    <a:lstStyle/>
                    <a:p>
                      <a:pPr algn="ctr" rtl="0" fontAlgn="ctr"/>
                      <a:r>
                        <a:rPr lang="en-US" sz="1100" b="1" u="none" strike="noStrike" dirty="0">
                          <a:effectLst/>
                        </a:rPr>
                        <a:t>CHD</a:t>
                      </a:r>
                      <a:endParaRPr lang="en-US" sz="1100" b="1" i="0" u="none" strike="noStrike" dirty="0">
                        <a:solidFill>
                          <a:srgbClr val="000000"/>
                        </a:solidFill>
                        <a:effectLst/>
                        <a:latin typeface="Calibri"/>
                        <a:ea typeface="等线" panose="02010600030101010101" pitchFamily="2" charset="-122"/>
                        <a:cs typeface="Calibri"/>
                      </a:endParaRPr>
                    </a:p>
                  </a:txBody>
                  <a:tcPr marL="90000" marR="90000" marT="4571"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12700" cap="flat" cmpd="sng" algn="ctr">
                      <a:solidFill>
                        <a:schemeClr val="bg1">
                          <a:lumMod val="85000"/>
                        </a:schemeClr>
                      </a:solidFill>
                      <a:prstDash val="dash"/>
                      <a:round/>
                      <a:headEnd type="none" w="med" len="med"/>
                      <a:tailEnd type="none" w="med" len="med"/>
                    </a:lnB>
                    <a:noFill/>
                  </a:tcPr>
                </a:tc>
                <a:tc rowSpan="2">
                  <a:txBody>
                    <a:bodyPr/>
                    <a:lstStyle/>
                    <a:p>
                      <a:pPr algn="ctr" rtl="0" fontAlgn="ctr"/>
                      <a:r>
                        <a:rPr lang="en-US" sz="1800" b="0" i="0" u="none" strike="noStrike" dirty="0">
                          <a:solidFill>
                            <a:srgbClr val="00B050"/>
                          </a:solidFill>
                          <a:effectLst/>
                          <a:latin typeface="Calibri"/>
                          <a:ea typeface="等线" panose="02010600030101010101" pitchFamily="2" charset="-122"/>
                          <a:cs typeface="Calibri"/>
                          <a:sym typeface="Wingdings" panose="05000000000000000000" pitchFamily="2" charset="2"/>
                        </a:rPr>
                        <a:t></a:t>
                      </a:r>
                      <a:endParaRPr lang="en-US" sz="1800" b="0" i="0" u="none" strike="noStrike" dirty="0">
                        <a:solidFill>
                          <a:srgbClr val="00B050"/>
                        </a:solidFill>
                        <a:effectLst/>
                        <a:latin typeface="Calibri"/>
                        <a:ea typeface="等线" panose="02010600030101010101" pitchFamily="2" charset="-122"/>
                        <a:cs typeface="Calibri"/>
                      </a:endParaRPr>
                    </a:p>
                  </a:txBody>
                  <a:tcPr marL="90000" marR="90000" marT="4571"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12700" cap="flat" cmpd="sng" algn="ctr">
                      <a:solidFill>
                        <a:schemeClr val="bg1">
                          <a:lumMod val="85000"/>
                        </a:schemeClr>
                      </a:solidFill>
                      <a:prstDash val="dash"/>
                      <a:round/>
                      <a:headEnd type="none" w="med" len="med"/>
                      <a:tailEnd type="none" w="med" len="med"/>
                    </a:lnB>
                    <a:noFill/>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tcPr>
                </a:tc>
                <a:tc>
                  <a:txBody>
                    <a:bodyPr/>
                    <a:lstStyle/>
                    <a:p>
                      <a:pPr algn="ctr" fontAlgn="t"/>
                      <a:endParaRPr lang="zh-CN" altLang="en-US" sz="1100" b="0" i="0" u="none" strike="noStrike" dirty="0">
                        <a:solidFill>
                          <a:srgbClr val="000000"/>
                        </a:solidFill>
                        <a:effectLst/>
                        <a:latin typeface="Calibri" panose="020F0502020204030204" pitchFamily="34" charset="0"/>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tcPr>
                </a:tc>
                <a:tc>
                  <a:txBody>
                    <a:bodyPr/>
                    <a:lstStyle/>
                    <a:p>
                      <a:pPr algn="ctr" fontAlgn="t"/>
                      <a:r>
                        <a:rPr lang="en-US" altLang="zh-CN" sz="1100" b="0" i="1" u="none" strike="noStrike" dirty="0">
                          <a:solidFill>
                            <a:srgbClr val="000000"/>
                          </a:solidFill>
                          <a:effectLst/>
                          <a:latin typeface="Calibri" panose="020F0502020204030204" pitchFamily="34" charset="0"/>
                          <a:ea typeface="等线" panose="02010600030101010101" pitchFamily="2" charset="-122"/>
                        </a:rPr>
                        <a:t>H2 2025: CN NDA approval</a:t>
                      </a:r>
                      <a:endParaRPr lang="zh-CN" altLang="en-US" sz="1100" b="0" i="1" u="none" strike="noStrike" dirty="0">
                        <a:solidFill>
                          <a:srgbClr val="000000"/>
                        </a:solidFill>
                        <a:effectLst/>
                        <a:latin typeface="Calibri" panose="020F0502020204030204" pitchFamily="34" charset="0"/>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T>
                      <a:noFill/>
                    </a:lnT>
                  </a:tcPr>
                </a:tc>
                <a:extLst>
                  <a:ext uri="{0D108BD9-81ED-4DB2-BD59-A6C34878D82A}">
                    <a16:rowId xmlns:a16="http://schemas.microsoft.com/office/drawing/2014/main" val="3341074729"/>
                  </a:ext>
                </a:extLst>
              </a:tr>
              <a:tr h="509701">
                <a:tc vMerge="1">
                  <a:txBody>
                    <a:bodyPr/>
                    <a:lstStyle/>
                    <a:p>
                      <a:endParaRPr lang="en-US"/>
                    </a:p>
                  </a:txBody>
                  <a:tcPr/>
                </a:tc>
                <a:tc vMerge="1">
                  <a:txBody>
                    <a:bodyPr/>
                    <a:lstStyle/>
                    <a:p>
                      <a:endParaRPr lang="zh-CN" altLang="en-US"/>
                    </a:p>
                  </a:txBody>
                  <a:tcPr/>
                </a:tc>
                <a:tc vMerge="1">
                  <a:txBody>
                    <a:bodyPr/>
                    <a:lstStyle/>
                    <a:p>
                      <a:endParaRPr lang="zh-CN" altLang="en-US"/>
                    </a:p>
                  </a:txBody>
                  <a:tcPr/>
                </a:tc>
                <a:tc vMerge="1">
                  <a:txBody>
                    <a:bodyPr/>
                    <a:lstStyle/>
                    <a:p>
                      <a:endParaRPr lang="en-US"/>
                    </a:p>
                  </a:txBody>
                  <a:tcPr/>
                </a:tc>
                <a:tc vMerge="1">
                  <a:txBody>
                    <a:bodyPr/>
                    <a:lstStyle/>
                    <a:p>
                      <a:endParaRPr lang="zh-CN" altLang="en-US"/>
                    </a:p>
                  </a:txBody>
                  <a:tcPr/>
                </a:tc>
                <a:tc vMerge="1">
                  <a:txBody>
                    <a:bodyPr/>
                    <a:lstStyle/>
                    <a:p>
                      <a:pPr algn="l" rtl="0" fontAlgn="ctr"/>
                      <a:endParaRPr lang="en-US" sz="1400" b="1" i="0" u="none" strike="noStrike" dirty="0">
                        <a:solidFill>
                          <a:srgbClr val="000000"/>
                        </a:solidFill>
                        <a:effectLst/>
                        <a:latin typeface="Calibri"/>
                        <a:ea typeface="等线" panose="02010600030101010101" pitchFamily="2" charset="-122"/>
                        <a:cs typeface="Calibri"/>
                      </a:endParaRPr>
                    </a:p>
                  </a:txBody>
                  <a:tcPr marL="90000" marR="90000" marT="4571"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vMerge="1">
                  <a:txBody>
                    <a:bodyPr/>
                    <a:lstStyle/>
                    <a:p>
                      <a:endParaRPr lang="en-US"/>
                    </a:p>
                  </a:txBody>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bg1">
                          <a:lumMod val="85000"/>
                        </a:schemeClr>
                      </a:solidFill>
                      <a:prstDash val="dash"/>
                      <a:round/>
                      <a:headEnd type="none" w="med" len="med"/>
                      <a:tailEnd type="none" w="med" len="med"/>
                    </a:lnB>
                    <a:noFill/>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bg1">
                          <a:lumMod val="85000"/>
                        </a:schemeClr>
                      </a:solidFill>
                      <a:prstDash val="dash"/>
                      <a:round/>
                      <a:headEnd type="none" w="med" len="med"/>
                      <a:tailEnd type="none" w="med" len="med"/>
                    </a:lnB>
                    <a:noFill/>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bg1">
                          <a:lumMod val="85000"/>
                        </a:schemeClr>
                      </a:solidFill>
                      <a:prstDash val="dash"/>
                      <a:round/>
                      <a:headEnd type="none" w="med" len="med"/>
                      <a:tailEnd type="none" w="med" len="med"/>
                    </a:lnB>
                    <a:noFill/>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bg1">
                          <a:lumMod val="85000"/>
                        </a:schemeClr>
                      </a:solidFill>
                      <a:prstDash val="dash"/>
                      <a:round/>
                      <a:headEnd type="none" w="med" len="med"/>
                      <a:tailEnd type="none" w="med" len="med"/>
                    </a:lnB>
                    <a:noFill/>
                  </a:tcPr>
                </a:tc>
                <a:tc>
                  <a:txBody>
                    <a:bodyPr/>
                    <a:lstStyle/>
                    <a:p>
                      <a:pPr algn="ctr" fontAlgn="t"/>
                      <a:endParaRPr lang="zh-CN" altLang="en-US" sz="1100" b="0" i="0" u="none" strike="noStrike" dirty="0">
                        <a:solidFill>
                          <a:srgbClr val="000000"/>
                        </a:solidFill>
                        <a:effectLst/>
                        <a:latin typeface="Calibri" panose="020F0502020204030204" pitchFamily="34" charset="0"/>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bg1">
                          <a:lumMod val="85000"/>
                        </a:schemeClr>
                      </a:solidFill>
                      <a:prstDash val="dash"/>
                      <a:round/>
                      <a:headEnd type="none" w="med" len="med"/>
                      <a:tailEnd type="none" w="med" len="med"/>
                    </a:lnB>
                    <a:noFill/>
                  </a:tcPr>
                </a:tc>
                <a:tc>
                  <a:txBody>
                    <a:bodyPr/>
                    <a:lstStyle/>
                    <a:p>
                      <a:pPr algn="ctr" fontAlgn="t"/>
                      <a:r>
                        <a:rPr lang="en-US" altLang="zh-CN" sz="1100" b="0" i="1" u="none" strike="noStrike" dirty="0">
                          <a:solidFill>
                            <a:srgbClr val="000000"/>
                          </a:solidFill>
                          <a:effectLst/>
                          <a:latin typeface="Calibri" panose="020F0502020204030204" pitchFamily="34" charset="0"/>
                          <a:ea typeface="等线" panose="02010600030101010101" pitchFamily="2" charset="-122"/>
                        </a:rPr>
                        <a:t>Q1 2025: EOP2</a:t>
                      </a:r>
                    </a:p>
                    <a:p>
                      <a:pPr algn="ctr" fontAlgn="t"/>
                      <a:r>
                        <a:rPr lang="en-US" altLang="zh-CN" sz="1100" b="0" i="1" u="none" strike="noStrike" dirty="0">
                          <a:solidFill>
                            <a:srgbClr val="000000"/>
                          </a:solidFill>
                          <a:effectLst/>
                          <a:latin typeface="Calibri" panose="020F0502020204030204" pitchFamily="34" charset="0"/>
                          <a:ea typeface="等线" panose="02010600030101010101" pitchFamily="2" charset="-122"/>
                        </a:rPr>
                        <a:t>H2 2025: US Ph3 initiation</a:t>
                      </a:r>
                      <a:endParaRPr lang="zh-CN" altLang="en-US" sz="1100" b="0" i="1" u="none" strike="noStrike" dirty="0">
                        <a:solidFill>
                          <a:srgbClr val="000000"/>
                        </a:solidFill>
                        <a:effectLst/>
                        <a:latin typeface="Calibri" panose="020F0502020204030204" pitchFamily="34" charset="0"/>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1959401326"/>
                  </a:ext>
                </a:extLst>
              </a:tr>
              <a:tr h="520543">
                <a:tc vMerge="1">
                  <a:txBody>
                    <a:bodyPr/>
                    <a:lstStyle/>
                    <a:p>
                      <a:endParaRPr lang="en-US"/>
                    </a:p>
                  </a:txBody>
                  <a:tcPr/>
                </a:tc>
                <a:tc vMerge="1">
                  <a:txBody>
                    <a:bodyPr/>
                    <a:lstStyle/>
                    <a:p>
                      <a:pPr algn="l" rtl="0" fontAlgn="ctr"/>
                      <a:endParaRPr lang="en-US" sz="1400" b="1" i="0" u="none" strike="noStrike">
                        <a:solidFill>
                          <a:srgbClr val="000000"/>
                        </a:solidFill>
                        <a:effectLst/>
                        <a:latin typeface="Calibri"/>
                        <a:ea typeface="等线" panose="02010600030101010101" pitchFamily="2" charset="-122"/>
                      </a:endParaRPr>
                    </a:p>
                  </a:txBody>
                  <a:tcPr marL="90000" marR="90000" marT="4763" marB="0" anchor="ctr">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vMerge="1">
                  <a:txBody>
                    <a:bodyPr/>
                    <a:lstStyle/>
                    <a:p>
                      <a:pPr algn="l" rtl="0" fontAlgn="ctr"/>
                      <a:endParaRPr lang="en-US" sz="1400" b="1" i="0" u="none" strike="noStrike">
                        <a:solidFill>
                          <a:srgbClr val="000000"/>
                        </a:solidFill>
                        <a:effectLst/>
                        <a:latin typeface="Calibri"/>
                        <a:ea typeface="+mj-ea"/>
                        <a:cs typeface="Calibri"/>
                      </a:endParaRPr>
                    </a:p>
                  </a:txBody>
                  <a:tcPr marL="90000" marR="90000" marT="4763"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vMerge="1">
                  <a:txBody>
                    <a:bodyPr/>
                    <a:lstStyle/>
                    <a:p>
                      <a:endParaRPr lang="en-US"/>
                    </a:p>
                  </a:txBody>
                  <a:tcPr/>
                </a:tc>
                <a:tc vMerge="1">
                  <a:txBody>
                    <a:bodyPr/>
                    <a:lstStyle/>
                    <a:p>
                      <a:pPr algn="l" rtl="0" fontAlgn="ctr"/>
                      <a:endParaRPr lang="en-US" altLang="zh-CN" sz="1400" b="1" u="none" strike="noStrike">
                        <a:effectLst/>
                        <a:latin typeface="Calibri"/>
                        <a:cs typeface="Calibri"/>
                      </a:endParaRPr>
                    </a:p>
                  </a:txBody>
                  <a:tcPr marL="90000" marR="90000" marT="4763"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Calibri"/>
                          <a:ea typeface="等线" panose="02010600030101010101" pitchFamily="2" charset="-122"/>
                          <a:cs typeface="Calibri"/>
                        </a:rPr>
                        <a:t>CHB</a:t>
                      </a:r>
                    </a:p>
                  </a:txBody>
                  <a:tcPr marL="90000" marR="90000" marT="4571"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rtl="0" fontAlgn="ctr"/>
                      <a:r>
                        <a:rPr kumimoji="0" lang="en-US" sz="1800" b="0" i="0" u="none" strike="noStrike" kern="1200" cap="none" spc="0" normalizeH="0" baseline="0" noProof="0" dirty="0">
                          <a:ln>
                            <a:noFill/>
                          </a:ln>
                          <a:solidFill>
                            <a:srgbClr val="00B050"/>
                          </a:solidFill>
                          <a:effectLst/>
                          <a:uLnTx/>
                          <a:uFillTx/>
                          <a:latin typeface="Calibri"/>
                          <a:ea typeface="等线" panose="02010600030101010101" pitchFamily="2" charset="-122"/>
                          <a:cs typeface="Calibri"/>
                          <a:sym typeface="Wingdings" panose="05000000000000000000" pitchFamily="2" charset="2"/>
                        </a:rPr>
                        <a:t></a:t>
                      </a:r>
                      <a:endParaRPr lang="en-US" sz="1800" b="0" i="0" u="none" strike="noStrike" dirty="0">
                        <a:solidFill>
                          <a:srgbClr val="000000"/>
                        </a:solidFill>
                        <a:effectLst/>
                        <a:latin typeface="Calibri"/>
                        <a:ea typeface="等线" panose="02010600030101010101" pitchFamily="2" charset="-122"/>
                        <a:cs typeface="Calibri"/>
                      </a:endParaRPr>
                    </a:p>
                  </a:txBody>
                  <a:tcPr marL="90000" marR="90000" marT="4571"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endParaRPr lang="zh-CN" altLang="en-US" sz="1100" b="0" i="0" u="none" strike="noStrike" dirty="0">
                        <a:solidFill>
                          <a:srgbClr val="000000"/>
                        </a:solidFill>
                        <a:effectLst/>
                        <a:latin typeface="Calibri" panose="020F0502020204030204" pitchFamily="34" charset="0"/>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r>
                        <a:rPr lang="en-US" altLang="zh-CN" sz="1100" b="0" i="1" u="none" strike="noStrike" dirty="0">
                          <a:solidFill>
                            <a:srgbClr val="000000"/>
                          </a:solidFill>
                          <a:effectLst/>
                          <a:latin typeface="Calibri" panose="020F0502020204030204" pitchFamily="34" charset="0"/>
                          <a:ea typeface="等线" panose="02010600030101010101" pitchFamily="2" charset="-122"/>
                        </a:rPr>
                        <a:t>H2 2025: Ph2b initiation</a:t>
                      </a:r>
                      <a:endParaRPr lang="zh-CN" altLang="en-US" sz="1100" b="0" i="1" u="none" strike="noStrike" dirty="0">
                        <a:solidFill>
                          <a:srgbClr val="000000"/>
                        </a:solidFill>
                        <a:effectLst/>
                        <a:latin typeface="Calibri" panose="020F0502020204030204" pitchFamily="34" charset="0"/>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233107087"/>
                  </a:ext>
                </a:extLst>
              </a:tr>
              <a:tr h="520543">
                <a:tc vMerge="1">
                  <a:txBody>
                    <a:bodyPr/>
                    <a:lstStyle/>
                    <a:p>
                      <a:pPr algn="l" rtl="0" fontAlgn="ctr"/>
                      <a:endParaRPr lang="en-US" sz="1200" b="1" i="0" u="none" strike="noStrike" dirty="0">
                        <a:solidFill>
                          <a:srgbClr val="000000"/>
                        </a:solidFill>
                        <a:effectLst/>
                        <a:latin typeface="Calibri"/>
                        <a:ea typeface="等线" panose="02010600030101010101" pitchFamily="2" charset="-122"/>
                      </a:endParaRPr>
                    </a:p>
                  </a:txBody>
                  <a:tcPr marL="90000" marR="90000" marT="4763" marB="0" anchor="ctr">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tcPr>
                </a:tc>
                <a:tc>
                  <a:txBody>
                    <a:bodyPr/>
                    <a:lstStyle/>
                    <a:p>
                      <a:pPr algn="ctr" rtl="0" fontAlgn="ctr"/>
                      <a:r>
                        <a:rPr lang="en-US" sz="1100" b="1" u="none" strike="noStrike" dirty="0">
                          <a:effectLst/>
                        </a:rPr>
                        <a:t>HH-006</a:t>
                      </a:r>
                      <a:endParaRPr lang="en-US" sz="1100" b="1" i="0" u="none" strike="noStrike" dirty="0">
                        <a:solidFill>
                          <a:srgbClr val="000000"/>
                        </a:solidFill>
                        <a:effectLst/>
                        <a:latin typeface="Calibri"/>
                        <a:ea typeface="等线" panose="02010600030101010101" pitchFamily="2" charset="-122"/>
                      </a:endParaRPr>
                    </a:p>
                  </a:txBody>
                  <a:tcPr marL="90000" marR="90000" marT="4763" marB="0" anchor="ctr">
                    <a:lnL w="635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rtl="0" fontAlgn="ctr"/>
                      <a:r>
                        <a:rPr lang="en-US" altLang="zh-CN" sz="1100" b="1" i="0" u="none" strike="noStrike" dirty="0">
                          <a:solidFill>
                            <a:srgbClr val="000000"/>
                          </a:solidFill>
                          <a:effectLst/>
                          <a:latin typeface="+mn-lt"/>
                          <a:ea typeface="等线" panose="02010600030101010101" pitchFamily="2" charset="-122"/>
                          <a:cs typeface="Calibri"/>
                        </a:rPr>
                        <a:t>PreS1 w/</a:t>
                      </a:r>
                    </a:p>
                    <a:p>
                      <a:pPr algn="ctr" rtl="0" fontAlgn="ctr"/>
                      <a:r>
                        <a:rPr lang="en-US" altLang="zh-CN" sz="1100" b="1" i="0" u="none" strike="noStrike" dirty="0">
                          <a:solidFill>
                            <a:srgbClr val="000000"/>
                          </a:solidFill>
                          <a:effectLst/>
                          <a:latin typeface="+mn-lt"/>
                          <a:ea typeface="等线" panose="02010600030101010101" pitchFamily="2" charset="-122"/>
                          <a:cs typeface="Calibri"/>
                        </a:rPr>
                        <a:t>enhanced Fc</a:t>
                      </a:r>
                      <a:endParaRPr lang="en-US" altLang="zh-CN" sz="1100" b="1" i="0" u="none" strike="noStrike" dirty="0">
                        <a:solidFill>
                          <a:srgbClr val="000000"/>
                        </a:solidFill>
                        <a:effectLst/>
                        <a:latin typeface="Calibri"/>
                        <a:ea typeface="等线" panose="02010600030101010101" pitchFamily="2" charset="-122"/>
                        <a:cs typeface="Calibri"/>
                      </a:endParaRPr>
                    </a:p>
                  </a:txBody>
                  <a:tcPr marL="4572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rtl="0" fontAlgn="ctr"/>
                      <a:r>
                        <a:rPr lang="en-US" altLang="zh-CN" sz="1100" b="1" u="none" strike="noStrike" dirty="0" err="1">
                          <a:effectLst/>
                        </a:rPr>
                        <a:t>mAb</a:t>
                      </a:r>
                      <a:endParaRPr lang="en-US" altLang="zh-CN" sz="1100" b="1" i="0" u="none" strike="noStrike" dirty="0">
                        <a:solidFill>
                          <a:srgbClr val="000000"/>
                        </a:solidFill>
                        <a:effectLst/>
                        <a:latin typeface="Calibri"/>
                        <a:ea typeface="等线" panose="02010600030101010101" pitchFamily="2" charset="-122"/>
                        <a:cs typeface="Calibri"/>
                      </a:endParaRPr>
                    </a:p>
                  </a:txBody>
                  <a:tcPr marL="90000" marR="90000"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rtl="0" fontAlgn="ctr"/>
                      <a:r>
                        <a:rPr lang="en-US" altLang="zh-CN" sz="1100" b="1" u="none" strike="noStrike" dirty="0">
                          <a:effectLst/>
                        </a:rPr>
                        <a:t>SC</a:t>
                      </a:r>
                      <a:endParaRPr lang="en-US" altLang="zh-CN" sz="1100" b="1" u="none" strike="noStrike" dirty="0">
                        <a:effectLst/>
                        <a:latin typeface="Calibri"/>
                        <a:cs typeface="Calibri"/>
                      </a:endParaRPr>
                    </a:p>
                  </a:txBody>
                  <a:tcPr marL="90000" marR="90000"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rtl="0" fontAlgn="ctr"/>
                      <a:r>
                        <a:rPr lang="en-US" sz="1100" b="1" u="none" strike="noStrike" dirty="0">
                          <a:effectLst/>
                        </a:rPr>
                        <a:t>CHB/CHD </a:t>
                      </a:r>
                      <a:endParaRPr lang="en-US" sz="1100" b="1" i="0" u="none" strike="noStrike" dirty="0">
                        <a:solidFill>
                          <a:srgbClr val="000000"/>
                        </a:solidFill>
                        <a:effectLst/>
                        <a:latin typeface="Calibri"/>
                        <a:ea typeface="+mj-ea"/>
                        <a:cs typeface="Calibri"/>
                      </a:endParaRPr>
                    </a:p>
                  </a:txBody>
                  <a:tcPr marL="90000" marR="90000"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rtl="0" fontAlgn="ctr"/>
                      <a:r>
                        <a:rPr kumimoji="0" lang="en-US" sz="1800" b="0" i="0" u="none" strike="noStrike" kern="1200" cap="none" spc="0" normalizeH="0" baseline="0" noProof="0" dirty="0">
                          <a:ln>
                            <a:noFill/>
                          </a:ln>
                          <a:solidFill>
                            <a:srgbClr val="00B050"/>
                          </a:solidFill>
                          <a:effectLst/>
                          <a:uLnTx/>
                          <a:uFillTx/>
                          <a:latin typeface="Calibri"/>
                          <a:ea typeface="等线" panose="02010600030101010101" pitchFamily="2" charset="-122"/>
                          <a:cs typeface="Calibri"/>
                          <a:sym typeface="Wingdings" panose="05000000000000000000" pitchFamily="2" charset="2"/>
                        </a:rPr>
                        <a:t></a:t>
                      </a:r>
                      <a:endParaRPr lang="en-US" sz="1800" b="0" i="0" u="none" strike="noStrike" dirty="0">
                        <a:solidFill>
                          <a:srgbClr val="000000"/>
                        </a:solidFill>
                        <a:effectLst/>
                        <a:latin typeface="Calibri"/>
                        <a:ea typeface="+mj-ea"/>
                        <a:cs typeface="Calibri"/>
                      </a:endParaRPr>
                    </a:p>
                  </a:txBody>
                  <a:tcPr marL="90000" marR="90000"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r>
                        <a:rPr lang="zh-CN" altLang="en-US" sz="1100" u="none" strike="noStrike" dirty="0">
                          <a:effectLst/>
                        </a:rPr>
                        <a:t>　</a:t>
                      </a:r>
                      <a:endParaRPr lang="zh-CN" altLang="en-US" sz="1100" b="0" i="0" u="none" strike="noStrike" dirty="0">
                        <a:solidFill>
                          <a:srgbClr val="000000"/>
                        </a:solidFill>
                        <a:effectLst/>
                        <a:latin typeface="Calibri"/>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endParaRPr lang="zh-CN" altLang="en-US" sz="1100" b="0" i="0" u="none" strike="noStrike" dirty="0">
                        <a:solidFill>
                          <a:srgbClr val="000000"/>
                        </a:solidFill>
                        <a:effectLst/>
                        <a:latin typeface="Calibri" panose="020F0502020204030204" pitchFamily="34" charset="0"/>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fontAlgn="t"/>
                      <a:r>
                        <a:rPr lang="en-US" altLang="zh-CN" sz="1100" b="0" i="1" u="none" strike="noStrike" dirty="0">
                          <a:solidFill>
                            <a:srgbClr val="000000"/>
                          </a:solidFill>
                          <a:effectLst/>
                          <a:latin typeface="Calibri" panose="020F0502020204030204" pitchFamily="34" charset="0"/>
                          <a:ea typeface="等线" panose="02010600030101010101" pitchFamily="2" charset="-122"/>
                        </a:rPr>
                        <a:t>Q4 2025: Ph2 initiation</a:t>
                      </a:r>
                      <a:endParaRPr lang="zh-CN" altLang="en-US" sz="1100" b="0" i="1" u="none" strike="noStrike" dirty="0">
                        <a:solidFill>
                          <a:srgbClr val="000000"/>
                        </a:solidFill>
                        <a:effectLst/>
                        <a:latin typeface="Calibri" panose="020F0502020204030204" pitchFamily="34" charset="0"/>
                        <a:ea typeface="等线" panose="02010600030101010101" pitchFamily="2" charset="-122"/>
                      </a:endParaRPr>
                    </a:p>
                  </a:txBody>
                  <a:tcPr marL="4763" marR="4763" marT="4763" marB="0" anchor="ctr">
                    <a:lnL w="28575" cap="flat" cmpd="sng" algn="ctr">
                      <a:noFill/>
                      <a:prstDash val="solid"/>
                      <a:round/>
                      <a:headEnd type="none" w="med" len="med"/>
                      <a:tailEnd type="none" w="med" len="med"/>
                    </a:lnL>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456627027"/>
                  </a:ext>
                </a:extLst>
              </a:tr>
              <a:tr h="520543">
                <a:tc vMerge="1">
                  <a:txBody>
                    <a:bodyPr/>
                    <a:lstStyle/>
                    <a:p>
                      <a:pPr marL="0" lvl="0" indent="0" algn="l" defTabSz="914400">
                        <a:lnSpc>
                          <a:spcPct val="100000"/>
                        </a:lnSpc>
                        <a:spcBef>
                          <a:spcPts val="0"/>
                        </a:spcBef>
                        <a:spcAft>
                          <a:spcPts val="0"/>
                        </a:spcAft>
                        <a:buNone/>
                        <a:tabLst/>
                        <a:defRPr/>
                      </a:pPr>
                      <a:endParaRPr lang="en-US" altLang="zh-CN" sz="1200" b="1" u="none" strike="noStrike" dirty="0">
                        <a:effectLst/>
                        <a:latin typeface="Calibri"/>
                      </a:endParaRPr>
                    </a:p>
                  </a:txBody>
                  <a:tcPr marL="90000" marR="90000" marT="4762" marB="0" anchor="ctr">
                    <a:lnR w="6350" cap="flat" cmpd="sng" algn="ctr">
                      <a:solidFill>
                        <a:schemeClr val="bg1">
                          <a:lumMod val="75000"/>
                        </a:schemeClr>
                      </a:solidFill>
                      <a:prstDash val="solid"/>
                      <a:round/>
                      <a:headEnd type="none" w="med" len="med"/>
                      <a:tailEnd type="none" w="med" len="med"/>
                    </a:lnR>
                  </a:tcPr>
                </a:tc>
                <a:tc>
                  <a:txBody>
                    <a:bodyPr/>
                    <a:lstStyle/>
                    <a:p>
                      <a:pPr marL="0" lvl="0" indent="0" algn="ctr" defTabSz="914400">
                        <a:lnSpc>
                          <a:spcPct val="100000"/>
                        </a:lnSpc>
                        <a:spcBef>
                          <a:spcPts val="0"/>
                        </a:spcBef>
                        <a:spcAft>
                          <a:spcPts val="0"/>
                        </a:spcAft>
                        <a:buNone/>
                        <a:tabLst/>
                        <a:defRPr/>
                      </a:pPr>
                      <a:r>
                        <a:rPr lang="en-US" altLang="zh-CN" sz="1100" b="1" u="none" strike="noStrike" dirty="0">
                          <a:effectLst/>
                        </a:rPr>
                        <a:t>HH-1270</a:t>
                      </a:r>
                      <a:endParaRPr lang="en-US" altLang="zh-CN" sz="1100" b="1" u="none" strike="noStrike" dirty="0">
                        <a:effectLst/>
                        <a:latin typeface="Calibri"/>
                      </a:endParaRPr>
                    </a:p>
                  </a:txBody>
                  <a:tcPr marL="90000" marR="90000" marT="4762" marB="0" anchor="ctr">
                    <a:lnL w="635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lvl="0" algn="ctr">
                        <a:buNone/>
                      </a:pPr>
                      <a:r>
                        <a:rPr lang="en-US" altLang="zh-CN" sz="1100" b="1" u="none" strike="noStrike" dirty="0">
                          <a:effectLst/>
                        </a:rPr>
                        <a:t>NTCP</a:t>
                      </a:r>
                      <a:endParaRPr lang="en-US" altLang="zh-CN" sz="1100" b="1" u="none" strike="noStrike" dirty="0">
                        <a:effectLst/>
                        <a:latin typeface="Calibri"/>
                        <a:cs typeface="Calibri"/>
                      </a:endParaRPr>
                    </a:p>
                  </a:txBody>
                  <a:tcPr marL="4572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lvl="0" algn="ctr">
                        <a:buNone/>
                      </a:pPr>
                      <a:r>
                        <a:rPr lang="en-US" altLang="zh-CN" sz="1100" b="1" u="none" strike="noStrike" dirty="0">
                          <a:effectLst/>
                        </a:rPr>
                        <a:t>Small molecule</a:t>
                      </a:r>
                      <a:endParaRPr lang="en-US" altLang="zh-CN" sz="1100" b="1" u="none" strike="noStrike" dirty="0">
                        <a:effectLst/>
                        <a:latin typeface="Calibri"/>
                        <a:cs typeface="Calibri"/>
                      </a:endParaRP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lvl="0" algn="ctr">
                        <a:buNone/>
                      </a:pPr>
                      <a:r>
                        <a:rPr lang="en-US" altLang="zh-CN" sz="1100" b="1" u="none" strike="noStrike" dirty="0">
                          <a:effectLst/>
                        </a:rPr>
                        <a:t>Oral</a:t>
                      </a:r>
                      <a:endParaRPr lang="en-US" altLang="zh-CN" sz="1100" b="1" u="none" strike="noStrike" dirty="0">
                        <a:effectLst/>
                        <a:latin typeface="Calibri"/>
                        <a:cs typeface="Calibri"/>
                      </a:endParaRP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n-US" sz="1100" b="1" u="none" strike="noStrike" kern="1200" dirty="0">
                          <a:solidFill>
                            <a:schemeClr val="dk1"/>
                          </a:solidFill>
                          <a:effectLst/>
                        </a:rPr>
                        <a:t>CHB/CHD </a:t>
                      </a:r>
                      <a:endParaRPr lang="en-US" sz="1100" b="1" i="0" u="none" strike="noStrike" kern="1200" dirty="0">
                        <a:solidFill>
                          <a:srgbClr val="000000"/>
                        </a:solidFill>
                        <a:effectLst/>
                        <a:latin typeface="+mn-lt"/>
                        <a:ea typeface="+mn-ea"/>
                        <a:cs typeface="Calibri"/>
                      </a:endParaRP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kumimoji="0" lang="en-US" sz="1800" b="0" i="0" u="none" strike="noStrike" kern="1200" cap="none" spc="0" normalizeH="0" baseline="0" noProof="0" dirty="0">
                          <a:ln>
                            <a:noFill/>
                          </a:ln>
                          <a:solidFill>
                            <a:srgbClr val="00B050"/>
                          </a:solidFill>
                          <a:effectLst/>
                          <a:uLnTx/>
                          <a:uFillTx/>
                          <a:latin typeface="Calibri"/>
                          <a:ea typeface="等线" panose="02010600030101010101" pitchFamily="2" charset="-122"/>
                          <a:cs typeface="Calibri"/>
                          <a:sym typeface="Wingdings" panose="05000000000000000000" pitchFamily="2" charset="2"/>
                        </a:rPr>
                        <a:t></a:t>
                      </a:r>
                      <a:endParaRPr lang="en-US" sz="1800" b="0" i="0" u="none" strike="noStrike" kern="1200" dirty="0">
                        <a:solidFill>
                          <a:srgbClr val="000000"/>
                        </a:solidFill>
                        <a:effectLst/>
                        <a:latin typeface="+mn-lt"/>
                        <a:ea typeface="+mn-ea"/>
                        <a:cs typeface="Calibri"/>
                      </a:endParaRP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lvl="0" algn="ctr">
                        <a:buNone/>
                      </a:pPr>
                      <a:r>
                        <a:rPr lang="en-US" altLang="zh-CN" sz="1100" b="0" i="1" u="none" strike="noStrike" dirty="0">
                          <a:solidFill>
                            <a:srgbClr val="000000"/>
                          </a:solidFill>
                          <a:effectLst/>
                          <a:latin typeface="Calibri"/>
                          <a:ea typeface="等线"/>
                        </a:rPr>
                        <a:t>Q4 2025: IND approval </a:t>
                      </a:r>
                      <a:endParaRPr lang="zh-CN" altLang="en-US" sz="1100" b="0" i="1"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58603313"/>
                  </a:ext>
                </a:extLst>
              </a:tr>
              <a:tr h="520543">
                <a:tc rowSpan="5">
                  <a:txBody>
                    <a:bodyPr/>
                    <a:lstStyle/>
                    <a:p>
                      <a:pPr marL="0" lvl="0" indent="0" algn="ctr" defTabSz="914400">
                        <a:lnSpc>
                          <a:spcPct val="100000"/>
                        </a:lnSpc>
                        <a:spcBef>
                          <a:spcPts val="0"/>
                        </a:spcBef>
                        <a:spcAft>
                          <a:spcPts val="0"/>
                        </a:spcAft>
                        <a:buNone/>
                        <a:tabLst/>
                        <a:defRPr/>
                      </a:pPr>
                      <a:r>
                        <a:rPr lang="en-US" altLang="zh-CN" sz="1200" b="1" u="none" strike="noStrike" dirty="0">
                          <a:solidFill>
                            <a:schemeClr val="bg1"/>
                          </a:solidFill>
                          <a:effectLst/>
                          <a:latin typeface="+mn-lt"/>
                        </a:rPr>
                        <a:t>Oncology</a:t>
                      </a:r>
                      <a:endParaRPr lang="en-US" altLang="zh-CN" sz="1200" b="1" u="none" strike="noStrike" dirty="0">
                        <a:solidFill>
                          <a:schemeClr val="bg1"/>
                        </a:solidFill>
                        <a:effectLst/>
                        <a:latin typeface="Calibri"/>
                      </a:endParaRPr>
                    </a:p>
                  </a:txBody>
                  <a:tcPr marL="90000" marR="90000" marT="4762" marB="0" vert="vert270" anchor="ctr">
                    <a:lnR w="6350" cap="flat" cmpd="sng" algn="ctr">
                      <a:solidFill>
                        <a:schemeClr val="bg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2AA42"/>
                    </a:solidFill>
                  </a:tcPr>
                </a:tc>
                <a:tc>
                  <a:txBody>
                    <a:bodyPr/>
                    <a:lstStyle/>
                    <a:p>
                      <a:pPr marL="0" lvl="0" indent="0" algn="ctr" defTabSz="914400">
                        <a:lnSpc>
                          <a:spcPct val="100000"/>
                        </a:lnSpc>
                        <a:spcBef>
                          <a:spcPts val="0"/>
                        </a:spcBef>
                        <a:spcAft>
                          <a:spcPts val="0"/>
                        </a:spcAft>
                        <a:buNone/>
                        <a:tabLst/>
                        <a:defRPr/>
                      </a:pPr>
                      <a:r>
                        <a:rPr lang="en-US" altLang="zh-CN" sz="1100" b="1" u="none" strike="noStrike" dirty="0">
                          <a:effectLst/>
                          <a:latin typeface="Calibri"/>
                        </a:rPr>
                        <a:t>HH-009</a:t>
                      </a:r>
                    </a:p>
                  </a:txBody>
                  <a:tcPr marL="90000" marR="90000" marT="4762" marB="0" anchor="ctr">
                    <a:lnL w="635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r>
                        <a:rPr lang="en-US" altLang="zh-CN" sz="1100" b="1" u="none" strike="noStrike" dirty="0">
                          <a:effectLst/>
                          <a:latin typeface="Calibri"/>
                          <a:cs typeface="Calibri"/>
                        </a:rPr>
                        <a:t>FGF19</a:t>
                      </a:r>
                    </a:p>
                  </a:txBody>
                  <a:tcPr marL="4572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r>
                        <a:rPr lang="en-US" sz="1100" b="1" u="none" strike="noStrike" dirty="0" err="1">
                          <a:effectLst/>
                        </a:rPr>
                        <a:t>mAb</a:t>
                      </a:r>
                      <a:endParaRPr lang="en-US" altLang="zh-CN" sz="1100" b="1" u="none" strike="noStrike" dirty="0">
                        <a:effectLst/>
                        <a:latin typeface="Calibri"/>
                        <a:cs typeface="Calibri"/>
                      </a:endParaRP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r>
                        <a:rPr lang="en-US" altLang="zh-CN" sz="1100" b="1" u="none" strike="noStrike" dirty="0">
                          <a:effectLst/>
                          <a:latin typeface="Calibri"/>
                          <a:cs typeface="Calibri"/>
                        </a:rPr>
                        <a:t>IV</a:t>
                      </a: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rtl="0" fontAlgn="ctr"/>
                      <a:r>
                        <a:rPr lang="en-US" sz="1100" b="1" i="0" u="none" strike="noStrike" kern="1200" dirty="0">
                          <a:solidFill>
                            <a:srgbClr val="000000"/>
                          </a:solidFill>
                          <a:effectLst/>
                          <a:latin typeface="+mn-lt"/>
                          <a:ea typeface="+mn-ea"/>
                          <a:cs typeface="Calibri"/>
                        </a:rPr>
                        <a:t>HCC </a:t>
                      </a: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rtl="0" fontAlgn="ctr"/>
                      <a:r>
                        <a:rPr kumimoji="0" lang="en-US" sz="1800" b="0" i="0" u="none" strike="noStrike" kern="1200" cap="none" spc="0" normalizeH="0" baseline="0" noProof="0" dirty="0">
                          <a:ln>
                            <a:noFill/>
                          </a:ln>
                          <a:solidFill>
                            <a:srgbClr val="00B050"/>
                          </a:solidFill>
                          <a:effectLst/>
                          <a:uLnTx/>
                          <a:uFillTx/>
                          <a:latin typeface="Calibri"/>
                          <a:ea typeface="等线" panose="02010600030101010101" pitchFamily="2" charset="-122"/>
                          <a:cs typeface="Calibri"/>
                          <a:sym typeface="Wingdings" panose="05000000000000000000" pitchFamily="2" charset="2"/>
                        </a:rPr>
                        <a:t></a:t>
                      </a:r>
                      <a:endParaRPr lang="en-US" sz="1800" b="0" i="0" u="none" strike="noStrike" kern="1200" dirty="0">
                        <a:solidFill>
                          <a:srgbClr val="000000"/>
                        </a:solidFill>
                        <a:effectLst/>
                        <a:latin typeface="+mn-lt"/>
                        <a:ea typeface="+mn-ea"/>
                        <a:cs typeface="Calibri"/>
                      </a:endParaRP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endParaRPr lang="zh-CN" altLang="en-US" sz="1100" b="0" i="0" u="none" strike="noStrike">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r>
                        <a:rPr lang="en-US" altLang="zh-CN" sz="1100" b="0" i="1" u="none" strike="noStrike" dirty="0">
                          <a:solidFill>
                            <a:srgbClr val="000000"/>
                          </a:solidFill>
                          <a:effectLst/>
                          <a:latin typeface="Calibri"/>
                          <a:ea typeface="等线"/>
                        </a:rPr>
                        <a:t>Q1 2025: Ph1a completion </a:t>
                      </a:r>
                      <a:endParaRPr lang="zh-CN" altLang="en-US" sz="1100" b="0" i="1"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600810541"/>
                  </a:ext>
                </a:extLst>
              </a:tr>
              <a:tr h="520543">
                <a:tc vMerge="1">
                  <a:txBody>
                    <a:bodyPr/>
                    <a:lstStyle/>
                    <a:p>
                      <a:pPr marL="0" lvl="0" indent="0" algn="l" defTabSz="914400">
                        <a:lnSpc>
                          <a:spcPct val="100000"/>
                        </a:lnSpc>
                        <a:spcBef>
                          <a:spcPts val="0"/>
                        </a:spcBef>
                        <a:spcAft>
                          <a:spcPts val="0"/>
                        </a:spcAft>
                        <a:buNone/>
                        <a:tabLst/>
                        <a:defRPr/>
                      </a:pPr>
                      <a:endParaRPr lang="en-US" altLang="zh-CN" sz="1200" b="1" u="none" strike="noStrike" dirty="0">
                        <a:effectLst/>
                        <a:latin typeface="Calibri"/>
                      </a:endParaRPr>
                    </a:p>
                  </a:txBody>
                  <a:tcPr marL="90000" marR="90000" marT="4762" marB="0" anchor="ctr">
                    <a:lnR w="6350" cap="flat" cmpd="sng" algn="ctr">
                      <a:solidFill>
                        <a:schemeClr val="bg1">
                          <a:lumMod val="75000"/>
                        </a:schemeClr>
                      </a:solidFill>
                      <a:prstDash val="solid"/>
                      <a:round/>
                      <a:headEnd type="none" w="med" len="med"/>
                      <a:tailEnd type="none" w="med" len="med"/>
                    </a:lnR>
                  </a:tcPr>
                </a:tc>
                <a:tc>
                  <a:txBody>
                    <a:bodyPr/>
                    <a:lstStyle/>
                    <a:p>
                      <a:pPr marL="0" lvl="0" indent="0" algn="ctr" defTabSz="914400">
                        <a:lnSpc>
                          <a:spcPct val="100000"/>
                        </a:lnSpc>
                        <a:spcBef>
                          <a:spcPts val="0"/>
                        </a:spcBef>
                        <a:spcAft>
                          <a:spcPts val="0"/>
                        </a:spcAft>
                        <a:buNone/>
                        <a:tabLst/>
                        <a:defRPr/>
                      </a:pPr>
                      <a:r>
                        <a:rPr lang="en-US" altLang="zh-CN" sz="1100" b="1" u="none" strike="noStrike" dirty="0">
                          <a:effectLst/>
                          <a:latin typeface="Calibri"/>
                        </a:rPr>
                        <a:t>HH-018</a:t>
                      </a:r>
                    </a:p>
                  </a:txBody>
                  <a:tcPr marL="90000" marR="90000" marT="4762" marB="0" anchor="ctr">
                    <a:lnL w="635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r>
                        <a:rPr lang="en-US" altLang="zh-CN" sz="1100" b="1" u="none" strike="noStrike" dirty="0">
                          <a:effectLst/>
                          <a:latin typeface="Calibri"/>
                          <a:cs typeface="Calibri"/>
                        </a:rPr>
                        <a:t>CD98</a:t>
                      </a:r>
                    </a:p>
                  </a:txBody>
                  <a:tcPr marL="4572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r>
                        <a:rPr lang="en-US" altLang="zh-CN" sz="1100" b="1" u="none" strike="noStrike" dirty="0">
                          <a:effectLst/>
                          <a:latin typeface="+mn-lt"/>
                          <a:cs typeface="Calibri"/>
                        </a:rPr>
                        <a:t>mAb and ADC</a:t>
                      </a:r>
                      <a:r>
                        <a:rPr lang="en-US" altLang="zh-CN" sz="1100" b="1" u="none" strike="noStrike" baseline="30000" dirty="0">
                          <a:effectLst/>
                          <a:latin typeface="+mn-lt"/>
                          <a:cs typeface="Calibri"/>
                        </a:rPr>
                        <a:t>1</a:t>
                      </a:r>
                      <a:endParaRPr lang="en-US" altLang="zh-CN" sz="1100" b="1" u="none" strike="noStrike" baseline="30000" dirty="0">
                        <a:effectLst/>
                        <a:latin typeface="Calibri"/>
                        <a:cs typeface="Calibri"/>
                      </a:endParaRP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r>
                        <a:rPr lang="en-US" altLang="zh-CN" sz="1100" b="1" u="none" strike="noStrike" dirty="0">
                          <a:effectLst/>
                          <a:latin typeface="Calibri"/>
                          <a:cs typeface="Calibri"/>
                        </a:rPr>
                        <a:t>IV</a:t>
                      </a: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rtl="0" fontAlgn="ctr"/>
                      <a:r>
                        <a:rPr lang="en-US" sz="1100" b="1" i="0" u="none" strike="noStrike" kern="1200" dirty="0">
                          <a:solidFill>
                            <a:srgbClr val="000000"/>
                          </a:solidFill>
                          <a:effectLst/>
                          <a:latin typeface="+mn-lt"/>
                          <a:ea typeface="+mn-ea"/>
                          <a:cs typeface="Calibri"/>
                        </a:rPr>
                        <a:t>CRC, OC, HNSCC</a:t>
                      </a: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algn="ctr" rtl="0" fontAlgn="ctr"/>
                      <a:r>
                        <a:rPr kumimoji="0" lang="en-US" sz="1800" b="0" i="0" u="none" strike="noStrike" kern="1200" cap="none" spc="0" normalizeH="0" baseline="0" noProof="0" dirty="0">
                          <a:ln>
                            <a:noFill/>
                          </a:ln>
                          <a:solidFill>
                            <a:srgbClr val="00B050"/>
                          </a:solidFill>
                          <a:effectLst/>
                          <a:uLnTx/>
                          <a:uFillTx/>
                          <a:latin typeface="Calibri"/>
                          <a:ea typeface="等线" panose="02010600030101010101" pitchFamily="2" charset="-122"/>
                          <a:cs typeface="Calibri"/>
                          <a:sym typeface="Wingdings" panose="05000000000000000000" pitchFamily="2" charset="2"/>
                        </a:rPr>
                        <a:t></a:t>
                      </a:r>
                      <a:endParaRPr lang="en-US" sz="1800" b="0" i="0" u="none" strike="noStrike" kern="1200" dirty="0">
                        <a:solidFill>
                          <a:srgbClr val="000000"/>
                        </a:solidFill>
                        <a:effectLst/>
                        <a:latin typeface="+mn-lt"/>
                        <a:ea typeface="+mn-ea"/>
                        <a:cs typeface="Calibri"/>
                      </a:endParaRP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endParaRPr lang="zh-CN" altLang="en-US" sz="1100" b="0" i="0" u="none" strike="noStrike">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endParaRPr lang="zh-CN" altLang="en-US" sz="1100" b="0" i="0" u="none" strike="noStrike">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pPr lvl="0" algn="ctr">
                        <a:buNone/>
                      </a:pPr>
                      <a:r>
                        <a:rPr lang="en-US" altLang="zh-CN" sz="1100" b="0" i="1" u="none" strike="noStrike" dirty="0">
                          <a:solidFill>
                            <a:srgbClr val="000000"/>
                          </a:solidFill>
                          <a:effectLst/>
                          <a:latin typeface="Calibri"/>
                          <a:ea typeface="等线"/>
                        </a:rPr>
                        <a:t>H2 2025: IND approval </a:t>
                      </a:r>
                      <a:endParaRPr lang="zh-CN" altLang="en-US" sz="1100" b="0" i="1"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3804446885"/>
                  </a:ext>
                </a:extLst>
              </a:tr>
              <a:tr h="0">
                <a:tc vMerge="1">
                  <a:txBody>
                    <a:bodyPr/>
                    <a:lstStyle/>
                    <a:p>
                      <a:pPr marL="0" lvl="0" indent="0" algn="l" defTabSz="914400">
                        <a:lnSpc>
                          <a:spcPct val="100000"/>
                        </a:lnSpc>
                        <a:spcBef>
                          <a:spcPts val="0"/>
                        </a:spcBef>
                        <a:spcAft>
                          <a:spcPts val="0"/>
                        </a:spcAft>
                        <a:buNone/>
                        <a:tabLst/>
                        <a:defRPr/>
                      </a:pPr>
                      <a:endParaRPr lang="en-US" altLang="zh-CN" sz="1200" b="1" u="none" strike="noStrike" dirty="0">
                        <a:effectLst/>
                        <a:latin typeface="Calibri"/>
                      </a:endParaRPr>
                    </a:p>
                  </a:txBody>
                  <a:tcPr marL="90000" marR="90000" marT="4762" marB="0" anchor="ctr">
                    <a:lnR w="6350" cap="flat" cmpd="sng" algn="ctr">
                      <a:solidFill>
                        <a:schemeClr val="bg1">
                          <a:lumMod val="75000"/>
                        </a:schemeClr>
                      </a:solidFill>
                      <a:prstDash val="solid"/>
                      <a:round/>
                      <a:headEnd type="none" w="med" len="med"/>
                      <a:tailEnd type="none" w="med" len="med"/>
                    </a:lnR>
                  </a:tcPr>
                </a:tc>
                <a:tc rowSpan="3">
                  <a:txBody>
                    <a:bodyPr/>
                    <a:lstStyle/>
                    <a:p>
                      <a:pPr marL="0" lvl="0" indent="0" algn="ctr" defTabSz="914400">
                        <a:lnSpc>
                          <a:spcPct val="100000"/>
                        </a:lnSpc>
                        <a:spcBef>
                          <a:spcPts val="0"/>
                        </a:spcBef>
                        <a:spcAft>
                          <a:spcPts val="0"/>
                        </a:spcAft>
                        <a:buNone/>
                        <a:tabLst/>
                        <a:defRPr/>
                      </a:pPr>
                      <a:r>
                        <a:rPr lang="en-US" altLang="zh-CN" sz="1100" b="1" u="none" strike="noStrike" dirty="0">
                          <a:effectLst/>
                          <a:latin typeface="Calibri"/>
                        </a:rPr>
                        <a:t>Others</a:t>
                      </a:r>
                      <a:r>
                        <a:rPr lang="en-US" altLang="zh-CN" sz="1100" b="1" u="none" strike="noStrike" baseline="30000" dirty="0">
                          <a:effectLst/>
                          <a:latin typeface="+mn-lt"/>
                          <a:cs typeface="Calibri"/>
                        </a:rPr>
                        <a:t>2</a:t>
                      </a:r>
                      <a:endParaRPr lang="en-US" altLang="zh-CN" sz="1100" b="1" u="none" strike="noStrike" dirty="0">
                        <a:effectLst/>
                        <a:latin typeface="Calibri"/>
                      </a:endParaRPr>
                    </a:p>
                  </a:txBody>
                  <a:tcPr marL="90000" marR="90000" marT="4762" marB="0" anchor="ctr">
                    <a:lnL w="635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tc>
                  <a:txBody>
                    <a:bodyPr/>
                    <a:lstStyle/>
                    <a:p>
                      <a:pPr lvl="0" algn="ctr">
                        <a:buNone/>
                      </a:pPr>
                      <a:r>
                        <a:rPr lang="en-US" altLang="zh-CN" sz="1100" b="1" u="none" strike="noStrike" dirty="0">
                          <a:effectLst/>
                          <a:latin typeface="+mn-lt"/>
                          <a:cs typeface="Calibri"/>
                        </a:rPr>
                        <a:t>TIGIT, CD112R,TfR1</a:t>
                      </a:r>
                    </a:p>
                  </a:txBody>
                  <a:tcPr marL="4572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tc>
                  <a:txBody>
                    <a:bodyPr/>
                    <a:lstStyle/>
                    <a:p>
                      <a:pPr lvl="0" algn="ctr">
                        <a:buNone/>
                      </a:pPr>
                      <a:r>
                        <a:rPr lang="en-US" altLang="zh-CN" sz="1100" b="1" u="none" strike="noStrike" dirty="0">
                          <a:effectLst/>
                          <a:latin typeface="+mn-lt"/>
                          <a:cs typeface="Calibri"/>
                        </a:rPr>
                        <a:t>mAb</a:t>
                      </a: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tc rowSpan="3">
                  <a:txBody>
                    <a:bodyPr/>
                    <a:lstStyle/>
                    <a:p>
                      <a:pPr lvl="0" algn="ctr">
                        <a:buNone/>
                      </a:pPr>
                      <a:r>
                        <a:rPr lang="en-US" altLang="zh-CN" sz="1100" b="1" u="none" strike="noStrike" dirty="0">
                          <a:effectLst/>
                          <a:latin typeface="Calibri"/>
                          <a:cs typeface="Calibri"/>
                        </a:rPr>
                        <a:t>IV or SC</a:t>
                      </a: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tc rowSpan="3">
                  <a:txBody>
                    <a:bodyPr/>
                    <a:lstStyle/>
                    <a:p>
                      <a:pPr algn="ctr" rtl="0" fontAlgn="ctr"/>
                      <a:r>
                        <a:rPr lang="en-US" sz="1100" b="1" i="0" u="none" strike="noStrike" kern="1200" dirty="0">
                          <a:solidFill>
                            <a:srgbClr val="000000"/>
                          </a:solidFill>
                          <a:effectLst/>
                          <a:latin typeface="+mn-lt"/>
                          <a:ea typeface="+mn-ea"/>
                          <a:cs typeface="Calibri"/>
                        </a:rPr>
                        <a:t>Tumors</a:t>
                      </a: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tc rowSpan="3">
                  <a:txBody>
                    <a:bodyPr/>
                    <a:lstStyle/>
                    <a:p>
                      <a:pPr algn="ctr" rtl="0" fontAlgn="ctr"/>
                      <a:r>
                        <a:rPr kumimoji="0" lang="en-US" sz="1800" b="0" i="0" u="none" strike="noStrike" kern="1200" cap="none" spc="0" normalizeH="0" baseline="0" noProof="0" dirty="0">
                          <a:ln>
                            <a:noFill/>
                          </a:ln>
                          <a:solidFill>
                            <a:srgbClr val="00B050"/>
                          </a:solidFill>
                          <a:effectLst/>
                          <a:uLnTx/>
                          <a:uFillTx/>
                          <a:latin typeface="Calibri"/>
                          <a:ea typeface="等线" panose="02010600030101010101" pitchFamily="2" charset="-122"/>
                          <a:cs typeface="Calibri"/>
                          <a:sym typeface="Wingdings" panose="05000000000000000000" pitchFamily="2" charset="2"/>
                        </a:rPr>
                        <a:t></a:t>
                      </a:r>
                      <a:endParaRPr lang="en-US" sz="1800" b="0" i="0" u="none" strike="noStrike" kern="1200" dirty="0">
                        <a:solidFill>
                          <a:srgbClr val="000000"/>
                        </a:solidFill>
                        <a:effectLst/>
                        <a:latin typeface="+mn-lt"/>
                        <a:ea typeface="+mn-ea"/>
                        <a:cs typeface="Calibri"/>
                      </a:endParaRPr>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tc rowSpan="3">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tc rowSpan="3">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tc rowSpan="3">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tc rowSpan="3">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tc rowSpan="3">
                  <a:txBody>
                    <a:bodyPr/>
                    <a:lstStyle/>
                    <a:p>
                      <a:pPr lvl="0" algn="ctr">
                        <a:buNone/>
                      </a:pPr>
                      <a:endParaRPr lang="zh-CN" altLang="en-US" sz="1100" b="0" i="0"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tc rowSpan="3">
                  <a:txBody>
                    <a:bodyPr/>
                    <a:lstStyle/>
                    <a:p>
                      <a:pPr lvl="0" algn="ctr">
                        <a:buNone/>
                      </a:pPr>
                      <a:r>
                        <a:rPr lang="en-US" altLang="zh-CN" sz="1100" b="0" i="1" u="none" strike="noStrike" dirty="0">
                          <a:solidFill>
                            <a:srgbClr val="000000"/>
                          </a:solidFill>
                          <a:effectLst/>
                          <a:latin typeface="Calibri"/>
                          <a:ea typeface="等线"/>
                        </a:rPr>
                        <a:t>To bring promising molecules to the</a:t>
                      </a:r>
                    </a:p>
                    <a:p>
                      <a:pPr lvl="0" algn="ctr">
                        <a:buNone/>
                      </a:pPr>
                      <a:r>
                        <a:rPr lang="en-US" altLang="zh-CN" sz="1100" b="0" i="1" u="none" strike="noStrike" dirty="0">
                          <a:solidFill>
                            <a:srgbClr val="000000"/>
                          </a:solidFill>
                          <a:effectLst/>
                          <a:latin typeface="Calibri"/>
                          <a:ea typeface="等线"/>
                        </a:rPr>
                        <a:t> clinical stage</a:t>
                      </a:r>
                      <a:endParaRPr lang="zh-CN" altLang="en-US" sz="1100" b="0" i="1" u="none" strike="noStrike" dirty="0">
                        <a:solidFill>
                          <a:srgbClr val="000000"/>
                        </a:solidFill>
                        <a:effectLst/>
                        <a:latin typeface="Calibri"/>
                        <a:ea typeface="等线"/>
                      </a:endParaRPr>
                    </a:p>
                  </a:txBody>
                  <a:tcPr marL="4762" marR="4762" marT="4762" marB="0" anchor="ctr">
                    <a:lnL w="28575" cap="flat" cmpd="sng" algn="ctr">
                      <a:noFill/>
                      <a:prstDash val="solid"/>
                      <a:round/>
                      <a:headEnd type="none" w="med" len="med"/>
                      <a:tailEnd type="none" w="med" len="med"/>
                    </a:lnL>
                    <a:lnT w="12700" cap="flat" cmpd="sng" algn="ctr">
                      <a:solidFill>
                        <a:schemeClr val="bg1">
                          <a:lumMod val="85000"/>
                        </a:schemeClr>
                      </a:solidFill>
                      <a:prstDash val="dash"/>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32805423"/>
                  </a:ext>
                </a:extLst>
              </a:tr>
              <a:tr h="0">
                <a:tc vMerge="1">
                  <a:txBody>
                    <a:bodyPr/>
                    <a:lstStyle/>
                    <a:p>
                      <a:endParaRPr lang="en-US"/>
                    </a:p>
                  </a:txBody>
                  <a:tcPr>
                    <a:lnT>
                      <a:noFill/>
                    </a:lnT>
                  </a:tcPr>
                </a:tc>
                <a:tc vMerge="1">
                  <a:txBody>
                    <a:bodyPr/>
                    <a:lstStyle/>
                    <a:p>
                      <a:endParaRPr lang="en-US"/>
                    </a:p>
                  </a:txBody>
                  <a:tcPr>
                    <a:lnT>
                      <a:noFill/>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u="none" strike="noStrike" dirty="0">
                          <a:effectLst/>
                          <a:latin typeface="+mn-lt"/>
                          <a:cs typeface="Calibri"/>
                        </a:rPr>
                        <a:t>CD3/LILRB4</a:t>
                      </a:r>
                      <a:endParaRPr lang="en-US" altLang="zh-CN" sz="1100" b="1" u="none" strike="sngStrike" dirty="0">
                        <a:effectLst/>
                        <a:latin typeface="+mn-lt"/>
                        <a:cs typeface="Calibri"/>
                      </a:endParaRPr>
                    </a:p>
                  </a:txBody>
                  <a:tcPr marL="45720" marR="0" anchor="ctr">
                    <a:lnR w="28575" cap="flat" cmpd="sng" algn="ctr">
                      <a:noFill/>
                      <a:prstDash val="solid"/>
                      <a:round/>
                      <a:headEnd type="none" w="med" len="med"/>
                      <a:tailEnd type="none" w="med" len="med"/>
                    </a:lnR>
                    <a:lnT w="12700" cap="flat" cmpd="sng" algn="ctr">
                      <a:noFill/>
                      <a:prstDash val="dash"/>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altLang="zh-CN" sz="1100" b="1" u="none" strike="noStrike" dirty="0" err="1">
                          <a:effectLst/>
                          <a:latin typeface="+mn-lt"/>
                          <a:cs typeface="Calibri"/>
                        </a:rPr>
                        <a:t>BsAb</a:t>
                      </a:r>
                      <a:endParaRPr lang="en-US" dirty="0"/>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dash"/>
                      <a:round/>
                      <a:headEnd type="none" w="med" len="med"/>
                      <a:tailEnd type="none" w="med" len="med"/>
                    </a:lnT>
                    <a:lnB w="28575" cap="flat" cmpd="sng" algn="ctr">
                      <a:noFill/>
                      <a:prstDash val="solid"/>
                      <a:round/>
                      <a:headEnd type="none" w="med" len="med"/>
                      <a:tailEnd type="none" w="med" len="med"/>
                    </a:lnB>
                    <a:noFill/>
                  </a:tcPr>
                </a:tc>
                <a:tc vMerge="1">
                  <a:txBody>
                    <a:bodyPr/>
                    <a:lstStyle/>
                    <a:p>
                      <a:endParaRPr lang="en-US"/>
                    </a:p>
                  </a:txBody>
                  <a:tcPr>
                    <a:lnL>
                      <a:noFill/>
                    </a:lnL>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extLst>
                  <a:ext uri="{0D108BD9-81ED-4DB2-BD59-A6C34878D82A}">
                    <a16:rowId xmlns:a16="http://schemas.microsoft.com/office/drawing/2014/main" val="472641451"/>
                  </a:ext>
                </a:extLst>
              </a:tr>
              <a:tr h="0">
                <a:tc vMerge="1">
                  <a:txBody>
                    <a:bodyPr/>
                    <a:lstStyle/>
                    <a:p>
                      <a:endParaRPr lang="en-US"/>
                    </a:p>
                  </a:txBody>
                  <a:tcPr>
                    <a:lnT>
                      <a:noFill/>
                    </a:lnT>
                  </a:tcPr>
                </a:tc>
                <a:tc vMerge="1">
                  <a:txBody>
                    <a:bodyPr/>
                    <a:lstStyle/>
                    <a:p>
                      <a:endParaRPr lang="en-US"/>
                    </a:p>
                  </a:txBody>
                  <a:tcPr>
                    <a:lnT>
                      <a:noFill/>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u="none" strike="noStrike" dirty="0">
                          <a:effectLst/>
                          <a:latin typeface="+mn-lt"/>
                          <a:cs typeface="Calibri"/>
                        </a:rPr>
                        <a:t>PD-1/CTLA4/VEGF</a:t>
                      </a:r>
                    </a:p>
                  </a:txBody>
                  <a:tcPr marL="45720" marR="0" anchor="ctr">
                    <a:lnR w="28575" cap="flat" cmpd="sng" algn="ctr">
                      <a:noFill/>
                      <a:prstDash val="solid"/>
                      <a:round/>
                      <a:headEnd type="none" w="med" len="med"/>
                      <a:tailEnd type="none" w="med" len="med"/>
                    </a:lnR>
                    <a:lnT w="12700" cap="flat" cmpd="sng" algn="ctr">
                      <a:noFill/>
                      <a:prstDash val="dash"/>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US" altLang="zh-CN" sz="1100" b="1" u="none" strike="noStrike" dirty="0" err="1">
                          <a:effectLst/>
                          <a:latin typeface="+mn-lt"/>
                          <a:cs typeface="Calibri"/>
                        </a:rPr>
                        <a:t>TsAb</a:t>
                      </a:r>
                      <a:endParaRPr lang="en-US" dirty="0"/>
                    </a:p>
                  </a:txBody>
                  <a:tcPr marL="90000" marR="90000" marT="47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dash"/>
                      <a:round/>
                      <a:headEnd type="none" w="med" len="med"/>
                      <a:tailEnd type="none" w="med" len="med"/>
                    </a:lnT>
                    <a:lnB w="28575" cap="flat" cmpd="sng" algn="ctr">
                      <a:noFill/>
                      <a:prstDash val="solid"/>
                      <a:round/>
                      <a:headEnd type="none" w="med" len="med"/>
                      <a:tailEnd type="none" w="med" len="med"/>
                    </a:lnB>
                    <a:noFill/>
                  </a:tcPr>
                </a:tc>
                <a:tc vMerge="1">
                  <a:txBody>
                    <a:bodyPr/>
                    <a:lstStyle/>
                    <a:p>
                      <a:endParaRPr lang="en-US"/>
                    </a:p>
                  </a:txBody>
                  <a:tcPr>
                    <a:lnL>
                      <a:noFill/>
                    </a:lnL>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tc vMerge="1">
                  <a:txBody>
                    <a:bodyPr/>
                    <a:lstStyle/>
                    <a:p>
                      <a:endParaRPr lang="en-US"/>
                    </a:p>
                  </a:txBody>
                  <a:tcPr>
                    <a:lnT>
                      <a:noFill/>
                    </a:lnT>
                  </a:tcPr>
                </a:tc>
                <a:extLst>
                  <a:ext uri="{0D108BD9-81ED-4DB2-BD59-A6C34878D82A}">
                    <a16:rowId xmlns:a16="http://schemas.microsoft.com/office/drawing/2014/main" val="814998188"/>
                  </a:ext>
                </a:extLst>
              </a:tr>
            </a:tbl>
          </a:graphicData>
        </a:graphic>
      </p:graphicFrame>
      <p:sp>
        <p:nvSpPr>
          <p:cNvPr id="69" name="箭头: 右 27">
            <a:extLst>
              <a:ext uri="{FF2B5EF4-FFF2-40B4-BE49-F238E27FC236}">
                <a16:creationId xmlns:a16="http://schemas.microsoft.com/office/drawing/2014/main" id="{6ECF6947-DF12-78C4-36FB-FCEBBDA79697}"/>
              </a:ext>
            </a:extLst>
          </p:cNvPr>
          <p:cNvSpPr/>
          <p:nvPr/>
        </p:nvSpPr>
        <p:spPr>
          <a:xfrm>
            <a:off x="6282801" y="1591482"/>
            <a:ext cx="3236976" cy="320040"/>
          </a:xfrm>
          <a:prstGeom prst="rightArrow">
            <a:avLst>
              <a:gd name="adj1" fmla="val 100000"/>
              <a:gd name="adj2" fmla="val 6563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r>
              <a:rPr lang="en-US" altLang="zh-CN" sz="1000" b="1" dirty="0">
                <a:solidFill>
                  <a:schemeClr val="tx1"/>
                </a:solidFill>
                <a:latin typeface="+mj-lt"/>
                <a:cs typeface="Calibri" panose="020F0502020204030204" pitchFamily="34" charset="0"/>
                <a:sym typeface="+mn-lt"/>
              </a:rPr>
              <a:t>China NMPA </a:t>
            </a:r>
            <a:r>
              <a:rPr kumimoji="0" lang="en-US" altLang="zh-CN" sz="1000" b="1" u="none" strike="noStrike" kern="1200" cap="none" spc="0" normalizeH="0" baseline="0" noProof="0" dirty="0">
                <a:ln>
                  <a:noFill/>
                </a:ln>
                <a:solidFill>
                  <a:schemeClr val="tx1"/>
                </a:solidFill>
                <a:effectLst/>
                <a:uLnTx/>
                <a:uFillTx/>
                <a:latin typeface="+mj-lt"/>
                <a:cs typeface="Calibri" panose="020F0502020204030204" pitchFamily="34" charset="0"/>
                <a:sym typeface="+mn-lt"/>
              </a:rPr>
              <a:t>BTD</a:t>
            </a:r>
            <a:r>
              <a:rPr lang="en-US" altLang="zh-CN" sz="1000" b="1" dirty="0">
                <a:solidFill>
                  <a:schemeClr val="tx1"/>
                </a:solidFill>
                <a:latin typeface="+mj-lt"/>
                <a:cs typeface="Calibri" panose="020F0502020204030204" pitchFamily="34" charset="0"/>
                <a:sym typeface="+mn-lt"/>
              </a:rPr>
              <a:t> granted in Apr 2023; </a:t>
            </a:r>
          </a:p>
          <a:p>
            <a:pPr marL="0" marR="0" lvl="0" indent="0" defTabSz="457200" rtl="0" eaLnBrk="1" fontAlgn="auto" latinLnBrk="0" hangingPunct="1">
              <a:lnSpc>
                <a:spcPct val="100000"/>
              </a:lnSpc>
              <a:spcBef>
                <a:spcPts val="0"/>
              </a:spcBef>
              <a:spcAft>
                <a:spcPts val="0"/>
              </a:spcAft>
              <a:buClrTx/>
              <a:buSzTx/>
              <a:buFontTx/>
              <a:buNone/>
              <a:defRPr/>
            </a:pPr>
            <a:r>
              <a:rPr lang="en-US" altLang="zh-CN" sz="1000" b="1" dirty="0">
                <a:solidFill>
                  <a:schemeClr val="tx1"/>
                </a:solidFill>
                <a:latin typeface="+mj-lt"/>
                <a:cs typeface="Calibri" panose="020F0502020204030204" pitchFamily="34" charset="0"/>
                <a:sym typeface="+mn-lt"/>
              </a:rPr>
              <a:t>NDA submitted in Nov 2024</a:t>
            </a:r>
            <a:endParaRPr kumimoji="0" lang="zh-CN" altLang="en-US" sz="1000" b="1" u="none" strike="noStrike" kern="1200" cap="none" spc="0" normalizeH="0" baseline="0" noProof="0" dirty="0">
              <a:ln>
                <a:noFill/>
              </a:ln>
              <a:solidFill>
                <a:schemeClr val="tx1"/>
              </a:solidFill>
              <a:effectLst/>
              <a:uLnTx/>
              <a:uFillTx/>
              <a:latin typeface="+mj-lt"/>
              <a:cs typeface="Calibri" panose="020F0502020204030204" pitchFamily="34" charset="0"/>
              <a:sym typeface="+mn-lt"/>
            </a:endParaRPr>
          </a:p>
        </p:txBody>
      </p:sp>
      <p:sp>
        <p:nvSpPr>
          <p:cNvPr id="71" name="箭头: 右 29">
            <a:extLst>
              <a:ext uri="{FF2B5EF4-FFF2-40B4-BE49-F238E27FC236}">
                <a16:creationId xmlns:a16="http://schemas.microsoft.com/office/drawing/2014/main" id="{D4ECFA83-7001-7A4C-85DD-AFDE2EAA8BC2}"/>
              </a:ext>
            </a:extLst>
          </p:cNvPr>
          <p:cNvSpPr/>
          <p:nvPr/>
        </p:nvSpPr>
        <p:spPr>
          <a:xfrm>
            <a:off x="6282802" y="3116027"/>
            <a:ext cx="2375423" cy="320040"/>
          </a:xfrm>
          <a:prstGeom prst="rightArrow">
            <a:avLst>
              <a:gd name="adj1" fmla="val 100000"/>
              <a:gd name="adj2" fmla="val 6563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mj-lt"/>
                <a:cs typeface="Calibri" panose="020F0502020204030204" pitchFamily="34" charset="0"/>
                <a:sym typeface="+mn-lt"/>
              </a:rPr>
              <a:t>Australia CTA/China IND/US IND</a:t>
            </a:r>
            <a:endParaRPr kumimoji="0" lang="zh-CN" altLang="en-US" sz="1000" b="1" i="0" u="none" strike="noStrike" kern="1200" cap="none" spc="0" normalizeH="0" baseline="0" noProof="0" dirty="0">
              <a:ln>
                <a:noFill/>
              </a:ln>
              <a:solidFill>
                <a:schemeClr val="tx1"/>
              </a:solidFill>
              <a:effectLst/>
              <a:uLnTx/>
              <a:uFillTx/>
              <a:latin typeface="+mj-lt"/>
              <a:cs typeface="Calibri" panose="020F0502020204030204" pitchFamily="34" charset="0"/>
              <a:sym typeface="+mn-lt"/>
            </a:endParaRPr>
          </a:p>
        </p:txBody>
      </p:sp>
      <p:sp>
        <p:nvSpPr>
          <p:cNvPr id="5" name="标题 4">
            <a:extLst>
              <a:ext uri="{FF2B5EF4-FFF2-40B4-BE49-F238E27FC236}">
                <a16:creationId xmlns:a16="http://schemas.microsoft.com/office/drawing/2014/main" id="{7423032B-005C-5E7F-1CF0-060BBFDF125A}"/>
              </a:ext>
            </a:extLst>
          </p:cNvPr>
          <p:cNvSpPr>
            <a:spLocks noGrp="1"/>
          </p:cNvSpPr>
          <p:nvPr>
            <p:ph type="title"/>
          </p:nvPr>
        </p:nvSpPr>
        <p:spPr>
          <a:xfrm>
            <a:off x="351020" y="280486"/>
            <a:ext cx="9990000" cy="729430"/>
          </a:xfrm>
          <a:noFill/>
        </p:spPr>
        <p:txBody>
          <a:bodyPr wrap="square">
            <a:spAutoFit/>
          </a:bodyPr>
          <a:lstStyle/>
          <a:p>
            <a:pPr defTabSz="457200"/>
            <a:r>
              <a:rPr lang="en-US" altLang="zh-CN" sz="2800" dirty="0">
                <a:solidFill>
                  <a:srgbClr val="0B367A"/>
                </a:solidFill>
                <a:ea typeface="+mn-ea"/>
              </a:rPr>
              <a:t>Our Pipeline – Virology and Oncology</a:t>
            </a:r>
            <a:br>
              <a:rPr lang="en-US" altLang="zh-CN" sz="2800" dirty="0">
                <a:solidFill>
                  <a:srgbClr val="0B367A"/>
                </a:solidFill>
                <a:ea typeface="+mn-ea"/>
              </a:rPr>
            </a:br>
            <a:r>
              <a:rPr lang="en-US" altLang="zh-CN" sz="1800" b="0" i="1" dirty="0">
                <a:solidFill>
                  <a:srgbClr val="0B367A"/>
                </a:solidFill>
                <a:ea typeface="+mn-ea"/>
              </a:rPr>
              <a:t>An innovative pipeline with global IP rights</a:t>
            </a:r>
            <a:endParaRPr lang="zh-CN" altLang="en-US" sz="2800" b="0" i="1" dirty="0">
              <a:solidFill>
                <a:srgbClr val="0B367A"/>
              </a:solidFill>
              <a:ea typeface="+mn-ea"/>
            </a:endParaRPr>
          </a:p>
        </p:txBody>
      </p:sp>
      <p:sp>
        <p:nvSpPr>
          <p:cNvPr id="3" name="灯片编号占位符 2">
            <a:extLst>
              <a:ext uri="{FF2B5EF4-FFF2-40B4-BE49-F238E27FC236}">
                <a16:creationId xmlns:a16="http://schemas.microsoft.com/office/drawing/2014/main" id="{F2390D6C-F7B6-1538-37AB-B3A81DA188DC}"/>
              </a:ext>
            </a:extLst>
          </p:cNvPr>
          <p:cNvSpPr>
            <a:spLocks noGrp="1"/>
          </p:cNvSpPr>
          <p:nvPr>
            <p:ph type="sldNum" sz="quarter" idx="4"/>
          </p:nvPr>
        </p:nvSpPr>
        <p:spPr>
          <a:xfrm>
            <a:off x="11721000" y="6492875"/>
            <a:ext cx="471000" cy="365125"/>
          </a:xfrm>
          <a:prstGeom prst="rect">
            <a:avLst/>
          </a:prstGeom>
        </p:spPr>
        <p:txBody>
          <a:bodyPr vert="horz" lIns="91440" tIns="45720" rIns="91440" bIns="45720" rtlCol="0" anchor="b"/>
          <a:lstStyle>
            <a:defPPr>
              <a:defRPr lang="zh-CN"/>
            </a:defPPr>
            <a:lvl1pPr marL="0" algn="r" defTabSz="457200" rtl="0" eaLnBrk="1" latinLnBrk="0" hangingPunct="1">
              <a:defRPr sz="1000" b="1" kern="1200">
                <a:solidFill>
                  <a:schemeClr val="bg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fld id="{65DF815B-2E68-429A-AA2D-A19E84671048}" type="slidenum">
              <a:rPr lang="zh-CN" altLang="en-US" smtClean="0"/>
              <a:pPr/>
              <a:t>3</a:t>
            </a:fld>
            <a:endParaRPr lang="zh-CN" altLang="en-US">
              <a:latin typeface="Helvetica" panose="020B0604020202020204" pitchFamily="34" charset="0"/>
              <a:cs typeface="Helvetica" panose="020B0604020202020204" pitchFamily="34" charset="0"/>
            </a:endParaRPr>
          </a:p>
        </p:txBody>
      </p:sp>
      <p:sp>
        <p:nvSpPr>
          <p:cNvPr id="2" name="箭头: 右 35">
            <a:extLst>
              <a:ext uri="{FF2B5EF4-FFF2-40B4-BE49-F238E27FC236}">
                <a16:creationId xmlns:a16="http://schemas.microsoft.com/office/drawing/2014/main" id="{3FC1E867-8830-DF3F-EC3C-BAFD12F3EEA2}"/>
              </a:ext>
            </a:extLst>
          </p:cNvPr>
          <p:cNvSpPr/>
          <p:nvPr/>
        </p:nvSpPr>
        <p:spPr>
          <a:xfrm>
            <a:off x="6282802" y="3641657"/>
            <a:ext cx="603504" cy="320040"/>
          </a:xfrm>
          <a:prstGeom prst="rightArrow">
            <a:avLst>
              <a:gd name="adj1" fmla="val 100000"/>
              <a:gd name="adj2" fmla="val 6563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highlight>
                <a:srgbClr val="FFFF00"/>
              </a:highlight>
              <a:uLnTx/>
              <a:uFillTx/>
              <a:latin typeface="+mj-lt"/>
              <a:cs typeface="Calibri" panose="020F0502020204030204" pitchFamily="34" charset="0"/>
              <a:sym typeface="+mn-lt"/>
            </a:endParaRPr>
          </a:p>
        </p:txBody>
      </p:sp>
      <p:sp>
        <p:nvSpPr>
          <p:cNvPr id="4" name="文本框 3">
            <a:extLst>
              <a:ext uri="{FF2B5EF4-FFF2-40B4-BE49-F238E27FC236}">
                <a16:creationId xmlns:a16="http://schemas.microsoft.com/office/drawing/2014/main" id="{100062B3-9302-4744-E1E5-4650C8FA7CC2}"/>
              </a:ext>
            </a:extLst>
          </p:cNvPr>
          <p:cNvSpPr txBox="1"/>
          <p:nvPr/>
        </p:nvSpPr>
        <p:spPr>
          <a:xfrm>
            <a:off x="226003" y="5889192"/>
            <a:ext cx="11520322" cy="900246"/>
          </a:xfrm>
          <a:prstGeom prst="rect">
            <a:avLst/>
          </a:prstGeom>
          <a:noFill/>
        </p:spPr>
        <p:txBody>
          <a:bodyPr wrap="square" rtlCol="0">
            <a:spAutoFit/>
          </a:bodyPr>
          <a:lstStyle/>
          <a:p>
            <a:r>
              <a:rPr lang="en-US" altLang="zh-CN" i="1" dirty="0">
                <a:latin typeface="Calibri" panose="020F0502020204030204" pitchFamily="34" charset="0"/>
                <a:cs typeface="Calibri" panose="020F0502020204030204" pitchFamily="34" charset="0"/>
                <a:sym typeface="+mn-lt"/>
              </a:rPr>
              <a:t>1. ADC In collaboration with Genmab</a:t>
            </a:r>
          </a:p>
          <a:p>
            <a:r>
              <a:rPr lang="en-US" altLang="zh-CN" i="1" dirty="0">
                <a:latin typeface="Calibri" panose="020F0502020204030204" pitchFamily="34" charset="0"/>
                <a:cs typeface="Calibri" panose="020F0502020204030204" pitchFamily="34" charset="0"/>
                <a:sym typeface="+mn-lt"/>
              </a:rPr>
              <a:t>2. Lead optimization stage except for TIGIT at the end of Phase 1a and CD112R under an approved China IND</a:t>
            </a:r>
          </a:p>
          <a:p>
            <a:pPr>
              <a:spcBef>
                <a:spcPts val="900"/>
              </a:spcBef>
            </a:pPr>
            <a:r>
              <a:rPr lang="en-US" altLang="zh-CN" i="1" dirty="0">
                <a:latin typeface="Calibri" panose="020F0502020204030204" pitchFamily="34" charset="0"/>
                <a:cs typeface="Calibri" panose="020F0502020204030204" pitchFamily="34" charset="0"/>
                <a:sym typeface="+mn-lt"/>
              </a:rPr>
              <a:t>ADC: antibody-drug conjugate; </a:t>
            </a:r>
            <a:r>
              <a:rPr lang="en-US" altLang="zh-CN" i="1" dirty="0" err="1">
                <a:latin typeface="Calibri" panose="020F0502020204030204" pitchFamily="34" charset="0"/>
                <a:cs typeface="Calibri" panose="020F0502020204030204" pitchFamily="34" charset="0"/>
                <a:sym typeface="+mn-lt"/>
              </a:rPr>
              <a:t>BsAb</a:t>
            </a:r>
            <a:r>
              <a:rPr lang="en-US" altLang="zh-CN" i="1" dirty="0">
                <a:latin typeface="Calibri" panose="020F0502020204030204" pitchFamily="34" charset="0"/>
                <a:cs typeface="Calibri" panose="020F0502020204030204" pitchFamily="34" charset="0"/>
                <a:sym typeface="+mn-lt"/>
              </a:rPr>
              <a:t>: bispecific antibody; BTD: breakthrough therapy; CRC:  colorectal cancer; CTA: clinical trial application; CHB: chronic HBV infection; CHD: chronic HDV infection; FDA: food &amp; drug administration; HBV: hepatitis B virus; HCC: hepatocellular carcinoma; HDV: hepatitis delta virus; HNSCC: head and neck squamous cell carcinoma; IND: investigational new drug; IP: intellectual property; IV: intravenous; mAb: monoclonal antibody; NMPA: National Medical Products Administration; OC: ovarian cancer; ODD: orphan drug designation; SC: subcutaneous; </a:t>
            </a:r>
            <a:r>
              <a:rPr lang="en-US" altLang="zh-CN" i="1" dirty="0" err="1">
                <a:latin typeface="Calibri" panose="020F0502020204030204" pitchFamily="34" charset="0"/>
                <a:cs typeface="Calibri" panose="020F0502020204030204" pitchFamily="34" charset="0"/>
                <a:sym typeface="+mn-lt"/>
              </a:rPr>
              <a:t>TsAb</a:t>
            </a:r>
            <a:r>
              <a:rPr lang="en-US" altLang="zh-CN" i="1" dirty="0">
                <a:latin typeface="Calibri" panose="020F0502020204030204" pitchFamily="34" charset="0"/>
                <a:cs typeface="Calibri" panose="020F0502020204030204" pitchFamily="34" charset="0"/>
                <a:sym typeface="+mn-lt"/>
              </a:rPr>
              <a:t>: tri-specific antibody</a:t>
            </a:r>
          </a:p>
        </p:txBody>
      </p:sp>
      <p:sp>
        <p:nvSpPr>
          <p:cNvPr id="19" name="箭头: 右 27">
            <a:extLst>
              <a:ext uri="{FF2B5EF4-FFF2-40B4-BE49-F238E27FC236}">
                <a16:creationId xmlns:a16="http://schemas.microsoft.com/office/drawing/2014/main" id="{36F46C5D-7217-5C2F-748E-524F0F523685}"/>
              </a:ext>
            </a:extLst>
          </p:cNvPr>
          <p:cNvSpPr/>
          <p:nvPr/>
        </p:nvSpPr>
        <p:spPr>
          <a:xfrm>
            <a:off x="6282802" y="2052376"/>
            <a:ext cx="3236976" cy="320040"/>
          </a:xfrm>
          <a:prstGeom prst="rightArrow">
            <a:avLst>
              <a:gd name="adj1" fmla="val 100000"/>
              <a:gd name="adj2" fmla="val 6563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r>
              <a:rPr lang="en-US" altLang="zh-CN" sz="1000" b="1" dirty="0">
                <a:solidFill>
                  <a:schemeClr val="tx1"/>
                </a:solidFill>
                <a:latin typeface="+mj-lt"/>
                <a:cs typeface="Calibri" panose="020F0502020204030204" pitchFamily="34" charset="0"/>
                <a:sym typeface="+mn-lt"/>
              </a:rPr>
              <a:t>US FDA </a:t>
            </a:r>
            <a:r>
              <a:rPr kumimoji="0" lang="en-US" altLang="zh-CN" sz="1000" b="1" i="0" u="none" strike="noStrike" kern="1200" cap="none" spc="0" normalizeH="0" baseline="0" noProof="0" dirty="0">
                <a:ln>
                  <a:noFill/>
                </a:ln>
                <a:solidFill>
                  <a:schemeClr val="tx1"/>
                </a:solidFill>
                <a:effectLst/>
                <a:uLnTx/>
                <a:uFillTx/>
                <a:latin typeface="+mj-lt"/>
                <a:cs typeface="Calibri" panose="020F0502020204030204" pitchFamily="34" charset="0"/>
                <a:sym typeface="+mn-lt"/>
              </a:rPr>
              <a:t>BTD</a:t>
            </a:r>
            <a:r>
              <a:rPr lang="en-US" altLang="zh-CN" sz="1000" b="1" dirty="0">
                <a:solidFill>
                  <a:schemeClr val="tx1"/>
                </a:solidFill>
                <a:latin typeface="+mj-lt"/>
                <a:cs typeface="Calibri" panose="020F0502020204030204" pitchFamily="34" charset="0"/>
                <a:sym typeface="+mn-lt"/>
              </a:rPr>
              <a:t> granted in Nov 2024</a:t>
            </a:r>
          </a:p>
        </p:txBody>
      </p:sp>
      <p:sp>
        <p:nvSpPr>
          <p:cNvPr id="20" name="箭头: 右 27">
            <a:extLst>
              <a:ext uri="{FF2B5EF4-FFF2-40B4-BE49-F238E27FC236}">
                <a16:creationId xmlns:a16="http://schemas.microsoft.com/office/drawing/2014/main" id="{BF58564A-B85C-EEBA-8DA8-6BBC1048B529}"/>
              </a:ext>
            </a:extLst>
          </p:cNvPr>
          <p:cNvSpPr/>
          <p:nvPr/>
        </p:nvSpPr>
        <p:spPr>
          <a:xfrm>
            <a:off x="6282802" y="2582305"/>
            <a:ext cx="2784998" cy="320040"/>
          </a:xfrm>
          <a:prstGeom prst="rightArrow">
            <a:avLst>
              <a:gd name="adj1" fmla="val 100000"/>
              <a:gd name="adj2" fmla="val 6563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r>
              <a:rPr lang="en-US" altLang="zh-CN" sz="1000" b="1" dirty="0">
                <a:solidFill>
                  <a:schemeClr val="tx1"/>
                </a:solidFill>
                <a:latin typeface="+mj-lt"/>
                <a:cs typeface="Calibri" panose="020F0502020204030204" pitchFamily="34" charset="0"/>
                <a:sym typeface="+mn-lt"/>
              </a:rPr>
              <a:t>US/China IND</a:t>
            </a:r>
            <a:endParaRPr kumimoji="0" lang="zh-CN" altLang="en-US" sz="1000" b="1" i="0" u="none" strike="noStrike" kern="1200" cap="none" spc="0" normalizeH="0" baseline="0" noProof="0" dirty="0">
              <a:ln>
                <a:noFill/>
              </a:ln>
              <a:solidFill>
                <a:schemeClr val="tx1"/>
              </a:solidFill>
              <a:effectLst/>
              <a:uLnTx/>
              <a:uFillTx/>
              <a:latin typeface="+mj-lt"/>
              <a:cs typeface="Calibri" panose="020F0502020204030204" pitchFamily="34" charset="0"/>
              <a:sym typeface="+mn-lt"/>
            </a:endParaRPr>
          </a:p>
        </p:txBody>
      </p:sp>
      <p:sp>
        <p:nvSpPr>
          <p:cNvPr id="23" name="箭头: 右 29">
            <a:extLst>
              <a:ext uri="{FF2B5EF4-FFF2-40B4-BE49-F238E27FC236}">
                <a16:creationId xmlns:a16="http://schemas.microsoft.com/office/drawing/2014/main" id="{0CE8B943-6488-58B0-C8EB-04B110D5A07C}"/>
              </a:ext>
            </a:extLst>
          </p:cNvPr>
          <p:cNvSpPr/>
          <p:nvPr/>
        </p:nvSpPr>
        <p:spPr>
          <a:xfrm>
            <a:off x="6282802" y="4159195"/>
            <a:ext cx="2377440" cy="320040"/>
          </a:xfrm>
          <a:prstGeom prst="rightArrow">
            <a:avLst>
              <a:gd name="adj1" fmla="val 100000"/>
              <a:gd name="adj2" fmla="val 65634"/>
            </a:avLst>
          </a:prstGeom>
          <a:solidFill>
            <a:srgbClr val="E3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mj-lt"/>
                <a:cs typeface="Calibri" panose="020F0502020204030204" pitchFamily="34" charset="0"/>
                <a:sym typeface="+mn-lt"/>
              </a:rPr>
              <a:t>US/China IND; US ODD</a:t>
            </a:r>
            <a:endParaRPr kumimoji="0" lang="zh-CN" altLang="en-US" sz="1000" b="1" i="0" u="none" strike="noStrike" kern="1200" cap="none" spc="0" normalizeH="0" baseline="0" noProof="0" dirty="0">
              <a:ln>
                <a:noFill/>
              </a:ln>
              <a:solidFill>
                <a:schemeClr val="tx1"/>
              </a:solidFill>
              <a:effectLst/>
              <a:uLnTx/>
              <a:uFillTx/>
              <a:latin typeface="+mj-lt"/>
              <a:cs typeface="Calibri" panose="020F0502020204030204" pitchFamily="34" charset="0"/>
              <a:sym typeface="+mn-lt"/>
            </a:endParaRPr>
          </a:p>
        </p:txBody>
      </p:sp>
      <p:sp>
        <p:nvSpPr>
          <p:cNvPr id="24" name="箭头: 右 35">
            <a:extLst>
              <a:ext uri="{FF2B5EF4-FFF2-40B4-BE49-F238E27FC236}">
                <a16:creationId xmlns:a16="http://schemas.microsoft.com/office/drawing/2014/main" id="{4283304C-F28E-BD4E-C5D2-86C71B09EB3C}"/>
              </a:ext>
            </a:extLst>
          </p:cNvPr>
          <p:cNvSpPr/>
          <p:nvPr/>
        </p:nvSpPr>
        <p:spPr>
          <a:xfrm>
            <a:off x="6282802" y="4660550"/>
            <a:ext cx="603504" cy="320040"/>
          </a:xfrm>
          <a:prstGeom prst="rightArrow">
            <a:avLst>
              <a:gd name="adj1" fmla="val 100000"/>
              <a:gd name="adj2" fmla="val 65634"/>
            </a:avLst>
          </a:prstGeom>
          <a:solidFill>
            <a:srgbClr val="E3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highlight>
                <a:srgbClr val="FFFF00"/>
              </a:highlight>
              <a:uLnTx/>
              <a:uFillTx/>
              <a:latin typeface="+mj-lt"/>
              <a:cs typeface="Calibri" panose="020F0502020204030204" pitchFamily="34" charset="0"/>
              <a:sym typeface="+mn-lt"/>
            </a:endParaRPr>
          </a:p>
        </p:txBody>
      </p:sp>
      <p:sp>
        <p:nvSpPr>
          <p:cNvPr id="25" name="箭头: 右 35">
            <a:extLst>
              <a:ext uri="{FF2B5EF4-FFF2-40B4-BE49-F238E27FC236}">
                <a16:creationId xmlns:a16="http://schemas.microsoft.com/office/drawing/2014/main" id="{5CF3C6F3-64E5-3D08-D16D-CF7D1434E978}"/>
              </a:ext>
            </a:extLst>
          </p:cNvPr>
          <p:cNvSpPr/>
          <p:nvPr/>
        </p:nvSpPr>
        <p:spPr>
          <a:xfrm>
            <a:off x="6282801" y="5304239"/>
            <a:ext cx="416063" cy="320040"/>
          </a:xfrm>
          <a:prstGeom prst="rightArrow">
            <a:avLst>
              <a:gd name="adj1" fmla="val 100000"/>
              <a:gd name="adj2" fmla="val 53729"/>
            </a:avLst>
          </a:prstGeom>
          <a:solidFill>
            <a:srgbClr val="E3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highlight>
                <a:srgbClr val="FFFF00"/>
              </a:highlight>
              <a:uLnTx/>
              <a:uFillTx/>
              <a:latin typeface="+mj-lt"/>
              <a:cs typeface="Calibri" panose="020F0502020204030204" pitchFamily="34" charset="0"/>
              <a:sym typeface="+mn-lt"/>
            </a:endParaRPr>
          </a:p>
        </p:txBody>
      </p:sp>
      <p:pic>
        <p:nvPicPr>
          <p:cNvPr id="10" name="Picture 9">
            <a:extLst>
              <a:ext uri="{FF2B5EF4-FFF2-40B4-BE49-F238E27FC236}">
                <a16:creationId xmlns:a16="http://schemas.microsoft.com/office/drawing/2014/main" id="{9EAB4FCD-46CF-219F-0567-D7C52F1281BB}"/>
              </a:ext>
            </a:extLst>
          </p:cNvPr>
          <p:cNvPicPr>
            <a:picLocks noChangeAspect="1"/>
          </p:cNvPicPr>
          <p:nvPr/>
        </p:nvPicPr>
        <p:blipFill>
          <a:blip r:embed="rId3"/>
          <a:stretch>
            <a:fillRect/>
          </a:stretch>
        </p:blipFill>
        <p:spPr>
          <a:xfrm>
            <a:off x="7051750" y="4698766"/>
            <a:ext cx="837526" cy="243607"/>
          </a:xfrm>
          <a:prstGeom prst="rect">
            <a:avLst/>
          </a:prstGeom>
        </p:spPr>
      </p:pic>
      <p:pic>
        <p:nvPicPr>
          <p:cNvPr id="11" name="Picture 10" descr="A red flag with yellow stars&#10;&#10;Description automatically generated">
            <a:extLst>
              <a:ext uri="{FF2B5EF4-FFF2-40B4-BE49-F238E27FC236}">
                <a16:creationId xmlns:a16="http://schemas.microsoft.com/office/drawing/2014/main" id="{55FA2CC7-8314-BE8B-2C27-3C3AF741EF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5960" y="1640846"/>
            <a:ext cx="358061" cy="233674"/>
          </a:xfrm>
          <a:prstGeom prst="rect">
            <a:avLst/>
          </a:prstGeom>
        </p:spPr>
      </p:pic>
      <p:pic>
        <p:nvPicPr>
          <p:cNvPr id="12" name="Picture 11">
            <a:extLst>
              <a:ext uri="{FF2B5EF4-FFF2-40B4-BE49-F238E27FC236}">
                <a16:creationId xmlns:a16="http://schemas.microsoft.com/office/drawing/2014/main" id="{0012FEA8-E888-C54D-CD57-BCC81D3EF2D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585960" y="2085523"/>
            <a:ext cx="358061" cy="233674"/>
          </a:xfrm>
          <a:prstGeom prst="rect">
            <a:avLst/>
          </a:prstGeom>
        </p:spPr>
      </p:pic>
    </p:spTree>
    <p:extLst>
      <p:ext uri="{BB962C8B-B14F-4D97-AF65-F5344CB8AC3E}">
        <p14:creationId xmlns:p14="http://schemas.microsoft.com/office/powerpoint/2010/main" val="14921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502F5DA-EAF1-BCE2-DFE9-EDB48018296D}"/>
              </a:ext>
            </a:extLst>
          </p:cNvPr>
          <p:cNvSpPr>
            <a:spLocks noGrp="1"/>
          </p:cNvSpPr>
          <p:nvPr>
            <p:ph type="title"/>
          </p:nvPr>
        </p:nvSpPr>
        <p:spPr>
          <a:xfrm>
            <a:off x="338399" y="291471"/>
            <a:ext cx="10831299" cy="501037"/>
          </a:xfrm>
        </p:spPr>
        <p:txBody>
          <a:bodyPr/>
          <a:lstStyle/>
          <a:p>
            <a:r>
              <a:rPr lang="en-US" dirty="0"/>
              <a:t>Libevitug Has Triple Anti-HBV/HDV Mechanism of Actions (</a:t>
            </a:r>
            <a:r>
              <a:rPr lang="en-US" dirty="0" err="1"/>
              <a:t>MoAs</a:t>
            </a:r>
            <a:r>
              <a:rPr lang="en-US" dirty="0"/>
              <a:t>)</a:t>
            </a:r>
            <a:br>
              <a:rPr lang="en-US" dirty="0"/>
            </a:br>
            <a:r>
              <a:rPr kumimoji="0" lang="en-US" sz="2000" b="0" i="1" u="none" strike="noStrike" kern="1200" cap="none" spc="0" normalizeH="0" baseline="0" noProof="0" dirty="0">
                <a:ln>
                  <a:noFill/>
                </a:ln>
                <a:solidFill>
                  <a:srgbClr val="013687"/>
                </a:solidFill>
                <a:effectLst/>
                <a:uLnTx/>
                <a:uFillTx/>
                <a:latin typeface="Calibri" panose="020F0502020204030204" pitchFamily="34" charset="0"/>
                <a:ea typeface="+mj-ea"/>
                <a:cs typeface="Calibri" panose="020F0502020204030204" pitchFamily="34" charset="0"/>
              </a:rPr>
              <a:t>Growing scientific consensus recognizes the importance of entry inhibitor in achieving functional cure</a:t>
            </a:r>
            <a:endParaRPr lang="en-US" dirty="0"/>
          </a:p>
        </p:txBody>
      </p:sp>
      <p:sp>
        <p:nvSpPr>
          <p:cNvPr id="21" name="灯片编号占位符 2">
            <a:extLst>
              <a:ext uri="{FF2B5EF4-FFF2-40B4-BE49-F238E27FC236}">
                <a16:creationId xmlns:a16="http://schemas.microsoft.com/office/drawing/2014/main" id="{0D48EA43-2913-D019-73BF-1DA5E5DBA32E}"/>
              </a:ext>
            </a:extLst>
          </p:cNvPr>
          <p:cNvSpPr>
            <a:spLocks noGrp="1"/>
          </p:cNvSpPr>
          <p:nvPr>
            <p:ph type="sldNum" sz="quarter" idx="4"/>
          </p:nvPr>
        </p:nvSpPr>
        <p:spPr>
          <a:xfrm>
            <a:off x="11721000" y="6492875"/>
            <a:ext cx="471000" cy="365125"/>
          </a:xfrm>
          <a:prstGeom prst="rect">
            <a:avLst/>
          </a:prstGeom>
        </p:spPr>
        <p:txBody>
          <a:bodyPr vert="horz" lIns="91440" tIns="45720" rIns="91440" bIns="45720" rtlCol="0" anchor="b"/>
          <a:lstStyle>
            <a:defPPr>
              <a:defRPr lang="zh-CN"/>
            </a:defPPr>
            <a:lvl1pPr marL="0" algn="r" defTabSz="457200" rtl="0" eaLnBrk="1" latinLnBrk="0" hangingPunct="1">
              <a:defRPr sz="1000" b="1" kern="1200">
                <a:solidFill>
                  <a:schemeClr val="bg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fld id="{65DF815B-2E68-429A-AA2D-A19E84671048}" type="slidenum">
              <a:rPr lang="zh-CN" altLang="en-US" smtClean="0"/>
              <a:pPr/>
              <a:t>4</a:t>
            </a:fld>
            <a:endParaRPr lang="zh-CN" altLang="en-US">
              <a:latin typeface="Helvetica" panose="020B0604020202020204" pitchFamily="34" charset="0"/>
              <a:cs typeface="Helvetica" panose="020B0604020202020204" pitchFamily="34" charset="0"/>
            </a:endParaRPr>
          </a:p>
        </p:txBody>
      </p:sp>
      <p:sp>
        <p:nvSpPr>
          <p:cNvPr id="2" name="矩形: 圆角 63">
            <a:extLst>
              <a:ext uri="{FF2B5EF4-FFF2-40B4-BE49-F238E27FC236}">
                <a16:creationId xmlns:a16="http://schemas.microsoft.com/office/drawing/2014/main" id="{5EE1C2ED-CBA9-FF12-2E24-CA44BE707C79}"/>
              </a:ext>
            </a:extLst>
          </p:cNvPr>
          <p:cNvSpPr/>
          <p:nvPr/>
        </p:nvSpPr>
        <p:spPr>
          <a:xfrm>
            <a:off x="420978" y="1802938"/>
            <a:ext cx="3870058" cy="3465000"/>
          </a:xfrm>
          <a:prstGeom prst="roundRect">
            <a:avLst>
              <a:gd name="adj" fmla="val 2932"/>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 name="矩形: 圆角 2">
            <a:extLst>
              <a:ext uri="{FF2B5EF4-FFF2-40B4-BE49-F238E27FC236}">
                <a16:creationId xmlns:a16="http://schemas.microsoft.com/office/drawing/2014/main" id="{5BC035C4-6119-C1C6-BB1A-76003722834F}"/>
              </a:ext>
            </a:extLst>
          </p:cNvPr>
          <p:cNvSpPr/>
          <p:nvPr/>
        </p:nvSpPr>
        <p:spPr>
          <a:xfrm>
            <a:off x="5074080" y="1019563"/>
            <a:ext cx="6247065" cy="5085000"/>
          </a:xfrm>
          <a:prstGeom prst="roundRect">
            <a:avLst>
              <a:gd name="adj" fmla="val 2932"/>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 name="文本框 13">
            <a:extLst>
              <a:ext uri="{FF2B5EF4-FFF2-40B4-BE49-F238E27FC236}">
                <a16:creationId xmlns:a16="http://schemas.microsoft.com/office/drawing/2014/main" id="{6165111D-E80F-6AD6-4957-6C2CF4F3C01E}"/>
              </a:ext>
            </a:extLst>
          </p:cNvPr>
          <p:cNvSpPr txBox="1"/>
          <p:nvPr/>
        </p:nvSpPr>
        <p:spPr>
          <a:xfrm>
            <a:off x="5180828" y="1390905"/>
            <a:ext cx="3326723" cy="1275798"/>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US" altLang="zh-CN" sz="1500" b="1" dirty="0">
                <a:solidFill>
                  <a:srgbClr val="30386F"/>
                </a:solidFill>
                <a:latin typeface="+mj-lt"/>
                <a:cs typeface="Arial" panose="020B0604020202020204" pitchFamily="34" charset="0"/>
              </a:rPr>
              <a:t>Blockage of Viral Entry</a:t>
            </a:r>
            <a:br>
              <a:rPr lang="en-US" altLang="zh-CN" sz="1500" b="1" dirty="0">
                <a:solidFill>
                  <a:srgbClr val="30386F"/>
                </a:solidFill>
                <a:latin typeface="+mj-lt"/>
                <a:cs typeface="Arial" panose="020B0604020202020204" pitchFamily="34" charset="0"/>
              </a:rPr>
            </a:br>
            <a:r>
              <a:rPr lang="en-US" altLang="zh-CN" sz="1400" dirty="0">
                <a:latin typeface="+mj-lt"/>
                <a:cs typeface="Arial" panose="020B0604020202020204" pitchFamily="34" charset="0"/>
              </a:rPr>
              <a:t>By binding to PreS1,</a:t>
            </a:r>
            <a:r>
              <a:rPr lang="zh-CN" altLang="en-US" sz="1400" dirty="0">
                <a:latin typeface="+mj-lt"/>
                <a:cs typeface="Arial" panose="020B0604020202020204" pitchFamily="34" charset="0"/>
              </a:rPr>
              <a:t> </a:t>
            </a:r>
            <a:r>
              <a:rPr lang="en-US" altLang="zh-CN" sz="1400" dirty="0">
                <a:latin typeface="+mj-lt"/>
                <a:cs typeface="Arial" panose="020B0604020202020204" pitchFamily="34" charset="0"/>
              </a:rPr>
              <a:t>Libevitug can</a:t>
            </a:r>
            <a:r>
              <a:rPr lang="zh-CN" altLang="en-US" sz="1400" dirty="0">
                <a:latin typeface="+mj-lt"/>
                <a:cs typeface="Arial" panose="020B0604020202020204" pitchFamily="34" charset="0"/>
              </a:rPr>
              <a:t> </a:t>
            </a:r>
            <a:r>
              <a:rPr lang="en-US" altLang="zh-CN" sz="1400" dirty="0">
                <a:latin typeface="+mj-lt"/>
                <a:cs typeface="Arial" panose="020B0604020202020204" pitchFamily="34" charset="0"/>
              </a:rPr>
              <a:t>block the viral entry of HBV/HDV to hepatocyte, further inhibit </a:t>
            </a:r>
            <a:r>
              <a:rPr lang="en-US" altLang="zh-CN" sz="1400" i="1" dirty="0">
                <a:latin typeface="+mj-lt"/>
                <a:cs typeface="Arial" panose="020B0604020202020204" pitchFamily="34" charset="0"/>
              </a:rPr>
              <a:t>de novo </a:t>
            </a:r>
            <a:r>
              <a:rPr lang="en-US" altLang="zh-CN" sz="1400" dirty="0">
                <a:latin typeface="+mj-lt"/>
                <a:cs typeface="Arial" panose="020B0604020202020204" pitchFamily="34" charset="0"/>
              </a:rPr>
              <a:t>infection and</a:t>
            </a:r>
            <a:r>
              <a:rPr lang="zh-CN" altLang="en-US" sz="1400" dirty="0">
                <a:latin typeface="+mj-lt"/>
                <a:cs typeface="Arial" panose="020B0604020202020204" pitchFamily="34" charset="0"/>
              </a:rPr>
              <a:t> </a:t>
            </a:r>
            <a:r>
              <a:rPr lang="en-US" altLang="zh-CN" sz="1400" dirty="0">
                <a:latin typeface="+mj-lt"/>
                <a:cs typeface="Arial" panose="020B0604020202020204" pitchFamily="34" charset="0"/>
              </a:rPr>
              <a:t>re-infection</a:t>
            </a:r>
          </a:p>
        </p:txBody>
      </p:sp>
      <p:sp>
        <p:nvSpPr>
          <p:cNvPr id="5" name="文本框 14">
            <a:extLst>
              <a:ext uri="{FF2B5EF4-FFF2-40B4-BE49-F238E27FC236}">
                <a16:creationId xmlns:a16="http://schemas.microsoft.com/office/drawing/2014/main" id="{AD54A6EA-5713-7887-48DA-8EDC8C750C6E}"/>
              </a:ext>
            </a:extLst>
          </p:cNvPr>
          <p:cNvSpPr txBox="1"/>
          <p:nvPr/>
        </p:nvSpPr>
        <p:spPr>
          <a:xfrm>
            <a:off x="5180828" y="3071387"/>
            <a:ext cx="2986319" cy="1038811"/>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US" altLang="zh-CN" sz="1500" b="1" dirty="0">
                <a:solidFill>
                  <a:srgbClr val="30386F"/>
                </a:solidFill>
                <a:latin typeface="+mj-lt"/>
                <a:cs typeface="Arial" panose="020B0604020202020204" pitchFamily="34" charset="0"/>
              </a:rPr>
              <a:t>Clearance of Virions</a:t>
            </a:r>
            <a:br>
              <a:rPr lang="en-US" altLang="zh-CN" sz="1500" b="1" dirty="0">
                <a:solidFill>
                  <a:srgbClr val="30386F"/>
                </a:solidFill>
                <a:latin typeface="+mj-lt"/>
                <a:cs typeface="Arial" panose="020B0604020202020204" pitchFamily="34" charset="0"/>
              </a:rPr>
            </a:br>
            <a:r>
              <a:rPr lang="en-US" altLang="zh-CN" sz="1400" dirty="0">
                <a:latin typeface="+mj-lt"/>
                <a:cs typeface="Arial" panose="020B0604020202020204" pitchFamily="34" charset="0"/>
              </a:rPr>
              <a:t>By binding to PreS1,</a:t>
            </a:r>
            <a:r>
              <a:rPr lang="zh-CN" altLang="en-US" sz="1400" dirty="0">
                <a:latin typeface="+mj-lt"/>
                <a:cs typeface="Arial" panose="020B0604020202020204" pitchFamily="34" charset="0"/>
              </a:rPr>
              <a:t> </a:t>
            </a:r>
            <a:r>
              <a:rPr lang="en-US" altLang="zh-CN" sz="1400" dirty="0">
                <a:latin typeface="+mj-lt"/>
                <a:cs typeface="Arial" panose="020B0604020202020204" pitchFamily="34" charset="0"/>
              </a:rPr>
              <a:t>Libevitug could clear</a:t>
            </a:r>
            <a:r>
              <a:rPr lang="zh-CN" altLang="en-US" sz="1400" dirty="0">
                <a:latin typeface="+mj-lt"/>
                <a:cs typeface="Arial" panose="020B0604020202020204" pitchFamily="34" charset="0"/>
              </a:rPr>
              <a:t> </a:t>
            </a:r>
            <a:r>
              <a:rPr lang="en-US" altLang="zh-CN" sz="1400" dirty="0">
                <a:latin typeface="+mj-lt"/>
                <a:cs typeface="Arial" panose="020B0604020202020204" pitchFamily="34" charset="0"/>
              </a:rPr>
              <a:t>the</a:t>
            </a:r>
            <a:r>
              <a:rPr lang="zh-CN" altLang="en-US" sz="1400" dirty="0">
                <a:latin typeface="+mj-lt"/>
                <a:cs typeface="Arial" panose="020B0604020202020204" pitchFamily="34" charset="0"/>
              </a:rPr>
              <a:t> </a:t>
            </a:r>
            <a:r>
              <a:rPr lang="en-US" altLang="zh-CN" sz="1400" dirty="0">
                <a:latin typeface="+mj-lt"/>
                <a:cs typeface="Arial" panose="020B0604020202020204" pitchFamily="34" charset="0"/>
              </a:rPr>
              <a:t>free</a:t>
            </a:r>
            <a:r>
              <a:rPr lang="zh-CN" altLang="en-US" sz="1400" dirty="0">
                <a:latin typeface="+mj-lt"/>
                <a:cs typeface="Arial" panose="020B0604020202020204" pitchFamily="34" charset="0"/>
              </a:rPr>
              <a:t> </a:t>
            </a:r>
            <a:r>
              <a:rPr lang="en-US" altLang="zh-CN" sz="1400" dirty="0">
                <a:latin typeface="+mj-lt"/>
                <a:cs typeface="Arial" panose="020B0604020202020204" pitchFamily="34" charset="0"/>
              </a:rPr>
              <a:t>HBV/HDV</a:t>
            </a:r>
            <a:r>
              <a:rPr lang="zh-CN" altLang="en-US" sz="1400" dirty="0">
                <a:latin typeface="+mj-lt"/>
                <a:cs typeface="Arial" panose="020B0604020202020204" pitchFamily="34" charset="0"/>
              </a:rPr>
              <a:t> </a:t>
            </a:r>
            <a:r>
              <a:rPr lang="en-US" altLang="zh-CN" sz="1400" dirty="0">
                <a:latin typeface="+mj-lt"/>
                <a:cs typeface="Arial" panose="020B0604020202020204" pitchFamily="34" charset="0"/>
              </a:rPr>
              <a:t>virions via Fc functions</a:t>
            </a:r>
          </a:p>
        </p:txBody>
      </p:sp>
      <p:sp>
        <p:nvSpPr>
          <p:cNvPr id="6" name="文本框 15">
            <a:extLst>
              <a:ext uri="{FF2B5EF4-FFF2-40B4-BE49-F238E27FC236}">
                <a16:creationId xmlns:a16="http://schemas.microsoft.com/office/drawing/2014/main" id="{510183F7-083B-AB26-E29C-D42EA806788B}"/>
              </a:ext>
            </a:extLst>
          </p:cNvPr>
          <p:cNvSpPr txBox="1"/>
          <p:nvPr/>
        </p:nvSpPr>
        <p:spPr>
          <a:xfrm>
            <a:off x="5180828" y="4469587"/>
            <a:ext cx="3358251" cy="1028423"/>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US" altLang="zh-CN" sz="1400" b="1" dirty="0">
                <a:solidFill>
                  <a:srgbClr val="30386F"/>
                </a:solidFill>
                <a:latin typeface="+mj-lt"/>
                <a:cs typeface="Arial" panose="020B0604020202020204" pitchFamily="34" charset="0"/>
              </a:rPr>
              <a:t>Removal of HBV-Infected Hepatocytes</a:t>
            </a:r>
            <a:br>
              <a:rPr lang="en-US" altLang="zh-CN" sz="1400" b="1" dirty="0">
                <a:solidFill>
                  <a:srgbClr val="30386F"/>
                </a:solidFill>
                <a:latin typeface="+mj-lt"/>
                <a:cs typeface="Arial" panose="020B0604020202020204" pitchFamily="34" charset="0"/>
              </a:rPr>
            </a:br>
            <a:r>
              <a:rPr lang="en-US" altLang="zh-CN" sz="1400" dirty="0">
                <a:latin typeface="+mj-lt"/>
                <a:cs typeface="Arial" panose="020B0604020202020204" pitchFamily="34" charset="0"/>
              </a:rPr>
              <a:t>Through Fc medicated ADCP</a:t>
            </a:r>
            <a:r>
              <a:rPr lang="zh-CN" altLang="en-US" sz="1400" dirty="0">
                <a:latin typeface="+mj-lt"/>
                <a:cs typeface="Arial" panose="020B0604020202020204" pitchFamily="34" charset="0"/>
              </a:rPr>
              <a:t> </a:t>
            </a:r>
            <a:r>
              <a:rPr lang="en-US" altLang="zh-CN" sz="1400" dirty="0">
                <a:latin typeface="+mj-lt"/>
                <a:cs typeface="Arial" panose="020B0604020202020204" pitchFamily="34" charset="0"/>
              </a:rPr>
              <a:t>and ADCC, Libevitug could potentially clear the HBV/HDV reservoir </a:t>
            </a:r>
          </a:p>
        </p:txBody>
      </p:sp>
      <p:sp>
        <p:nvSpPr>
          <p:cNvPr id="7" name="TextBox 4">
            <a:extLst>
              <a:ext uri="{FF2B5EF4-FFF2-40B4-BE49-F238E27FC236}">
                <a16:creationId xmlns:a16="http://schemas.microsoft.com/office/drawing/2014/main" id="{9E978E35-0EE2-9F58-D4FB-FD34A3EF42C5}"/>
              </a:ext>
            </a:extLst>
          </p:cNvPr>
          <p:cNvSpPr txBox="1"/>
          <p:nvPr/>
        </p:nvSpPr>
        <p:spPr>
          <a:xfrm>
            <a:off x="2080002" y="2297512"/>
            <a:ext cx="352982" cy="230832"/>
          </a:xfrm>
          <a:prstGeom prst="rect">
            <a:avLst/>
          </a:prstGeom>
          <a:noFill/>
        </p:spPr>
        <p:txBody>
          <a:bodyPr wrap="none" rtlCol="0">
            <a:spAutoFit/>
          </a:bodyPr>
          <a:lstStyle/>
          <a:p>
            <a:r>
              <a:rPr lang="en-US" altLang="zh-CN">
                <a:latin typeface="+mj-lt"/>
                <a:cs typeface="Arial" panose="020B0604020202020204" pitchFamily="34" charset="0"/>
              </a:rPr>
              <a:t>Fab</a:t>
            </a:r>
            <a:endParaRPr lang="zh-CN" altLang="en-US">
              <a:latin typeface="+mj-lt"/>
              <a:cs typeface="Arial" panose="020B0604020202020204" pitchFamily="34" charset="0"/>
            </a:endParaRPr>
          </a:p>
        </p:txBody>
      </p:sp>
      <p:sp>
        <p:nvSpPr>
          <p:cNvPr id="8" name="TextBox 5">
            <a:extLst>
              <a:ext uri="{FF2B5EF4-FFF2-40B4-BE49-F238E27FC236}">
                <a16:creationId xmlns:a16="http://schemas.microsoft.com/office/drawing/2014/main" id="{DA35D0E2-A90D-ED72-4038-78E547C3E55D}"/>
              </a:ext>
            </a:extLst>
          </p:cNvPr>
          <p:cNvSpPr txBox="1"/>
          <p:nvPr/>
        </p:nvSpPr>
        <p:spPr>
          <a:xfrm>
            <a:off x="2071857" y="2915127"/>
            <a:ext cx="285656" cy="230832"/>
          </a:xfrm>
          <a:prstGeom prst="rect">
            <a:avLst/>
          </a:prstGeom>
          <a:noFill/>
        </p:spPr>
        <p:txBody>
          <a:bodyPr wrap="none" rtlCol="0">
            <a:spAutoFit/>
          </a:bodyPr>
          <a:lstStyle/>
          <a:p>
            <a:r>
              <a:rPr lang="en-US" altLang="zh-CN">
                <a:latin typeface="+mj-lt"/>
                <a:cs typeface="Arial" panose="020B0604020202020204" pitchFamily="34" charset="0"/>
              </a:rPr>
              <a:t>Fc</a:t>
            </a:r>
            <a:endParaRPr lang="zh-CN" altLang="en-US">
              <a:latin typeface="+mj-lt"/>
              <a:cs typeface="Arial" panose="020B0604020202020204" pitchFamily="34" charset="0"/>
            </a:endParaRPr>
          </a:p>
        </p:txBody>
      </p:sp>
      <p:cxnSp>
        <p:nvCxnSpPr>
          <p:cNvPr id="9" name="直接连接符 18">
            <a:extLst>
              <a:ext uri="{FF2B5EF4-FFF2-40B4-BE49-F238E27FC236}">
                <a16:creationId xmlns:a16="http://schemas.microsoft.com/office/drawing/2014/main" id="{2753B33D-AE9E-88F8-E12A-62F9A2E03CB5}"/>
              </a:ext>
            </a:extLst>
          </p:cNvPr>
          <p:cNvCxnSpPr>
            <a:cxnSpLocks/>
          </p:cNvCxnSpPr>
          <p:nvPr/>
        </p:nvCxnSpPr>
        <p:spPr>
          <a:xfrm flipH="1">
            <a:off x="2055476" y="2216659"/>
            <a:ext cx="4545" cy="531038"/>
          </a:xfrm>
          <a:prstGeom prst="line">
            <a:avLst/>
          </a:prstGeom>
          <a:ln w="22225">
            <a:solidFill>
              <a:srgbClr val="5879B3"/>
            </a:solidFill>
          </a:ln>
        </p:spPr>
        <p:style>
          <a:lnRef idx="1">
            <a:schemeClr val="accent1"/>
          </a:lnRef>
          <a:fillRef idx="0">
            <a:schemeClr val="accent1"/>
          </a:fillRef>
          <a:effectRef idx="0">
            <a:schemeClr val="accent1"/>
          </a:effectRef>
          <a:fontRef idx="minor">
            <a:schemeClr val="tx1"/>
          </a:fontRef>
        </p:style>
      </p:cxnSp>
      <p:cxnSp>
        <p:nvCxnSpPr>
          <p:cNvPr id="10" name="直接连接符 19">
            <a:extLst>
              <a:ext uri="{FF2B5EF4-FFF2-40B4-BE49-F238E27FC236}">
                <a16:creationId xmlns:a16="http://schemas.microsoft.com/office/drawing/2014/main" id="{74DE9C68-92F0-FAA9-FD55-1A856C537D42}"/>
              </a:ext>
            </a:extLst>
          </p:cNvPr>
          <p:cNvCxnSpPr>
            <a:cxnSpLocks/>
          </p:cNvCxnSpPr>
          <p:nvPr/>
        </p:nvCxnSpPr>
        <p:spPr>
          <a:xfrm>
            <a:off x="2055476" y="2850793"/>
            <a:ext cx="4545" cy="498001"/>
          </a:xfrm>
          <a:prstGeom prst="line">
            <a:avLst/>
          </a:prstGeom>
          <a:ln w="22225">
            <a:solidFill>
              <a:srgbClr val="5879B3"/>
            </a:solidFill>
          </a:ln>
        </p:spPr>
        <p:style>
          <a:lnRef idx="1">
            <a:schemeClr val="accent1"/>
          </a:lnRef>
          <a:fillRef idx="0">
            <a:schemeClr val="accent1"/>
          </a:fillRef>
          <a:effectRef idx="0">
            <a:schemeClr val="accent1"/>
          </a:effectRef>
          <a:fontRef idx="minor">
            <a:schemeClr val="tx1"/>
          </a:fontRef>
        </p:style>
      </p:cxnSp>
      <p:sp>
        <p:nvSpPr>
          <p:cNvPr id="11" name="文本框 20">
            <a:extLst>
              <a:ext uri="{FF2B5EF4-FFF2-40B4-BE49-F238E27FC236}">
                <a16:creationId xmlns:a16="http://schemas.microsoft.com/office/drawing/2014/main" id="{EF5F1CC1-7CDB-9184-8D75-ED4499D03A99}"/>
              </a:ext>
            </a:extLst>
          </p:cNvPr>
          <p:cNvSpPr txBox="1"/>
          <p:nvPr/>
        </p:nvSpPr>
        <p:spPr>
          <a:xfrm>
            <a:off x="2462017" y="2267865"/>
            <a:ext cx="1384332" cy="307777"/>
          </a:xfrm>
          <a:prstGeom prst="rect">
            <a:avLst/>
          </a:prstGeom>
          <a:noFill/>
        </p:spPr>
        <p:txBody>
          <a:bodyPr wrap="square" rtlCol="0">
            <a:spAutoFit/>
          </a:bodyPr>
          <a:lstStyle/>
          <a:p>
            <a:r>
              <a:rPr lang="en-US" altLang="zh-CN" sz="1400" dirty="0">
                <a:latin typeface="+mj-lt"/>
                <a:cs typeface="Arial" panose="020B0604020202020204" pitchFamily="34" charset="0"/>
              </a:rPr>
              <a:t>HBV binding</a:t>
            </a:r>
            <a:endParaRPr lang="zh-CN" altLang="en-US" sz="1400" dirty="0">
              <a:latin typeface="+mj-lt"/>
              <a:cs typeface="Arial" panose="020B0604020202020204" pitchFamily="34" charset="0"/>
            </a:endParaRPr>
          </a:p>
        </p:txBody>
      </p:sp>
      <p:sp>
        <p:nvSpPr>
          <p:cNvPr id="12" name="文本框 21">
            <a:extLst>
              <a:ext uri="{FF2B5EF4-FFF2-40B4-BE49-F238E27FC236}">
                <a16:creationId xmlns:a16="http://schemas.microsoft.com/office/drawing/2014/main" id="{E3BA3ED2-D19A-9BB7-1C2C-1D68E072870E}"/>
              </a:ext>
            </a:extLst>
          </p:cNvPr>
          <p:cNvSpPr txBox="1"/>
          <p:nvPr/>
        </p:nvSpPr>
        <p:spPr>
          <a:xfrm>
            <a:off x="2462017" y="2894811"/>
            <a:ext cx="1854982" cy="307777"/>
          </a:xfrm>
          <a:prstGeom prst="rect">
            <a:avLst/>
          </a:prstGeom>
          <a:noFill/>
        </p:spPr>
        <p:txBody>
          <a:bodyPr wrap="square" rtlCol="0">
            <a:spAutoFit/>
          </a:bodyPr>
          <a:lstStyle/>
          <a:p>
            <a:r>
              <a:rPr lang="en-US" altLang="zh-CN" sz="1400" dirty="0">
                <a:latin typeface="+mj-lt"/>
                <a:cs typeface="Arial" panose="020B0604020202020204" pitchFamily="34" charset="0"/>
              </a:rPr>
              <a:t>Fc effector function</a:t>
            </a:r>
            <a:endParaRPr lang="zh-CN" altLang="en-US" sz="1400" dirty="0">
              <a:latin typeface="+mj-lt"/>
              <a:cs typeface="Arial" panose="020B0604020202020204" pitchFamily="34" charset="0"/>
            </a:endParaRPr>
          </a:p>
        </p:txBody>
      </p:sp>
      <p:sp>
        <p:nvSpPr>
          <p:cNvPr id="13" name="文本框 22">
            <a:extLst>
              <a:ext uri="{FF2B5EF4-FFF2-40B4-BE49-F238E27FC236}">
                <a16:creationId xmlns:a16="http://schemas.microsoft.com/office/drawing/2014/main" id="{09280774-EDDE-233E-B3D8-257C22BCD0F6}"/>
              </a:ext>
            </a:extLst>
          </p:cNvPr>
          <p:cNvSpPr txBox="1"/>
          <p:nvPr/>
        </p:nvSpPr>
        <p:spPr>
          <a:xfrm>
            <a:off x="563774" y="3956395"/>
            <a:ext cx="3539262" cy="850682"/>
          </a:xfrm>
          <a:prstGeom prst="rect">
            <a:avLst/>
          </a:prstGeom>
          <a:noFill/>
        </p:spPr>
        <p:txBody>
          <a:bodyPr wrap="square">
            <a:spAutoFit/>
          </a:bodyPr>
          <a:lstStyle/>
          <a:p>
            <a:pPr marL="285750" indent="-285750">
              <a:lnSpc>
                <a:spcPct val="120000"/>
              </a:lnSpc>
              <a:spcBef>
                <a:spcPts val="50"/>
              </a:spcBef>
              <a:buFont typeface="Arial" panose="020B0604020202020204" pitchFamily="34" charset="0"/>
              <a:buChar char="•"/>
            </a:pPr>
            <a:r>
              <a:rPr lang="en-US" altLang="zh-CN" sz="1400" dirty="0">
                <a:latin typeface="+mj-lt"/>
                <a:cs typeface="Arial" panose="020B0604020202020204" pitchFamily="34" charset="0"/>
              </a:rPr>
              <a:t>A fully</a:t>
            </a:r>
            <a:r>
              <a:rPr lang="zh-CN" altLang="en-US" sz="1400" dirty="0">
                <a:latin typeface="+mj-lt"/>
                <a:cs typeface="Arial" panose="020B0604020202020204" pitchFamily="34" charset="0"/>
              </a:rPr>
              <a:t> </a:t>
            </a:r>
            <a:r>
              <a:rPr lang="en-US" altLang="zh-CN" sz="1400" dirty="0">
                <a:latin typeface="+mj-lt"/>
                <a:cs typeface="Arial" panose="020B0604020202020204" pitchFamily="34" charset="0"/>
              </a:rPr>
              <a:t>human</a:t>
            </a:r>
            <a:r>
              <a:rPr lang="zh-CN" altLang="en-US" sz="1400" dirty="0">
                <a:latin typeface="+mj-lt"/>
                <a:cs typeface="Arial" panose="020B0604020202020204" pitchFamily="34" charset="0"/>
              </a:rPr>
              <a:t> </a:t>
            </a:r>
            <a:r>
              <a:rPr lang="en-US" altLang="zh-CN" sz="1400" dirty="0">
                <a:latin typeface="+mj-lt"/>
                <a:cs typeface="Arial" panose="020B0604020202020204" pitchFamily="34" charset="0"/>
              </a:rPr>
              <a:t>mAb (IgG1 isotype) that targets the PreS1 region of HBV Large (L) protein</a:t>
            </a:r>
          </a:p>
        </p:txBody>
      </p:sp>
      <p:sp>
        <p:nvSpPr>
          <p:cNvPr id="14" name="文本框 23">
            <a:extLst>
              <a:ext uri="{FF2B5EF4-FFF2-40B4-BE49-F238E27FC236}">
                <a16:creationId xmlns:a16="http://schemas.microsoft.com/office/drawing/2014/main" id="{9034BF66-AA3B-3B88-4A52-E7B56BBF8088}"/>
              </a:ext>
            </a:extLst>
          </p:cNvPr>
          <p:cNvSpPr txBox="1"/>
          <p:nvPr/>
        </p:nvSpPr>
        <p:spPr>
          <a:xfrm>
            <a:off x="761999" y="3390291"/>
            <a:ext cx="1182305" cy="465640"/>
          </a:xfrm>
          <a:prstGeom prst="rect">
            <a:avLst/>
          </a:prstGeom>
          <a:noFill/>
        </p:spPr>
        <p:txBody>
          <a:bodyPr wrap="square">
            <a:spAutoFit/>
          </a:bodyPr>
          <a:lstStyle/>
          <a:p>
            <a:pPr algn="ctr">
              <a:lnSpc>
                <a:spcPct val="150000"/>
              </a:lnSpc>
            </a:pPr>
            <a:r>
              <a:rPr lang="en-US" altLang="zh-CN" sz="1800" b="1" dirty="0">
                <a:solidFill>
                  <a:srgbClr val="30386F"/>
                </a:solidFill>
                <a:latin typeface="+mj-lt"/>
                <a:cs typeface="Arial" panose="020B0604020202020204" pitchFamily="34" charset="0"/>
              </a:rPr>
              <a:t>Libevitug</a:t>
            </a:r>
          </a:p>
        </p:txBody>
      </p:sp>
      <p:pic>
        <p:nvPicPr>
          <p:cNvPr id="15" name="图片 24">
            <a:extLst>
              <a:ext uri="{FF2B5EF4-FFF2-40B4-BE49-F238E27FC236}">
                <a16:creationId xmlns:a16="http://schemas.microsoft.com/office/drawing/2014/main" id="{1E121AB6-A9B3-4D58-BEEA-DCCC1B7A0F42}"/>
              </a:ext>
            </a:extLst>
          </p:cNvPr>
          <p:cNvPicPr>
            <a:picLocks noChangeAspect="1"/>
          </p:cNvPicPr>
          <p:nvPr/>
        </p:nvPicPr>
        <p:blipFill>
          <a:blip r:embed="rId2"/>
          <a:stretch>
            <a:fillRect/>
          </a:stretch>
        </p:blipFill>
        <p:spPr>
          <a:xfrm>
            <a:off x="9048360" y="2859573"/>
            <a:ext cx="1854983" cy="1439318"/>
          </a:xfrm>
          <a:prstGeom prst="rect">
            <a:avLst/>
          </a:prstGeom>
        </p:spPr>
      </p:pic>
      <p:pic>
        <p:nvPicPr>
          <p:cNvPr id="16" name="图片 25">
            <a:extLst>
              <a:ext uri="{FF2B5EF4-FFF2-40B4-BE49-F238E27FC236}">
                <a16:creationId xmlns:a16="http://schemas.microsoft.com/office/drawing/2014/main" id="{ADF64726-5989-A442-EEC2-46475622321E}"/>
              </a:ext>
            </a:extLst>
          </p:cNvPr>
          <p:cNvPicPr>
            <a:picLocks noChangeAspect="1"/>
          </p:cNvPicPr>
          <p:nvPr/>
        </p:nvPicPr>
        <p:blipFill>
          <a:blip r:embed="rId3"/>
          <a:stretch>
            <a:fillRect/>
          </a:stretch>
        </p:blipFill>
        <p:spPr>
          <a:xfrm>
            <a:off x="8898194" y="4454302"/>
            <a:ext cx="2271505" cy="1519319"/>
          </a:xfrm>
          <a:prstGeom prst="rect">
            <a:avLst/>
          </a:prstGeom>
        </p:spPr>
      </p:pic>
      <p:pic>
        <p:nvPicPr>
          <p:cNvPr id="18" name="图片 26">
            <a:extLst>
              <a:ext uri="{FF2B5EF4-FFF2-40B4-BE49-F238E27FC236}">
                <a16:creationId xmlns:a16="http://schemas.microsoft.com/office/drawing/2014/main" id="{15BAD74D-E181-F6D8-476C-2F0F074296D0}"/>
              </a:ext>
            </a:extLst>
          </p:cNvPr>
          <p:cNvPicPr>
            <a:picLocks noChangeAspect="1"/>
          </p:cNvPicPr>
          <p:nvPr/>
        </p:nvPicPr>
        <p:blipFill rotWithShape="1">
          <a:blip r:embed="rId4"/>
          <a:srcRect t="2287" b="-1"/>
          <a:stretch/>
        </p:blipFill>
        <p:spPr>
          <a:xfrm>
            <a:off x="8840372" y="1129722"/>
            <a:ext cx="2142260" cy="1628099"/>
          </a:xfrm>
          <a:prstGeom prst="rect">
            <a:avLst/>
          </a:prstGeom>
        </p:spPr>
      </p:pic>
      <p:grpSp>
        <p:nvGrpSpPr>
          <p:cNvPr id="22" name="组合 27">
            <a:extLst>
              <a:ext uri="{FF2B5EF4-FFF2-40B4-BE49-F238E27FC236}">
                <a16:creationId xmlns:a16="http://schemas.microsoft.com/office/drawing/2014/main" id="{31B67F02-1284-9402-644D-1AED94BD6AC3}"/>
              </a:ext>
            </a:extLst>
          </p:cNvPr>
          <p:cNvGrpSpPr/>
          <p:nvPr/>
        </p:nvGrpSpPr>
        <p:grpSpPr>
          <a:xfrm>
            <a:off x="881879" y="2129333"/>
            <a:ext cx="942545" cy="1230825"/>
            <a:chOff x="222748" y="1440489"/>
            <a:chExt cx="942545" cy="1230825"/>
          </a:xfrm>
        </p:grpSpPr>
        <p:grpSp>
          <p:nvGrpSpPr>
            <p:cNvPr id="23" name="组合 28">
              <a:extLst>
                <a:ext uri="{FF2B5EF4-FFF2-40B4-BE49-F238E27FC236}">
                  <a16:creationId xmlns:a16="http://schemas.microsoft.com/office/drawing/2014/main" id="{6E7FAFFB-29BB-7AA9-DC37-DE10395FC633}"/>
                </a:ext>
              </a:extLst>
            </p:cNvPr>
            <p:cNvGrpSpPr/>
            <p:nvPr/>
          </p:nvGrpSpPr>
          <p:grpSpPr>
            <a:xfrm>
              <a:off x="222748" y="1440489"/>
              <a:ext cx="454026" cy="1230825"/>
              <a:chOff x="565238" y="1442364"/>
              <a:chExt cx="454026" cy="1230825"/>
            </a:xfrm>
          </p:grpSpPr>
          <p:cxnSp>
            <p:nvCxnSpPr>
              <p:cNvPr id="37" name="直接连接符 42">
                <a:extLst>
                  <a:ext uri="{FF2B5EF4-FFF2-40B4-BE49-F238E27FC236}">
                    <a16:creationId xmlns:a16="http://schemas.microsoft.com/office/drawing/2014/main" id="{0BA56D01-C629-BC56-03BE-F34C39FD4299}"/>
                  </a:ext>
                </a:extLst>
              </p:cNvPr>
              <p:cNvCxnSpPr>
                <a:cxnSpLocks/>
              </p:cNvCxnSpPr>
              <p:nvPr/>
            </p:nvCxnSpPr>
            <p:spPr>
              <a:xfrm flipV="1">
                <a:off x="772159" y="1906781"/>
                <a:ext cx="98446" cy="69254"/>
              </a:xfrm>
              <a:prstGeom prst="line">
                <a:avLst/>
              </a:prstGeom>
              <a:ln w="28575">
                <a:solidFill>
                  <a:srgbClr val="365C49"/>
                </a:solidFill>
              </a:ln>
            </p:spPr>
            <p:style>
              <a:lnRef idx="1">
                <a:schemeClr val="accent1"/>
              </a:lnRef>
              <a:fillRef idx="0">
                <a:schemeClr val="accent1"/>
              </a:fillRef>
              <a:effectRef idx="0">
                <a:schemeClr val="accent1"/>
              </a:effectRef>
              <a:fontRef idx="minor">
                <a:schemeClr val="tx1"/>
              </a:fontRef>
            </p:style>
          </p:cxnSp>
          <p:sp>
            <p:nvSpPr>
              <p:cNvPr id="38" name="弧形 43">
                <a:extLst>
                  <a:ext uri="{FF2B5EF4-FFF2-40B4-BE49-F238E27FC236}">
                    <a16:creationId xmlns:a16="http://schemas.microsoft.com/office/drawing/2014/main" id="{E9E42A33-57C9-7703-6D5A-AEA6A25192B0}"/>
                  </a:ext>
                </a:extLst>
              </p:cNvPr>
              <p:cNvSpPr/>
              <p:nvPr/>
            </p:nvSpPr>
            <p:spPr>
              <a:xfrm>
                <a:off x="786380" y="1928478"/>
                <a:ext cx="181943" cy="438606"/>
              </a:xfrm>
              <a:prstGeom prst="arc">
                <a:avLst/>
              </a:prstGeom>
              <a:ln w="38100">
                <a:solidFill>
                  <a:srgbClr val="365C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39" name="任意多边形: 形状 44">
                <a:extLst>
                  <a:ext uri="{FF2B5EF4-FFF2-40B4-BE49-F238E27FC236}">
                    <a16:creationId xmlns:a16="http://schemas.microsoft.com/office/drawing/2014/main" id="{7BB7FF05-255A-5088-A2B8-0E44E8B7D957}"/>
                  </a:ext>
                </a:extLst>
              </p:cNvPr>
              <p:cNvSpPr/>
              <p:nvPr/>
            </p:nvSpPr>
            <p:spPr>
              <a:xfrm rot="5400000">
                <a:off x="826365" y="2202492"/>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2C8C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sp>
            <p:nvSpPr>
              <p:cNvPr id="40" name="任意多边形: 形状 45">
                <a:extLst>
                  <a:ext uri="{FF2B5EF4-FFF2-40B4-BE49-F238E27FC236}">
                    <a16:creationId xmlns:a16="http://schemas.microsoft.com/office/drawing/2014/main" id="{288DB10A-510C-AEB9-FDF0-9A313E349FCF}"/>
                  </a:ext>
                </a:extLst>
              </p:cNvPr>
              <p:cNvSpPr/>
              <p:nvPr/>
            </p:nvSpPr>
            <p:spPr>
              <a:xfrm rot="16200000" flipV="1">
                <a:off x="826365" y="2480290"/>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2C8C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grpSp>
            <p:nvGrpSpPr>
              <p:cNvPr id="41" name="组合 46">
                <a:extLst>
                  <a:ext uri="{FF2B5EF4-FFF2-40B4-BE49-F238E27FC236}">
                    <a16:creationId xmlns:a16="http://schemas.microsoft.com/office/drawing/2014/main" id="{B37C56D8-B448-CD5A-F065-7469EB1077FB}"/>
                  </a:ext>
                </a:extLst>
              </p:cNvPr>
              <p:cNvGrpSpPr/>
              <p:nvPr/>
            </p:nvGrpSpPr>
            <p:grpSpPr>
              <a:xfrm rot="-2100000">
                <a:off x="701502" y="1442364"/>
                <a:ext cx="108000" cy="555596"/>
                <a:chOff x="343898" y="2624735"/>
                <a:chExt cx="108000" cy="555596"/>
              </a:xfrm>
            </p:grpSpPr>
            <p:sp>
              <p:nvSpPr>
                <p:cNvPr id="45" name="任意多边形: 形状 50">
                  <a:extLst>
                    <a:ext uri="{FF2B5EF4-FFF2-40B4-BE49-F238E27FC236}">
                      <a16:creationId xmlns:a16="http://schemas.microsoft.com/office/drawing/2014/main" id="{8AA9CDB4-830E-2B2C-1817-5C6302E4E78D}"/>
                    </a:ext>
                  </a:extLst>
                </p:cNvPr>
                <p:cNvSpPr/>
                <p:nvPr/>
              </p:nvSpPr>
              <p:spPr>
                <a:xfrm rot="5400000">
                  <a:off x="258999" y="2709634"/>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BECF1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sp>
              <p:nvSpPr>
                <p:cNvPr id="46" name="任意多边形: 形状 51">
                  <a:extLst>
                    <a:ext uri="{FF2B5EF4-FFF2-40B4-BE49-F238E27FC236}">
                      <a16:creationId xmlns:a16="http://schemas.microsoft.com/office/drawing/2014/main" id="{BDE824C6-1E41-066F-A695-B461A42F424F}"/>
                    </a:ext>
                  </a:extLst>
                </p:cNvPr>
                <p:cNvSpPr/>
                <p:nvPr/>
              </p:nvSpPr>
              <p:spPr>
                <a:xfrm rot="16200000" flipV="1">
                  <a:off x="258999" y="2987432"/>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2C8C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grpSp>
          <p:grpSp>
            <p:nvGrpSpPr>
              <p:cNvPr id="42" name="组合 47">
                <a:extLst>
                  <a:ext uri="{FF2B5EF4-FFF2-40B4-BE49-F238E27FC236}">
                    <a16:creationId xmlns:a16="http://schemas.microsoft.com/office/drawing/2014/main" id="{BA3D8555-8B44-BE82-A9D1-1B27F46EAB5B}"/>
                  </a:ext>
                </a:extLst>
              </p:cNvPr>
              <p:cNvGrpSpPr/>
              <p:nvPr/>
            </p:nvGrpSpPr>
            <p:grpSpPr>
              <a:xfrm rot="-2100000">
                <a:off x="565238" y="1542255"/>
                <a:ext cx="108000" cy="555596"/>
                <a:chOff x="343898" y="2624735"/>
                <a:chExt cx="108000" cy="555596"/>
              </a:xfrm>
            </p:grpSpPr>
            <p:sp>
              <p:nvSpPr>
                <p:cNvPr id="43" name="任意多边形: 形状 48">
                  <a:extLst>
                    <a:ext uri="{FF2B5EF4-FFF2-40B4-BE49-F238E27FC236}">
                      <a16:creationId xmlns:a16="http://schemas.microsoft.com/office/drawing/2014/main" id="{BF199C46-B398-50F1-1B15-79649309A742}"/>
                    </a:ext>
                  </a:extLst>
                </p:cNvPr>
                <p:cNvSpPr/>
                <p:nvPr/>
              </p:nvSpPr>
              <p:spPr>
                <a:xfrm rot="5400000">
                  <a:off x="258999" y="2709634"/>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CCB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sp>
              <p:nvSpPr>
                <p:cNvPr id="44" name="任意多边形: 形状 49">
                  <a:extLst>
                    <a:ext uri="{FF2B5EF4-FFF2-40B4-BE49-F238E27FC236}">
                      <a16:creationId xmlns:a16="http://schemas.microsoft.com/office/drawing/2014/main" id="{113F87DB-ACE7-5FA8-F49F-611992DB1A5D}"/>
                    </a:ext>
                  </a:extLst>
                </p:cNvPr>
                <p:cNvSpPr/>
                <p:nvPr/>
              </p:nvSpPr>
              <p:spPr>
                <a:xfrm rot="16200000" flipV="1">
                  <a:off x="258999" y="2987432"/>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8A7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grpSp>
        </p:grpSp>
        <p:grpSp>
          <p:nvGrpSpPr>
            <p:cNvPr id="24" name="组合 29">
              <a:extLst>
                <a:ext uri="{FF2B5EF4-FFF2-40B4-BE49-F238E27FC236}">
                  <a16:creationId xmlns:a16="http://schemas.microsoft.com/office/drawing/2014/main" id="{35BEFB0B-300E-52B4-BAF3-F9FD3D1820EB}"/>
                </a:ext>
              </a:extLst>
            </p:cNvPr>
            <p:cNvGrpSpPr/>
            <p:nvPr/>
          </p:nvGrpSpPr>
          <p:grpSpPr>
            <a:xfrm flipH="1">
              <a:off x="711267" y="1440489"/>
              <a:ext cx="454026" cy="1230825"/>
              <a:chOff x="565238" y="1442364"/>
              <a:chExt cx="454026" cy="1230825"/>
            </a:xfrm>
          </p:grpSpPr>
          <p:cxnSp>
            <p:nvCxnSpPr>
              <p:cNvPr id="27" name="直接连接符 32">
                <a:extLst>
                  <a:ext uri="{FF2B5EF4-FFF2-40B4-BE49-F238E27FC236}">
                    <a16:creationId xmlns:a16="http://schemas.microsoft.com/office/drawing/2014/main" id="{43623240-79A8-DC71-026F-FC77E8904CF1}"/>
                  </a:ext>
                </a:extLst>
              </p:cNvPr>
              <p:cNvCxnSpPr>
                <a:cxnSpLocks/>
              </p:cNvCxnSpPr>
              <p:nvPr/>
            </p:nvCxnSpPr>
            <p:spPr>
              <a:xfrm flipV="1">
                <a:off x="772159" y="1906781"/>
                <a:ext cx="98446" cy="69254"/>
              </a:xfrm>
              <a:prstGeom prst="line">
                <a:avLst/>
              </a:prstGeom>
              <a:ln w="28575">
                <a:solidFill>
                  <a:srgbClr val="365C49"/>
                </a:solidFill>
              </a:ln>
            </p:spPr>
            <p:style>
              <a:lnRef idx="1">
                <a:schemeClr val="accent1"/>
              </a:lnRef>
              <a:fillRef idx="0">
                <a:schemeClr val="accent1"/>
              </a:fillRef>
              <a:effectRef idx="0">
                <a:schemeClr val="accent1"/>
              </a:effectRef>
              <a:fontRef idx="minor">
                <a:schemeClr val="tx1"/>
              </a:fontRef>
            </p:style>
          </p:cxnSp>
          <p:sp>
            <p:nvSpPr>
              <p:cNvPr id="28" name="弧形 33">
                <a:extLst>
                  <a:ext uri="{FF2B5EF4-FFF2-40B4-BE49-F238E27FC236}">
                    <a16:creationId xmlns:a16="http://schemas.microsoft.com/office/drawing/2014/main" id="{939232F1-BB9F-66A3-A498-31AEB034BF50}"/>
                  </a:ext>
                </a:extLst>
              </p:cNvPr>
              <p:cNvSpPr/>
              <p:nvPr/>
            </p:nvSpPr>
            <p:spPr>
              <a:xfrm>
                <a:off x="786380" y="1928478"/>
                <a:ext cx="181943" cy="438606"/>
              </a:xfrm>
              <a:prstGeom prst="arc">
                <a:avLst/>
              </a:prstGeom>
              <a:ln w="38100">
                <a:solidFill>
                  <a:srgbClr val="365C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29" name="任意多边形: 形状 34">
                <a:extLst>
                  <a:ext uri="{FF2B5EF4-FFF2-40B4-BE49-F238E27FC236}">
                    <a16:creationId xmlns:a16="http://schemas.microsoft.com/office/drawing/2014/main" id="{26F5075B-2C32-5940-8898-A6B2BEFE19F9}"/>
                  </a:ext>
                </a:extLst>
              </p:cNvPr>
              <p:cNvSpPr/>
              <p:nvPr/>
            </p:nvSpPr>
            <p:spPr>
              <a:xfrm rot="5400000">
                <a:off x="826365" y="2202492"/>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2C8C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sp>
            <p:nvSpPr>
              <p:cNvPr id="30" name="任意多边形: 形状 35">
                <a:extLst>
                  <a:ext uri="{FF2B5EF4-FFF2-40B4-BE49-F238E27FC236}">
                    <a16:creationId xmlns:a16="http://schemas.microsoft.com/office/drawing/2014/main" id="{28CE65C8-7940-616F-269C-DA3CE6FD2A4A}"/>
                  </a:ext>
                </a:extLst>
              </p:cNvPr>
              <p:cNvSpPr/>
              <p:nvPr/>
            </p:nvSpPr>
            <p:spPr>
              <a:xfrm rot="16200000" flipV="1">
                <a:off x="826365" y="2480290"/>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2C8C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grpSp>
            <p:nvGrpSpPr>
              <p:cNvPr id="31" name="组合 36">
                <a:extLst>
                  <a:ext uri="{FF2B5EF4-FFF2-40B4-BE49-F238E27FC236}">
                    <a16:creationId xmlns:a16="http://schemas.microsoft.com/office/drawing/2014/main" id="{900A0748-DC41-4B9B-6C32-C93E9C69111D}"/>
                  </a:ext>
                </a:extLst>
              </p:cNvPr>
              <p:cNvGrpSpPr/>
              <p:nvPr/>
            </p:nvGrpSpPr>
            <p:grpSpPr>
              <a:xfrm rot="-2100000">
                <a:off x="701502" y="1442364"/>
                <a:ext cx="108000" cy="555596"/>
                <a:chOff x="343898" y="2624735"/>
                <a:chExt cx="108000" cy="555596"/>
              </a:xfrm>
            </p:grpSpPr>
            <p:sp>
              <p:nvSpPr>
                <p:cNvPr id="35" name="任意多边形: 形状 40">
                  <a:extLst>
                    <a:ext uri="{FF2B5EF4-FFF2-40B4-BE49-F238E27FC236}">
                      <a16:creationId xmlns:a16="http://schemas.microsoft.com/office/drawing/2014/main" id="{90A763C1-345B-ABFD-273A-60631860939D}"/>
                    </a:ext>
                  </a:extLst>
                </p:cNvPr>
                <p:cNvSpPr/>
                <p:nvPr/>
              </p:nvSpPr>
              <p:spPr>
                <a:xfrm rot="5400000">
                  <a:off x="258999" y="2709634"/>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BECF1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sp>
              <p:nvSpPr>
                <p:cNvPr id="36" name="任意多边形: 形状 41">
                  <a:extLst>
                    <a:ext uri="{FF2B5EF4-FFF2-40B4-BE49-F238E27FC236}">
                      <a16:creationId xmlns:a16="http://schemas.microsoft.com/office/drawing/2014/main" id="{9EFF8DE1-67CC-9C34-0B05-FB04FA227075}"/>
                    </a:ext>
                  </a:extLst>
                </p:cNvPr>
                <p:cNvSpPr/>
                <p:nvPr/>
              </p:nvSpPr>
              <p:spPr>
                <a:xfrm rot="16200000" flipV="1">
                  <a:off x="258999" y="2987432"/>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2C8C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grpSp>
          <p:grpSp>
            <p:nvGrpSpPr>
              <p:cNvPr id="32" name="组合 37">
                <a:extLst>
                  <a:ext uri="{FF2B5EF4-FFF2-40B4-BE49-F238E27FC236}">
                    <a16:creationId xmlns:a16="http://schemas.microsoft.com/office/drawing/2014/main" id="{1846AB29-61A9-1DA2-C12B-B196A367FFE9}"/>
                  </a:ext>
                </a:extLst>
              </p:cNvPr>
              <p:cNvGrpSpPr/>
              <p:nvPr/>
            </p:nvGrpSpPr>
            <p:grpSpPr>
              <a:xfrm rot="-2100000">
                <a:off x="565238" y="1542255"/>
                <a:ext cx="108000" cy="555596"/>
                <a:chOff x="343898" y="2624735"/>
                <a:chExt cx="108000" cy="555596"/>
              </a:xfrm>
            </p:grpSpPr>
            <p:sp>
              <p:nvSpPr>
                <p:cNvPr id="33" name="任意多边形: 形状 38">
                  <a:extLst>
                    <a:ext uri="{FF2B5EF4-FFF2-40B4-BE49-F238E27FC236}">
                      <a16:creationId xmlns:a16="http://schemas.microsoft.com/office/drawing/2014/main" id="{B2EB7EDE-DA4C-1811-161C-5327F8722043}"/>
                    </a:ext>
                  </a:extLst>
                </p:cNvPr>
                <p:cNvSpPr/>
                <p:nvPr/>
              </p:nvSpPr>
              <p:spPr>
                <a:xfrm rot="5400000">
                  <a:off x="258999" y="2709634"/>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CCB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sp>
              <p:nvSpPr>
                <p:cNvPr id="34" name="任意多边形: 形状 39">
                  <a:extLst>
                    <a:ext uri="{FF2B5EF4-FFF2-40B4-BE49-F238E27FC236}">
                      <a16:creationId xmlns:a16="http://schemas.microsoft.com/office/drawing/2014/main" id="{D4C23EDC-BA78-B37A-F6DF-6A802371B044}"/>
                    </a:ext>
                  </a:extLst>
                </p:cNvPr>
                <p:cNvSpPr/>
                <p:nvPr/>
              </p:nvSpPr>
              <p:spPr>
                <a:xfrm rot="16200000" flipV="1">
                  <a:off x="258999" y="2987432"/>
                  <a:ext cx="277798" cy="108000"/>
                </a:xfrm>
                <a:custGeom>
                  <a:avLst/>
                  <a:gdLst>
                    <a:gd name="connsiteX0" fmla="*/ 0 w 277798"/>
                    <a:gd name="connsiteY0" fmla="*/ 54000 h 108000"/>
                    <a:gd name="connsiteX1" fmla="*/ 32062 w 277798"/>
                    <a:gd name="connsiteY1" fmla="*/ 4244 h 108000"/>
                    <a:gd name="connsiteX2" fmla="*/ 51482 w 277798"/>
                    <a:gd name="connsiteY2" fmla="*/ 211 h 108000"/>
                    <a:gd name="connsiteX3" fmla="*/ 51482 w 277798"/>
                    <a:gd name="connsiteY3" fmla="*/ 0 h 108000"/>
                    <a:gd name="connsiteX4" fmla="*/ 52496 w 277798"/>
                    <a:gd name="connsiteY4" fmla="*/ 0 h 108000"/>
                    <a:gd name="connsiteX5" fmla="*/ 277798 w 277798"/>
                    <a:gd name="connsiteY5" fmla="*/ 0 h 108000"/>
                    <a:gd name="connsiteX6" fmla="*/ 277798 w 277798"/>
                    <a:gd name="connsiteY6" fmla="*/ 108000 h 108000"/>
                    <a:gd name="connsiteX7" fmla="*/ 52496 w 277798"/>
                    <a:gd name="connsiteY7" fmla="*/ 108000 h 108000"/>
                    <a:gd name="connsiteX8" fmla="*/ 51482 w 277798"/>
                    <a:gd name="connsiteY8" fmla="*/ 108000 h 108000"/>
                    <a:gd name="connsiteX9" fmla="*/ 51482 w 277798"/>
                    <a:gd name="connsiteY9" fmla="*/ 107789 h 108000"/>
                    <a:gd name="connsiteX10" fmla="*/ 32062 w 277798"/>
                    <a:gd name="connsiteY10" fmla="*/ 103756 h 108000"/>
                    <a:gd name="connsiteX11" fmla="*/ 0 w 277798"/>
                    <a:gd name="connsiteY11" fmla="*/ 54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798" h="108000">
                      <a:moveTo>
                        <a:pt x="0" y="54000"/>
                      </a:moveTo>
                      <a:cubicBezTo>
                        <a:pt x="0" y="31633"/>
                        <a:pt x="13220" y="12441"/>
                        <a:pt x="32062" y="4244"/>
                      </a:cubicBezTo>
                      <a:lnTo>
                        <a:pt x="51482" y="211"/>
                      </a:lnTo>
                      <a:lnTo>
                        <a:pt x="51482" y="0"/>
                      </a:lnTo>
                      <a:lnTo>
                        <a:pt x="52496" y="0"/>
                      </a:lnTo>
                      <a:lnTo>
                        <a:pt x="277798" y="0"/>
                      </a:lnTo>
                      <a:lnTo>
                        <a:pt x="277798" y="108000"/>
                      </a:lnTo>
                      <a:lnTo>
                        <a:pt x="52496" y="108000"/>
                      </a:lnTo>
                      <a:lnTo>
                        <a:pt x="51482" y="108000"/>
                      </a:lnTo>
                      <a:lnTo>
                        <a:pt x="51482" y="107789"/>
                      </a:lnTo>
                      <a:lnTo>
                        <a:pt x="32062" y="103756"/>
                      </a:lnTo>
                      <a:cubicBezTo>
                        <a:pt x="13220" y="95559"/>
                        <a:pt x="0" y="76367"/>
                        <a:pt x="0" y="54000"/>
                      </a:cubicBezTo>
                      <a:close/>
                    </a:path>
                  </a:pathLst>
                </a:custGeom>
                <a:solidFill>
                  <a:srgbClr val="8A7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lt"/>
                    <a:cs typeface="Arial" panose="020B0604020202020204" pitchFamily="34" charset="0"/>
                  </a:endParaRPr>
                </a:p>
              </p:txBody>
            </p:sp>
          </p:grpSp>
        </p:grpSp>
        <p:cxnSp>
          <p:nvCxnSpPr>
            <p:cNvPr id="25" name="直接连接符 30">
              <a:extLst>
                <a:ext uri="{FF2B5EF4-FFF2-40B4-BE49-F238E27FC236}">
                  <a16:creationId xmlns:a16="http://schemas.microsoft.com/office/drawing/2014/main" id="{FEA772C6-D73D-B914-A2C4-CCCD484F9655}"/>
                </a:ext>
              </a:extLst>
            </p:cNvPr>
            <p:cNvCxnSpPr>
              <a:cxnSpLocks/>
            </p:cNvCxnSpPr>
            <p:nvPr/>
          </p:nvCxnSpPr>
          <p:spPr>
            <a:xfrm>
              <a:off x="616085" y="2005184"/>
              <a:ext cx="155371" cy="0"/>
            </a:xfrm>
            <a:prstGeom prst="line">
              <a:avLst/>
            </a:prstGeom>
            <a:ln w="28575">
              <a:solidFill>
                <a:srgbClr val="365C49"/>
              </a:solidFill>
            </a:ln>
          </p:spPr>
          <p:style>
            <a:lnRef idx="1">
              <a:schemeClr val="accent1"/>
            </a:lnRef>
            <a:fillRef idx="0">
              <a:schemeClr val="accent1"/>
            </a:fillRef>
            <a:effectRef idx="0">
              <a:schemeClr val="accent1"/>
            </a:effectRef>
            <a:fontRef idx="minor">
              <a:schemeClr val="tx1"/>
            </a:fontRef>
          </p:style>
        </p:cxnSp>
        <p:cxnSp>
          <p:nvCxnSpPr>
            <p:cNvPr id="26" name="直接连接符 31">
              <a:extLst>
                <a:ext uri="{FF2B5EF4-FFF2-40B4-BE49-F238E27FC236}">
                  <a16:creationId xmlns:a16="http://schemas.microsoft.com/office/drawing/2014/main" id="{F3CB0005-77DB-3126-ED74-9B889446CEDA}"/>
                </a:ext>
              </a:extLst>
            </p:cNvPr>
            <p:cNvCxnSpPr>
              <a:cxnSpLocks/>
            </p:cNvCxnSpPr>
            <p:nvPr/>
          </p:nvCxnSpPr>
          <p:spPr>
            <a:xfrm>
              <a:off x="622774" y="2057571"/>
              <a:ext cx="155371" cy="0"/>
            </a:xfrm>
            <a:prstGeom prst="line">
              <a:avLst/>
            </a:prstGeom>
            <a:ln w="28575">
              <a:solidFill>
                <a:srgbClr val="365C49"/>
              </a:solidFill>
            </a:ln>
          </p:spPr>
          <p:style>
            <a:lnRef idx="1">
              <a:schemeClr val="accent1"/>
            </a:lnRef>
            <a:fillRef idx="0">
              <a:schemeClr val="accent1"/>
            </a:fillRef>
            <a:effectRef idx="0">
              <a:schemeClr val="accent1"/>
            </a:effectRef>
            <a:fontRef idx="minor">
              <a:schemeClr val="tx1"/>
            </a:fontRef>
          </p:style>
        </p:cxnSp>
      </p:grpSp>
      <p:sp>
        <p:nvSpPr>
          <p:cNvPr id="47" name="等腰三角形 3">
            <a:extLst>
              <a:ext uri="{FF2B5EF4-FFF2-40B4-BE49-F238E27FC236}">
                <a16:creationId xmlns:a16="http://schemas.microsoft.com/office/drawing/2014/main" id="{D591E77C-21D5-79A6-D4FA-629AB51A15AF}"/>
              </a:ext>
            </a:extLst>
          </p:cNvPr>
          <p:cNvSpPr/>
          <p:nvPr/>
        </p:nvSpPr>
        <p:spPr>
          <a:xfrm rot="16200000">
            <a:off x="2235305" y="3189032"/>
            <a:ext cx="4935793" cy="740489"/>
          </a:xfrm>
          <a:prstGeom prst="triangle">
            <a:avLst/>
          </a:prstGeom>
          <a:gradFill>
            <a:gsLst>
              <a:gs pos="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9" name="TextBox 48">
            <a:extLst>
              <a:ext uri="{FF2B5EF4-FFF2-40B4-BE49-F238E27FC236}">
                <a16:creationId xmlns:a16="http://schemas.microsoft.com/office/drawing/2014/main" id="{911C8BFF-31C8-31D7-D578-B78C8A2F5B4E}"/>
              </a:ext>
            </a:extLst>
          </p:cNvPr>
          <p:cNvSpPr txBox="1"/>
          <p:nvPr/>
        </p:nvSpPr>
        <p:spPr>
          <a:xfrm>
            <a:off x="5074080" y="5752907"/>
            <a:ext cx="2608960" cy="369332"/>
          </a:xfrm>
          <a:prstGeom prst="rect">
            <a:avLst/>
          </a:prstGeom>
          <a:noFill/>
        </p:spPr>
        <p:txBody>
          <a:bodyPr wrap="square">
            <a:spAutoFit/>
          </a:bodyPr>
          <a:lstStyle/>
          <a:p>
            <a:r>
              <a:rPr lang="en-US" altLang="zh-CN" sz="900" i="1" dirty="0">
                <a:latin typeface="+mj-lt"/>
                <a:cs typeface="Arial" panose="020B0604020202020204" pitchFamily="34" charset="0"/>
              </a:rPr>
              <a:t>ADCC: antibody dependent cellular cytotoxicity</a:t>
            </a:r>
          </a:p>
          <a:p>
            <a:r>
              <a:rPr lang="en-US" altLang="zh-CN" sz="900" i="1" dirty="0">
                <a:latin typeface="+mj-lt"/>
                <a:cs typeface="Arial" panose="020B0604020202020204" pitchFamily="34" charset="0"/>
              </a:rPr>
              <a:t>ADCP: antibody dependent cellular phagocytosis</a:t>
            </a:r>
            <a:endParaRPr lang="en-US" i="1" dirty="0"/>
          </a:p>
        </p:txBody>
      </p:sp>
      <p:cxnSp>
        <p:nvCxnSpPr>
          <p:cNvPr id="52" name="Straight Connector 51">
            <a:extLst>
              <a:ext uri="{FF2B5EF4-FFF2-40B4-BE49-F238E27FC236}">
                <a16:creationId xmlns:a16="http://schemas.microsoft.com/office/drawing/2014/main" id="{0A63B236-A0B8-E7BE-310D-3E55003BC1E4}"/>
              </a:ext>
            </a:extLst>
          </p:cNvPr>
          <p:cNvCxnSpPr>
            <a:cxnSpLocks/>
          </p:cNvCxnSpPr>
          <p:nvPr/>
        </p:nvCxnSpPr>
        <p:spPr>
          <a:xfrm>
            <a:off x="5328726" y="2821296"/>
            <a:ext cx="582105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1B344D8-D9CE-CB32-AC0E-6747DDAC95D3}"/>
              </a:ext>
            </a:extLst>
          </p:cNvPr>
          <p:cNvCxnSpPr>
            <a:cxnSpLocks/>
          </p:cNvCxnSpPr>
          <p:nvPr/>
        </p:nvCxnSpPr>
        <p:spPr>
          <a:xfrm>
            <a:off x="5328726" y="4329113"/>
            <a:ext cx="582105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53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F01E1-C3F2-6694-3825-BF31D93A7CD5}"/>
            </a:ext>
          </a:extLst>
        </p:cNvPr>
        <p:cNvGrpSpPr/>
        <p:nvPr/>
      </p:nvGrpSpPr>
      <p:grpSpPr>
        <a:xfrm>
          <a:off x="0" y="0"/>
          <a:ext cx="0" cy="0"/>
          <a:chOff x="0" y="0"/>
          <a:chExt cx="0" cy="0"/>
        </a:xfrm>
      </p:grpSpPr>
      <p:graphicFrame>
        <p:nvGraphicFramePr>
          <p:cNvPr id="8" name="表格 1">
            <a:extLst>
              <a:ext uri="{FF2B5EF4-FFF2-40B4-BE49-F238E27FC236}">
                <a16:creationId xmlns:a16="http://schemas.microsoft.com/office/drawing/2014/main" id="{82D8DE5D-CBEA-55EE-521E-6C16F0E2B324}"/>
              </a:ext>
            </a:extLst>
          </p:cNvPr>
          <p:cNvGraphicFramePr>
            <a:graphicFrameLocks noGrp="1"/>
          </p:cNvGraphicFramePr>
          <p:nvPr>
            <p:custDataLst>
              <p:tags r:id="rId1"/>
            </p:custDataLst>
            <p:extLst>
              <p:ext uri="{D42A27DB-BD31-4B8C-83A1-F6EECF244321}">
                <p14:modId xmlns:p14="http://schemas.microsoft.com/office/powerpoint/2010/main" val="2775932455"/>
              </p:ext>
            </p:extLst>
          </p:nvPr>
        </p:nvGraphicFramePr>
        <p:xfrm>
          <a:off x="226003" y="1017404"/>
          <a:ext cx="11470697" cy="5558656"/>
        </p:xfrm>
        <a:graphic>
          <a:graphicData uri="http://schemas.openxmlformats.org/drawingml/2006/table">
            <a:tbl>
              <a:tblPr bandRow="1">
                <a:tableStyleId>{C083E6E3-FA7D-4D7B-A595-EF9225AFEA82}</a:tableStyleId>
              </a:tblPr>
              <a:tblGrid>
                <a:gridCol w="497897">
                  <a:extLst>
                    <a:ext uri="{9D8B030D-6E8A-4147-A177-3AD203B41FA5}">
                      <a16:colId xmlns:a16="http://schemas.microsoft.com/office/drawing/2014/main" val="4022109515"/>
                    </a:ext>
                  </a:extLst>
                </a:gridCol>
                <a:gridCol w="10972800">
                  <a:extLst>
                    <a:ext uri="{9D8B030D-6E8A-4147-A177-3AD203B41FA5}">
                      <a16:colId xmlns:a16="http://schemas.microsoft.com/office/drawing/2014/main" val="1913351377"/>
                    </a:ext>
                  </a:extLst>
                </a:gridCol>
              </a:tblGrid>
              <a:tr h="380899">
                <a:tc>
                  <a:txBody>
                    <a:bodyPr/>
                    <a:lstStyle/>
                    <a:p>
                      <a:pPr algn="ctr" rtl="0" fontAlgn="ctr"/>
                      <a:endParaRPr lang="en-US" sz="1200" b="1" i="0" u="none" strike="noStrike" dirty="0">
                        <a:solidFill>
                          <a:schemeClr val="bg1"/>
                        </a:solidFill>
                        <a:effectLst/>
                        <a:latin typeface="Calibri"/>
                        <a:ea typeface="等线" panose="02010600030101010101" pitchFamily="2" charset="-122"/>
                      </a:endParaRPr>
                    </a:p>
                  </a:txBody>
                  <a:tcPr marL="4571" marR="4571" marT="4571" marB="0" vert="vert270" anchor="ctr">
                    <a:lnL>
                      <a:noFill/>
                    </a:lnL>
                    <a:lnR w="635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rtl="0" fontAlgn="ctr"/>
                      <a:r>
                        <a:rPr lang="en-US" altLang="zh-CN" sz="1200" b="1" i="1" u="none" strike="noStrike" dirty="0">
                          <a:solidFill>
                            <a:schemeClr val="bg1"/>
                          </a:solidFill>
                          <a:effectLst/>
                        </a:rPr>
                        <a:t>Superior Safety and Efficacy Profiles of Libevitug Have Been Evidenced by 300+ Subjects</a:t>
                      </a:r>
                    </a:p>
                  </a:txBody>
                  <a:tcPr marL="4571" marR="4571" marT="4571" marB="0" anchor="ctr">
                    <a:lnL w="635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5742186"/>
                  </a:ext>
                </a:extLst>
              </a:tr>
              <a:tr h="20992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dirty="0">
                          <a:solidFill>
                            <a:schemeClr val="bg1"/>
                          </a:solidFill>
                        </a:rPr>
                        <a:t>CHD</a:t>
                      </a:r>
                    </a:p>
                  </a:txBody>
                  <a:tcPr marL="90000" marR="90000" marT="4763" marB="0" anchor="ctr">
                    <a:lnR w="6350" cap="flat" cmpd="sng" algn="ctr">
                      <a:solidFill>
                        <a:schemeClr val="bg1">
                          <a:lumMod val="75000"/>
                        </a:schemeClr>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1E4C8C"/>
                    </a:solidFill>
                  </a:tcPr>
                </a:tc>
                <a:tc>
                  <a:txBody>
                    <a:bodyPr/>
                    <a:lstStyle/>
                    <a:p>
                      <a:pPr algn="ctr" fontAlgn="t"/>
                      <a:r>
                        <a:rPr lang="zh-CN" altLang="en-US" sz="1100" u="none" strike="noStrike" dirty="0">
                          <a:effectLst/>
                        </a:rPr>
                        <a:t>　</a:t>
                      </a:r>
                    </a:p>
                    <a:p>
                      <a:pPr algn="ctr" fontAlgn="t"/>
                      <a:r>
                        <a:rPr lang="zh-CN" altLang="en-US" sz="1100" u="none" strike="noStrike" dirty="0">
                          <a:effectLst/>
                        </a:rPr>
                        <a:t>　</a:t>
                      </a:r>
                    </a:p>
                    <a:p>
                      <a:pPr algn="ctr" fontAlgn="t"/>
                      <a:r>
                        <a:rPr lang="zh-CN" altLang="en-US" sz="1100" u="none" strike="noStrike" dirty="0">
                          <a:effectLst/>
                        </a:rPr>
                        <a:t>　</a:t>
                      </a:r>
                    </a:p>
                    <a:p>
                      <a:pPr algn="ctr" fontAlgn="t"/>
                      <a:r>
                        <a:rPr lang="zh-CN" altLang="en-US" sz="1100" u="none" strike="noStrike" dirty="0">
                          <a:effectLst/>
                        </a:rPr>
                        <a:t>　</a:t>
                      </a:r>
                    </a:p>
                  </a:txBody>
                  <a:tcPr marL="90000" marR="90000" marT="4763" marB="0" anchor="ctr">
                    <a:lnL w="6350" cap="flat" cmpd="sng" algn="ctr">
                      <a:solidFill>
                        <a:schemeClr val="bg1">
                          <a:lumMod val="75000"/>
                        </a:schemeClr>
                      </a:solidFill>
                      <a:prstDash val="solid"/>
                      <a:round/>
                      <a:headEnd type="none" w="med" len="med"/>
                      <a:tailEnd type="none" w="med" len="med"/>
                    </a:lnL>
                    <a:lnT>
                      <a:noFill/>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41074729"/>
                  </a:ext>
                </a:extLst>
              </a:tr>
              <a:tr h="3078480">
                <a:tc>
                  <a:txBody>
                    <a:bodyPr/>
                    <a:lstStyle/>
                    <a:p>
                      <a:pPr marL="0" lvl="0" indent="0" algn="ctr" defTabSz="914400">
                        <a:lnSpc>
                          <a:spcPct val="100000"/>
                        </a:lnSpc>
                        <a:spcBef>
                          <a:spcPts val="0"/>
                        </a:spcBef>
                        <a:spcAft>
                          <a:spcPts val="0"/>
                        </a:spcAft>
                        <a:buNone/>
                        <a:tabLst/>
                        <a:defRPr/>
                      </a:pPr>
                      <a:r>
                        <a:rPr lang="en-US" sz="1200" b="1" dirty="0">
                          <a:solidFill>
                            <a:schemeClr val="bg1"/>
                          </a:solidFill>
                        </a:rPr>
                        <a:t>CHB</a:t>
                      </a:r>
                      <a:endParaRPr lang="en-US" altLang="zh-CN" sz="1200" b="1" u="none" strike="noStrike" dirty="0">
                        <a:solidFill>
                          <a:schemeClr val="bg1"/>
                        </a:solidFill>
                        <a:effectLst/>
                        <a:latin typeface="Calibri"/>
                      </a:endParaRPr>
                    </a:p>
                  </a:txBody>
                  <a:tcPr marL="90000" marR="90000" marT="4762" marB="0" anchor="ctr">
                    <a:lnR w="6350" cap="flat" cmpd="sng" algn="ctr">
                      <a:solidFill>
                        <a:schemeClr val="bg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2AA42"/>
                    </a:solidFill>
                  </a:tcPr>
                </a:tc>
                <a:tc>
                  <a:txBody>
                    <a:bodyPr/>
                    <a:lstStyle/>
                    <a:p>
                      <a:pPr marL="0" lvl="0" indent="0" algn="ctr" defTabSz="914400">
                        <a:lnSpc>
                          <a:spcPct val="100000"/>
                        </a:lnSpc>
                        <a:spcBef>
                          <a:spcPts val="0"/>
                        </a:spcBef>
                        <a:spcAft>
                          <a:spcPts val="0"/>
                        </a:spcAft>
                        <a:buNone/>
                        <a:tabLst/>
                        <a:defRPr/>
                      </a:pPr>
                      <a:endParaRPr lang="en-US" altLang="zh-CN" sz="1100" b="1" u="none" strike="noStrike" dirty="0">
                        <a:effectLst/>
                        <a:latin typeface="Calibri"/>
                      </a:endParaRPr>
                    </a:p>
                  </a:txBody>
                  <a:tcPr marL="90000" marR="90000" marT="4762" marB="0" anchor="ctr">
                    <a:lnL w="635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600810541"/>
                  </a:ext>
                </a:extLst>
              </a:tr>
            </a:tbl>
          </a:graphicData>
        </a:graphic>
      </p:graphicFrame>
      <p:sp>
        <p:nvSpPr>
          <p:cNvPr id="17" name="Title 16">
            <a:extLst>
              <a:ext uri="{FF2B5EF4-FFF2-40B4-BE49-F238E27FC236}">
                <a16:creationId xmlns:a16="http://schemas.microsoft.com/office/drawing/2014/main" id="{1B7D2F62-DD32-0F2E-A607-CBA15F4247B7}"/>
              </a:ext>
            </a:extLst>
          </p:cNvPr>
          <p:cNvSpPr>
            <a:spLocks noGrp="1"/>
          </p:cNvSpPr>
          <p:nvPr>
            <p:ph type="title"/>
          </p:nvPr>
        </p:nvSpPr>
        <p:spPr>
          <a:xfrm>
            <a:off x="345542" y="150019"/>
            <a:ext cx="10734413" cy="806795"/>
          </a:xfrm>
        </p:spPr>
        <p:txBody>
          <a:bodyPr/>
          <a:lstStyle/>
          <a:p>
            <a:r>
              <a:rPr lang="en-US" dirty="0"/>
              <a:t>Libevitug – A Critical Piece of Curative Therapy for Both CHD and</a:t>
            </a:r>
            <a:r>
              <a:rPr lang="zh-CN" altLang="en-US" dirty="0"/>
              <a:t> </a:t>
            </a:r>
            <a:r>
              <a:rPr lang="en-US" dirty="0"/>
              <a:t>CHB</a:t>
            </a:r>
            <a:br>
              <a:rPr lang="en-US" dirty="0"/>
            </a:br>
            <a:r>
              <a:rPr lang="en-US" sz="2000" b="0" i="1" dirty="0"/>
              <a:t>Libevitug demonstrates a tremendous potential to achieve functional cure for CHD and CHB patients </a:t>
            </a:r>
          </a:p>
        </p:txBody>
      </p:sp>
      <p:sp>
        <p:nvSpPr>
          <p:cNvPr id="21" name="灯片编号占位符 2">
            <a:extLst>
              <a:ext uri="{FF2B5EF4-FFF2-40B4-BE49-F238E27FC236}">
                <a16:creationId xmlns:a16="http://schemas.microsoft.com/office/drawing/2014/main" id="{BF3CA15C-DC08-DA2A-8484-858E9B9C2524}"/>
              </a:ext>
            </a:extLst>
          </p:cNvPr>
          <p:cNvSpPr>
            <a:spLocks noGrp="1"/>
          </p:cNvSpPr>
          <p:nvPr>
            <p:ph type="sldNum" sz="quarter" idx="4"/>
          </p:nvPr>
        </p:nvSpPr>
        <p:spPr>
          <a:xfrm>
            <a:off x="11721000" y="6492875"/>
            <a:ext cx="471000" cy="365125"/>
          </a:xfrm>
          <a:prstGeom prst="rect">
            <a:avLst/>
          </a:prstGeom>
        </p:spPr>
        <p:txBody>
          <a:bodyPr vert="horz" lIns="91440" tIns="45720" rIns="91440" bIns="45720" rtlCol="0" anchor="b"/>
          <a:lstStyle>
            <a:defPPr>
              <a:defRPr lang="zh-CN"/>
            </a:defPPr>
            <a:lvl1pPr marL="0" algn="r" defTabSz="457200" rtl="0" eaLnBrk="1" latinLnBrk="0" hangingPunct="1">
              <a:defRPr sz="1000" b="1" kern="1200">
                <a:solidFill>
                  <a:schemeClr val="bg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fld id="{65DF815B-2E68-429A-AA2D-A19E84671048}" type="slidenum">
              <a:rPr lang="zh-CN" altLang="en-US" smtClean="0"/>
              <a:pPr/>
              <a:t>5</a:t>
            </a:fld>
            <a:endParaRPr lang="zh-CN" altLang="en-US">
              <a:latin typeface="Helvetica" panose="020B0604020202020204" pitchFamily="34" charset="0"/>
              <a:cs typeface="Helvetica" panose="020B0604020202020204" pitchFamily="34" charset="0"/>
            </a:endParaRPr>
          </a:p>
        </p:txBody>
      </p:sp>
      <p:sp>
        <p:nvSpPr>
          <p:cNvPr id="19" name="矩形 2">
            <a:extLst>
              <a:ext uri="{FF2B5EF4-FFF2-40B4-BE49-F238E27FC236}">
                <a16:creationId xmlns:a16="http://schemas.microsoft.com/office/drawing/2014/main" id="{38DEF018-1BF5-5CF8-9E54-77D0FC920E71}"/>
              </a:ext>
            </a:extLst>
          </p:cNvPr>
          <p:cNvSpPr/>
          <p:nvPr/>
        </p:nvSpPr>
        <p:spPr>
          <a:xfrm>
            <a:off x="13453450" y="-1578556"/>
            <a:ext cx="11126247" cy="5070740"/>
          </a:xfrm>
          <a:prstGeom prst="rect">
            <a:avLst/>
          </a:prstGeom>
          <a:gradFill flip="none" rotWithShape="1">
            <a:gsLst>
              <a:gs pos="4000">
                <a:srgbClr val="E7EDF5"/>
              </a:gs>
              <a:gs pos="0">
                <a:srgbClr val="1E4C8C"/>
              </a:gs>
              <a:gs pos="80000">
                <a:schemeClr val="accent1">
                  <a:lumMod val="2000"/>
                  <a:lumOff val="9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103">
            <a:extLst>
              <a:ext uri="{FF2B5EF4-FFF2-40B4-BE49-F238E27FC236}">
                <a16:creationId xmlns:a16="http://schemas.microsoft.com/office/drawing/2014/main" id="{6C627A78-B8CF-8E56-FB1E-C2DDBF13C503}"/>
              </a:ext>
            </a:extLst>
          </p:cNvPr>
          <p:cNvCxnSpPr>
            <a:cxnSpLocks/>
          </p:cNvCxnSpPr>
          <p:nvPr/>
        </p:nvCxnSpPr>
        <p:spPr>
          <a:xfrm>
            <a:off x="462454" y="3421058"/>
            <a:ext cx="37639" cy="2"/>
          </a:xfrm>
          <a:prstGeom prst="line">
            <a:avLst/>
          </a:prstGeom>
          <a:ln>
            <a:solidFill>
              <a:schemeClr val="bg1">
                <a:lumMod val="85000"/>
                <a:alpha val="58000"/>
              </a:schemeClr>
            </a:solidFill>
          </a:ln>
        </p:spPr>
        <p:style>
          <a:lnRef idx="1">
            <a:schemeClr val="accent1"/>
          </a:lnRef>
          <a:fillRef idx="0">
            <a:schemeClr val="accent1"/>
          </a:fillRef>
          <a:effectRef idx="0">
            <a:schemeClr val="accent1"/>
          </a:effectRef>
          <a:fontRef idx="minor">
            <a:schemeClr val="tx1"/>
          </a:fontRef>
        </p:style>
      </p:cxnSp>
      <p:sp>
        <p:nvSpPr>
          <p:cNvPr id="12" name="文本框 58">
            <a:extLst>
              <a:ext uri="{FF2B5EF4-FFF2-40B4-BE49-F238E27FC236}">
                <a16:creationId xmlns:a16="http://schemas.microsoft.com/office/drawing/2014/main" id="{11DF8E6C-E6A2-B6E3-C355-5BF532C977EC}"/>
              </a:ext>
            </a:extLst>
          </p:cNvPr>
          <p:cNvSpPr txBox="1"/>
          <p:nvPr/>
        </p:nvSpPr>
        <p:spPr>
          <a:xfrm>
            <a:off x="725341" y="1456690"/>
            <a:ext cx="11010899" cy="3793346"/>
          </a:xfrm>
          <a:prstGeom prst="rect">
            <a:avLst/>
          </a:prstGeom>
          <a:noFill/>
        </p:spPr>
        <p:txBody>
          <a:bodyPr wrap="square" lIns="91440" tIns="45720" rIns="91440" bIns="45720" rtlCol="0" anchor="t">
            <a:spAutoFit/>
          </a:bodyPr>
          <a:lstStyle/>
          <a:p>
            <a:pPr marL="285750" indent="-285750">
              <a:spcBef>
                <a:spcPts val="300"/>
              </a:spcBef>
              <a:spcAft>
                <a:spcPts val="300"/>
              </a:spcAft>
              <a:buFont typeface="Arial" panose="020B0604020202020204" pitchFamily="34" charset="0"/>
              <a:buChar char="•"/>
            </a:pPr>
            <a:r>
              <a:rPr lang="en-US" altLang="zh-CN" sz="1400" dirty="0">
                <a:latin typeface="+mj-lt"/>
                <a:ea typeface="等线"/>
                <a:cs typeface="Arial"/>
              </a:rPr>
              <a:t>A breakthrough therapy to treat CHD through its </a:t>
            </a:r>
            <a:r>
              <a:rPr lang="en-US" altLang="zh-CN" sz="1400" b="1" dirty="0">
                <a:latin typeface="+mj-lt"/>
                <a:ea typeface="等线"/>
                <a:cs typeface="Arial"/>
              </a:rPr>
              <a:t>first-in-class MoA</a:t>
            </a:r>
          </a:p>
          <a:p>
            <a:pPr marL="285750" indent="-285750">
              <a:spcBef>
                <a:spcPts val="300"/>
              </a:spcBef>
              <a:spcAft>
                <a:spcPts val="300"/>
              </a:spcAft>
              <a:buFont typeface="Arial" panose="020B0604020202020204" pitchFamily="34" charset="0"/>
              <a:buChar char="•"/>
            </a:pPr>
            <a:r>
              <a:rPr lang="en-US" altLang="zh-CN" sz="1400" dirty="0">
                <a:latin typeface="+mj-lt"/>
                <a:ea typeface="宋体"/>
                <a:cs typeface="Arial"/>
              </a:rPr>
              <a:t>Libevitug is </a:t>
            </a:r>
            <a:r>
              <a:rPr lang="en-US" altLang="zh-CN" sz="1400" b="1" dirty="0">
                <a:latin typeface="+mj-lt"/>
                <a:ea typeface="宋体"/>
                <a:cs typeface="Arial"/>
              </a:rPr>
              <a:t>globally the first therapy targeting CHD with BTD granted by both the US FDA and China NMPA</a:t>
            </a:r>
          </a:p>
          <a:p>
            <a:pPr marL="285750" indent="-285750">
              <a:spcBef>
                <a:spcPts val="300"/>
              </a:spcBef>
              <a:spcAft>
                <a:spcPts val="300"/>
              </a:spcAft>
              <a:buFont typeface="Arial" panose="020B0604020202020204" pitchFamily="34" charset="0"/>
              <a:buChar char="•"/>
            </a:pPr>
            <a:r>
              <a:rPr lang="en-US" altLang="zh-CN" sz="1400" dirty="0">
                <a:latin typeface="+mj-lt"/>
                <a:ea typeface="宋体"/>
                <a:cs typeface="Arial"/>
              </a:rPr>
              <a:t>Excellent safety and strong efficacy in CHD patients has been demonstrated in below clinical studies</a:t>
            </a:r>
          </a:p>
          <a:p>
            <a:pPr marL="285750" indent="-285750">
              <a:spcBef>
                <a:spcPts val="600"/>
              </a:spcBef>
              <a:spcAft>
                <a:spcPts val="600"/>
              </a:spcAft>
              <a:buFont typeface="Arial" panose="020B0604020202020204" pitchFamily="34" charset="0"/>
              <a:buChar char="•"/>
            </a:pPr>
            <a:endParaRPr lang="en-US" altLang="zh-CN" sz="1400" b="1" dirty="0">
              <a:latin typeface="+mj-lt"/>
              <a:ea typeface="等线"/>
              <a:cs typeface="Arial"/>
            </a:endParaRPr>
          </a:p>
          <a:p>
            <a:pPr marL="285750" indent="-285750">
              <a:spcBef>
                <a:spcPts val="600"/>
              </a:spcBef>
              <a:spcAft>
                <a:spcPts val="600"/>
              </a:spcAft>
              <a:buFont typeface="Arial" panose="020B0604020202020204" pitchFamily="34" charset="0"/>
              <a:buChar char="•"/>
            </a:pPr>
            <a:endParaRPr lang="en-US" altLang="zh-CN" sz="1400" b="1" dirty="0">
              <a:latin typeface="+mj-lt"/>
              <a:ea typeface="等线"/>
              <a:cs typeface="Arial"/>
            </a:endParaRPr>
          </a:p>
          <a:p>
            <a:pPr>
              <a:spcBef>
                <a:spcPts val="600"/>
              </a:spcBef>
              <a:spcAft>
                <a:spcPts val="600"/>
              </a:spcAft>
            </a:pPr>
            <a:endParaRPr lang="en-US" altLang="zh-CN" sz="1400" b="1" dirty="0">
              <a:latin typeface="+mj-lt"/>
              <a:ea typeface="等线"/>
              <a:cs typeface="Arial"/>
            </a:endParaRPr>
          </a:p>
          <a:p>
            <a:pPr marL="285750" indent="-285750">
              <a:spcBef>
                <a:spcPts val="600"/>
              </a:spcBef>
              <a:spcAft>
                <a:spcPts val="600"/>
              </a:spcAft>
              <a:buFont typeface="Arial" panose="020B0604020202020204" pitchFamily="34" charset="0"/>
              <a:buChar char="•"/>
            </a:pPr>
            <a:r>
              <a:rPr lang="en-US" altLang="zh-CN" sz="1400" b="1" dirty="0" err="1">
                <a:latin typeface="+mj-lt"/>
                <a:ea typeface="等线"/>
                <a:cs typeface="Arial"/>
              </a:rPr>
              <a:t>Libevitug</a:t>
            </a:r>
            <a:r>
              <a:rPr lang="en-US" altLang="zh-CN" sz="1400" b="1" dirty="0">
                <a:latin typeface="+mj-lt"/>
                <a:ea typeface="等线"/>
                <a:cs typeface="Arial"/>
              </a:rPr>
              <a:t> is also a promising candidate for CHB combination therapy:</a:t>
            </a:r>
          </a:p>
          <a:p>
            <a:pPr marL="514350" lvl="1" indent="-285750">
              <a:spcBef>
                <a:spcPts val="600"/>
              </a:spcBef>
              <a:buFont typeface="Arial" panose="020B0604020202020204" pitchFamily="34" charset="0"/>
              <a:buChar char="•"/>
            </a:pPr>
            <a:r>
              <a:rPr lang="en-US" altLang="zh-CN" sz="1400" dirty="0">
                <a:latin typeface="+mj-lt"/>
                <a:ea typeface="等线"/>
                <a:cs typeface="Arial"/>
              </a:rPr>
              <a:t>Its ability to block HBV infection and reinfection by directly binding to the preS1 domain of the HBV envelope protein, </a:t>
            </a:r>
            <a:r>
              <a:rPr lang="en-US" altLang="zh-CN" sz="1400" b="1" dirty="0">
                <a:latin typeface="+mj-lt"/>
                <a:ea typeface="等线"/>
                <a:cs typeface="Arial"/>
              </a:rPr>
              <a:t>addressing a key gap in existing antivirals</a:t>
            </a:r>
          </a:p>
          <a:p>
            <a:pPr marL="514350" lvl="1" indent="-285750">
              <a:spcBef>
                <a:spcPts val="600"/>
              </a:spcBef>
              <a:buFont typeface="Arial" panose="020B0604020202020204" pitchFamily="34" charset="0"/>
              <a:buChar char="•"/>
            </a:pPr>
            <a:r>
              <a:rPr lang="en-US" altLang="zh-CN" sz="1400" dirty="0">
                <a:latin typeface="+mj-lt"/>
                <a:ea typeface="等线"/>
                <a:cs typeface="Arial"/>
              </a:rPr>
              <a:t>Potentially it has dual antiviral and anti-inflammatory effects in CHB</a:t>
            </a:r>
          </a:p>
          <a:p>
            <a:pPr marL="514350" lvl="1" indent="-285750">
              <a:spcBef>
                <a:spcPts val="600"/>
              </a:spcBef>
              <a:buFont typeface="Arial" panose="020B0604020202020204" pitchFamily="34" charset="0"/>
              <a:buChar char="•"/>
            </a:pPr>
            <a:r>
              <a:rPr lang="en-US" altLang="zh-CN" sz="1400" dirty="0">
                <a:latin typeface="+mj-lt"/>
                <a:ea typeface="宋体"/>
                <a:cs typeface="Arial"/>
              </a:rPr>
              <a:t>It has been evaluated in three clinical studies in CHB patients</a:t>
            </a:r>
          </a:p>
          <a:p>
            <a:pPr marL="784225" lvl="2" indent="-285750">
              <a:spcBef>
                <a:spcPts val="600"/>
              </a:spcBef>
              <a:buFont typeface="Arial" panose="020B0604020202020204" pitchFamily="34" charset="0"/>
              <a:buChar char="•"/>
            </a:pPr>
            <a:endParaRPr lang="en-US" altLang="zh-CN" sz="1400" dirty="0">
              <a:latin typeface="+mj-lt"/>
              <a:ea typeface="宋体"/>
              <a:cs typeface="Arial"/>
            </a:endParaRPr>
          </a:p>
        </p:txBody>
      </p:sp>
      <p:graphicFrame>
        <p:nvGraphicFramePr>
          <p:cNvPr id="6" name="Table 6">
            <a:extLst>
              <a:ext uri="{FF2B5EF4-FFF2-40B4-BE49-F238E27FC236}">
                <a16:creationId xmlns:a16="http://schemas.microsoft.com/office/drawing/2014/main" id="{23B32AD0-D8E1-CC48-D09C-AABE641D7C2C}"/>
              </a:ext>
            </a:extLst>
          </p:cNvPr>
          <p:cNvGraphicFramePr>
            <a:graphicFrameLocks noGrp="1"/>
          </p:cNvGraphicFramePr>
          <p:nvPr>
            <p:custDataLst>
              <p:tags r:id="rId2"/>
            </p:custDataLst>
            <p:extLst>
              <p:ext uri="{D42A27DB-BD31-4B8C-83A1-F6EECF244321}">
                <p14:modId xmlns:p14="http://schemas.microsoft.com/office/powerpoint/2010/main" val="1573311964"/>
              </p:ext>
            </p:extLst>
          </p:nvPr>
        </p:nvGraphicFramePr>
        <p:xfrm>
          <a:off x="1195694" y="2384465"/>
          <a:ext cx="10340987" cy="1036320"/>
        </p:xfrm>
        <a:graphic>
          <a:graphicData uri="http://schemas.openxmlformats.org/drawingml/2006/table">
            <a:tbl>
              <a:tblPr firstRow="1" bandRow="1">
                <a:tableStyleId>{2D5ABB26-0587-4C30-8999-92F81FD0307C}</a:tableStyleId>
              </a:tblPr>
              <a:tblGrid>
                <a:gridCol w="1928085">
                  <a:extLst>
                    <a:ext uri="{9D8B030D-6E8A-4147-A177-3AD203B41FA5}">
                      <a16:colId xmlns:a16="http://schemas.microsoft.com/office/drawing/2014/main" val="410000616"/>
                    </a:ext>
                  </a:extLst>
                </a:gridCol>
                <a:gridCol w="986121">
                  <a:extLst>
                    <a:ext uri="{9D8B030D-6E8A-4147-A177-3AD203B41FA5}">
                      <a16:colId xmlns:a16="http://schemas.microsoft.com/office/drawing/2014/main" val="3797200003"/>
                    </a:ext>
                  </a:extLst>
                </a:gridCol>
                <a:gridCol w="1770691">
                  <a:extLst>
                    <a:ext uri="{9D8B030D-6E8A-4147-A177-3AD203B41FA5}">
                      <a16:colId xmlns:a16="http://schemas.microsoft.com/office/drawing/2014/main" val="3831875694"/>
                    </a:ext>
                  </a:extLst>
                </a:gridCol>
                <a:gridCol w="2074237">
                  <a:extLst>
                    <a:ext uri="{9D8B030D-6E8A-4147-A177-3AD203B41FA5}">
                      <a16:colId xmlns:a16="http://schemas.microsoft.com/office/drawing/2014/main" val="1600070900"/>
                    </a:ext>
                  </a:extLst>
                </a:gridCol>
                <a:gridCol w="1720099">
                  <a:extLst>
                    <a:ext uri="{9D8B030D-6E8A-4147-A177-3AD203B41FA5}">
                      <a16:colId xmlns:a16="http://schemas.microsoft.com/office/drawing/2014/main" val="2391222058"/>
                    </a:ext>
                  </a:extLst>
                </a:gridCol>
                <a:gridCol w="1861754">
                  <a:extLst>
                    <a:ext uri="{9D8B030D-6E8A-4147-A177-3AD203B41FA5}">
                      <a16:colId xmlns:a16="http://schemas.microsoft.com/office/drawing/2014/main" val="2339939734"/>
                    </a:ext>
                  </a:extLst>
                </a:gridCol>
              </a:tblGrid>
              <a:tr h="177641">
                <a:tc>
                  <a:txBody>
                    <a:bodyPr/>
                    <a:lstStyle/>
                    <a:p>
                      <a:pPr algn="ctr"/>
                      <a:r>
                        <a:rPr lang="en-US" sz="1000" b="1" i="1" dirty="0">
                          <a:solidFill>
                            <a:schemeClr val="bg1"/>
                          </a:solidFill>
                        </a:rPr>
                        <a:t>Study ID</a:t>
                      </a:r>
                    </a:p>
                  </a:txBody>
                  <a:tcPr>
                    <a:solidFill>
                      <a:srgbClr val="1E4C8C"/>
                    </a:solidFill>
                  </a:tcPr>
                </a:tc>
                <a:tc>
                  <a:txBody>
                    <a:bodyPr/>
                    <a:lstStyle/>
                    <a:p>
                      <a:pPr algn="ctr"/>
                      <a:r>
                        <a:rPr lang="en-US" sz="1000" b="1" i="1" dirty="0">
                          <a:solidFill>
                            <a:schemeClr val="bg1"/>
                          </a:solidFill>
                        </a:rPr>
                        <a:t>Phase </a:t>
                      </a:r>
                    </a:p>
                  </a:txBody>
                  <a:tcPr>
                    <a:solidFill>
                      <a:srgbClr val="1E4C8C"/>
                    </a:solidFill>
                  </a:tcPr>
                </a:tc>
                <a:tc>
                  <a:txBody>
                    <a:bodyPr/>
                    <a:lstStyle/>
                    <a:p>
                      <a:pPr algn="ctr"/>
                      <a:r>
                        <a:rPr lang="en-US" sz="1000" b="1" i="1" dirty="0">
                          <a:solidFill>
                            <a:schemeClr val="bg1"/>
                          </a:solidFill>
                        </a:rPr>
                        <a:t>Country</a:t>
                      </a:r>
                    </a:p>
                  </a:txBody>
                  <a:tcPr>
                    <a:solidFill>
                      <a:srgbClr val="1E4C8C"/>
                    </a:solidFill>
                  </a:tcPr>
                </a:tc>
                <a:tc>
                  <a:txBody>
                    <a:bodyPr/>
                    <a:lstStyle/>
                    <a:p>
                      <a:pPr algn="ctr"/>
                      <a:r>
                        <a:rPr lang="en-US" sz="1000" b="1" i="1" dirty="0">
                          <a:solidFill>
                            <a:schemeClr val="bg1"/>
                          </a:solidFill>
                        </a:rPr>
                        <a:t>Purpose</a:t>
                      </a:r>
                    </a:p>
                  </a:txBody>
                  <a:tcPr>
                    <a:solidFill>
                      <a:srgbClr val="1E4C8C"/>
                    </a:solidFill>
                  </a:tcPr>
                </a:tc>
                <a:tc>
                  <a:txBody>
                    <a:bodyPr/>
                    <a:lstStyle/>
                    <a:p>
                      <a:pPr algn="ctr"/>
                      <a:r>
                        <a:rPr lang="en-US" sz="1000" b="1" i="1" dirty="0">
                          <a:solidFill>
                            <a:schemeClr val="bg1"/>
                          </a:solidFill>
                        </a:rPr>
                        <a:t># of patient enrolled </a:t>
                      </a:r>
                    </a:p>
                  </a:txBody>
                  <a:tcPr>
                    <a:solidFill>
                      <a:srgbClr val="1E4C8C"/>
                    </a:solidFill>
                  </a:tcPr>
                </a:tc>
                <a:tc>
                  <a:txBody>
                    <a:bodyPr/>
                    <a:lstStyle/>
                    <a:p>
                      <a:pPr algn="ctr"/>
                      <a:r>
                        <a:rPr lang="en-US" sz="1000" b="1" i="1" dirty="0">
                          <a:solidFill>
                            <a:schemeClr val="bg1"/>
                          </a:solidFill>
                        </a:rPr>
                        <a:t>Status</a:t>
                      </a:r>
                    </a:p>
                  </a:txBody>
                  <a:tcPr>
                    <a:solidFill>
                      <a:srgbClr val="1E4C8C"/>
                    </a:solidFill>
                  </a:tcPr>
                </a:tc>
                <a:extLst>
                  <a:ext uri="{0D108BD9-81ED-4DB2-BD59-A6C34878D82A}">
                    <a16:rowId xmlns:a16="http://schemas.microsoft.com/office/drawing/2014/main" val="910023416"/>
                  </a:ext>
                </a:extLst>
              </a:tr>
              <a:tr h="319742">
                <a:tc>
                  <a:txBody>
                    <a:bodyPr/>
                    <a:lstStyle/>
                    <a:p>
                      <a:pPr algn="ctr"/>
                      <a:r>
                        <a:rPr lang="en-US" altLang="zh-CN" sz="1000" b="1" kern="1200" dirty="0">
                          <a:solidFill>
                            <a:schemeClr val="tx1"/>
                          </a:solidFill>
                          <a:latin typeface="+mn-lt"/>
                          <a:ea typeface="等线"/>
                          <a:cs typeface="Arial"/>
                        </a:rPr>
                        <a:t>HH003-201</a:t>
                      </a:r>
                    </a:p>
                    <a:p>
                      <a:pPr algn="ctr"/>
                      <a:r>
                        <a:rPr lang="en-US" sz="1000" dirty="0"/>
                        <a:t>(NCT05674448)</a:t>
                      </a:r>
                    </a:p>
                  </a:txBody>
                  <a:tcPr anchor="ctr"/>
                </a:tc>
                <a:tc>
                  <a:txBody>
                    <a:bodyPr/>
                    <a:lstStyle/>
                    <a:p>
                      <a:pPr algn="ctr"/>
                      <a:r>
                        <a:rPr lang="en-US" sz="1000" dirty="0"/>
                        <a:t>2a</a:t>
                      </a:r>
                    </a:p>
                  </a:txBody>
                  <a:tcPr anchor="ctr"/>
                </a:tc>
                <a:tc>
                  <a:txBody>
                    <a:bodyPr/>
                    <a:lstStyle/>
                    <a:p>
                      <a:pPr algn="ctr"/>
                      <a:r>
                        <a:rPr lang="en-US" sz="1000" dirty="0"/>
                        <a:t>China</a:t>
                      </a:r>
                    </a:p>
                  </a:txBody>
                  <a:tcPr anchor="ctr"/>
                </a:tc>
                <a:tc>
                  <a:txBody>
                    <a:bodyPr/>
                    <a:lstStyle/>
                    <a:p>
                      <a:pPr algn="ctr"/>
                      <a:r>
                        <a:rPr lang="en-US" altLang="zh-CN" sz="1000" dirty="0"/>
                        <a:t>P</a:t>
                      </a:r>
                      <a:r>
                        <a:rPr lang="en-US" sz="1000" dirty="0"/>
                        <a:t>roof-of-concept</a:t>
                      </a:r>
                    </a:p>
                  </a:txBody>
                  <a:tcPr anchor="ctr"/>
                </a:tc>
                <a:tc>
                  <a:txBody>
                    <a:bodyPr/>
                    <a:lstStyle/>
                    <a:p>
                      <a:pPr algn="ctr"/>
                      <a:r>
                        <a:rPr lang="en-US" sz="1000" dirty="0"/>
                        <a:t>9</a:t>
                      </a:r>
                    </a:p>
                  </a:txBody>
                  <a:tcPr anchor="ctr"/>
                </a:tc>
                <a:tc>
                  <a:txBody>
                    <a:bodyPr/>
                    <a:lstStyle/>
                    <a:p>
                      <a:pPr algn="ctr"/>
                      <a:r>
                        <a:rPr lang="en-US" sz="1000" dirty="0"/>
                        <a:t>Completed </a:t>
                      </a:r>
                    </a:p>
                  </a:txBody>
                  <a:tcPr anchor="ctr"/>
                </a:tc>
                <a:extLst>
                  <a:ext uri="{0D108BD9-81ED-4DB2-BD59-A6C34878D82A}">
                    <a16:rowId xmlns:a16="http://schemas.microsoft.com/office/drawing/2014/main" val="3794757937"/>
                  </a:ext>
                </a:extLst>
              </a:tr>
              <a:tr h="288667">
                <a:tc>
                  <a:txBody>
                    <a:bodyPr/>
                    <a:lstStyle/>
                    <a:p>
                      <a:pPr algn="ctr"/>
                      <a:r>
                        <a:rPr lang="en-US" altLang="zh-CN" sz="1000" b="1" kern="1200" dirty="0">
                          <a:solidFill>
                            <a:schemeClr val="tx1"/>
                          </a:solidFill>
                          <a:latin typeface="+mn-lt"/>
                          <a:ea typeface="等线"/>
                          <a:cs typeface="Arial"/>
                        </a:rPr>
                        <a:t>HH003-204</a:t>
                      </a:r>
                    </a:p>
                    <a:p>
                      <a:pPr algn="ctr"/>
                      <a:r>
                        <a:rPr lang="en-US" sz="1000" kern="1200" dirty="0">
                          <a:solidFill>
                            <a:schemeClr val="tx1"/>
                          </a:solidFill>
                          <a:latin typeface="+mn-lt"/>
                          <a:ea typeface="等线"/>
                          <a:cs typeface="Arial"/>
                        </a:rPr>
                        <a:t>(NCT05861674)</a:t>
                      </a:r>
                      <a:endParaRPr lang="en-US" sz="1000" dirty="0"/>
                    </a:p>
                  </a:txBody>
                  <a:tcPr anchor="ctr"/>
                </a:tc>
                <a:tc>
                  <a:txBody>
                    <a:bodyPr/>
                    <a:lstStyle/>
                    <a:p>
                      <a:pPr algn="ctr"/>
                      <a:r>
                        <a:rPr lang="en-US" sz="1000" dirty="0"/>
                        <a:t>2b</a:t>
                      </a:r>
                    </a:p>
                  </a:txBody>
                  <a:tcPr anchor="ctr"/>
                </a:tc>
                <a:tc>
                  <a:txBody>
                    <a:bodyPr/>
                    <a:lstStyle/>
                    <a:p>
                      <a:pPr algn="ctr"/>
                      <a:r>
                        <a:rPr lang="en-US" sz="1000" dirty="0"/>
                        <a:t>China, U.S.</a:t>
                      </a:r>
                      <a:r>
                        <a:rPr lang="en-US" sz="1000" baseline="30000" dirty="0"/>
                        <a:t>1</a:t>
                      </a:r>
                      <a:r>
                        <a:rPr lang="en-US" sz="1000" dirty="0"/>
                        <a:t> Mongolia and Pakistan</a:t>
                      </a:r>
                    </a:p>
                  </a:txBody>
                  <a:tcPr anchor="ctr"/>
                </a:tc>
                <a:tc>
                  <a:txBody>
                    <a:bodyPr/>
                    <a:lstStyle/>
                    <a:p>
                      <a:pPr algn="ctr"/>
                      <a:r>
                        <a:rPr lang="en-US" altLang="zh-CN" sz="1000" kern="1200" dirty="0">
                          <a:solidFill>
                            <a:schemeClr val="tx1"/>
                          </a:solidFill>
                          <a:latin typeface="+mn-lt"/>
                          <a:ea typeface="宋体"/>
                          <a:cs typeface="Arial"/>
                        </a:rPr>
                        <a:t>Pivotal multi-regional clinical trial </a:t>
                      </a:r>
                      <a:endParaRPr lang="en-US" sz="1000" dirty="0"/>
                    </a:p>
                  </a:txBody>
                  <a:tcPr anchor="ctr"/>
                </a:tc>
                <a:tc>
                  <a:txBody>
                    <a:bodyPr/>
                    <a:lstStyle/>
                    <a:p>
                      <a:pPr algn="ctr"/>
                      <a:r>
                        <a:rPr lang="en-US" sz="1000" dirty="0"/>
                        <a:t>101</a:t>
                      </a:r>
                    </a:p>
                  </a:txBody>
                  <a:tcPr anchor="ctr"/>
                </a:tc>
                <a:tc>
                  <a:txBody>
                    <a:bodyPr/>
                    <a:lstStyle/>
                    <a:p>
                      <a:pPr algn="ctr"/>
                      <a:r>
                        <a:rPr lang="en-US" sz="1000" dirty="0"/>
                        <a:t>24w data released;</a:t>
                      </a:r>
                    </a:p>
                    <a:p>
                      <a:pPr algn="ctr"/>
                      <a:r>
                        <a:rPr lang="en-US" sz="1000" dirty="0"/>
                        <a:t>CN NDA Submitted </a:t>
                      </a:r>
                    </a:p>
                  </a:txBody>
                  <a:tcPr anchor="ctr"/>
                </a:tc>
                <a:extLst>
                  <a:ext uri="{0D108BD9-81ED-4DB2-BD59-A6C34878D82A}">
                    <a16:rowId xmlns:a16="http://schemas.microsoft.com/office/drawing/2014/main" val="951526554"/>
                  </a:ext>
                </a:extLst>
              </a:tr>
            </a:tbl>
          </a:graphicData>
        </a:graphic>
      </p:graphicFrame>
      <p:graphicFrame>
        <p:nvGraphicFramePr>
          <p:cNvPr id="11" name="Table 6">
            <a:extLst>
              <a:ext uri="{FF2B5EF4-FFF2-40B4-BE49-F238E27FC236}">
                <a16:creationId xmlns:a16="http://schemas.microsoft.com/office/drawing/2014/main" id="{CBFAA24B-3B6B-AA3F-7338-97378962B719}"/>
              </a:ext>
            </a:extLst>
          </p:cNvPr>
          <p:cNvGraphicFramePr>
            <a:graphicFrameLocks noGrp="1"/>
          </p:cNvGraphicFramePr>
          <p:nvPr>
            <p:custDataLst>
              <p:tags r:id="rId3"/>
            </p:custDataLst>
            <p:extLst>
              <p:ext uri="{D42A27DB-BD31-4B8C-83A1-F6EECF244321}">
                <p14:modId xmlns:p14="http://schemas.microsoft.com/office/powerpoint/2010/main" val="2706592222"/>
              </p:ext>
            </p:extLst>
          </p:nvPr>
        </p:nvGraphicFramePr>
        <p:xfrm>
          <a:off x="1267389" y="5081980"/>
          <a:ext cx="10340987" cy="1292352"/>
        </p:xfrm>
        <a:graphic>
          <a:graphicData uri="http://schemas.openxmlformats.org/drawingml/2006/table">
            <a:tbl>
              <a:tblPr firstRow="1" bandRow="1">
                <a:tableStyleId>{2D5ABB26-0587-4C30-8999-92F81FD0307C}</a:tableStyleId>
              </a:tblPr>
              <a:tblGrid>
                <a:gridCol w="1928085">
                  <a:extLst>
                    <a:ext uri="{9D8B030D-6E8A-4147-A177-3AD203B41FA5}">
                      <a16:colId xmlns:a16="http://schemas.microsoft.com/office/drawing/2014/main" val="410000616"/>
                    </a:ext>
                  </a:extLst>
                </a:gridCol>
                <a:gridCol w="986121">
                  <a:extLst>
                    <a:ext uri="{9D8B030D-6E8A-4147-A177-3AD203B41FA5}">
                      <a16:colId xmlns:a16="http://schemas.microsoft.com/office/drawing/2014/main" val="3797200003"/>
                    </a:ext>
                  </a:extLst>
                </a:gridCol>
                <a:gridCol w="1770691">
                  <a:extLst>
                    <a:ext uri="{9D8B030D-6E8A-4147-A177-3AD203B41FA5}">
                      <a16:colId xmlns:a16="http://schemas.microsoft.com/office/drawing/2014/main" val="3831875694"/>
                    </a:ext>
                  </a:extLst>
                </a:gridCol>
                <a:gridCol w="2074237">
                  <a:extLst>
                    <a:ext uri="{9D8B030D-6E8A-4147-A177-3AD203B41FA5}">
                      <a16:colId xmlns:a16="http://schemas.microsoft.com/office/drawing/2014/main" val="1600070900"/>
                    </a:ext>
                  </a:extLst>
                </a:gridCol>
                <a:gridCol w="1720099">
                  <a:extLst>
                    <a:ext uri="{9D8B030D-6E8A-4147-A177-3AD203B41FA5}">
                      <a16:colId xmlns:a16="http://schemas.microsoft.com/office/drawing/2014/main" val="2391222058"/>
                    </a:ext>
                  </a:extLst>
                </a:gridCol>
                <a:gridCol w="1861754">
                  <a:extLst>
                    <a:ext uri="{9D8B030D-6E8A-4147-A177-3AD203B41FA5}">
                      <a16:colId xmlns:a16="http://schemas.microsoft.com/office/drawing/2014/main" val="2339939734"/>
                    </a:ext>
                  </a:extLst>
                </a:gridCol>
              </a:tblGrid>
              <a:tr h="167276">
                <a:tc>
                  <a:txBody>
                    <a:bodyPr/>
                    <a:lstStyle/>
                    <a:p>
                      <a:pPr algn="ctr"/>
                      <a:r>
                        <a:rPr lang="en-US" sz="1000" b="1" i="1" dirty="0">
                          <a:solidFill>
                            <a:schemeClr val="bg1"/>
                          </a:solidFill>
                        </a:rPr>
                        <a:t>Study ID</a:t>
                      </a:r>
                    </a:p>
                  </a:txBody>
                  <a:tcPr>
                    <a:solidFill>
                      <a:srgbClr val="6BAD40"/>
                    </a:solidFill>
                  </a:tcPr>
                </a:tc>
                <a:tc>
                  <a:txBody>
                    <a:bodyPr/>
                    <a:lstStyle/>
                    <a:p>
                      <a:pPr algn="ctr"/>
                      <a:r>
                        <a:rPr lang="en-US" sz="1000" b="1" i="1" dirty="0">
                          <a:solidFill>
                            <a:schemeClr val="bg1"/>
                          </a:solidFill>
                        </a:rPr>
                        <a:t>Phase </a:t>
                      </a:r>
                    </a:p>
                  </a:txBody>
                  <a:tcPr>
                    <a:solidFill>
                      <a:srgbClr val="6BAD40"/>
                    </a:solidFill>
                  </a:tcPr>
                </a:tc>
                <a:tc>
                  <a:txBody>
                    <a:bodyPr/>
                    <a:lstStyle/>
                    <a:p>
                      <a:pPr algn="ctr"/>
                      <a:r>
                        <a:rPr lang="en-US" sz="1000" b="1" i="1" dirty="0">
                          <a:solidFill>
                            <a:schemeClr val="bg1"/>
                          </a:solidFill>
                        </a:rPr>
                        <a:t>Country</a:t>
                      </a:r>
                    </a:p>
                  </a:txBody>
                  <a:tcPr>
                    <a:solidFill>
                      <a:srgbClr val="6BAD40"/>
                    </a:solidFill>
                  </a:tcPr>
                </a:tc>
                <a:tc>
                  <a:txBody>
                    <a:bodyPr/>
                    <a:lstStyle/>
                    <a:p>
                      <a:pPr algn="ctr"/>
                      <a:r>
                        <a:rPr lang="en-US" sz="1000" b="1" i="1" dirty="0">
                          <a:solidFill>
                            <a:schemeClr val="bg1"/>
                          </a:solidFill>
                        </a:rPr>
                        <a:t>Purpose</a:t>
                      </a:r>
                    </a:p>
                  </a:txBody>
                  <a:tcPr>
                    <a:solidFill>
                      <a:srgbClr val="6BAD40"/>
                    </a:solidFill>
                  </a:tcPr>
                </a:tc>
                <a:tc>
                  <a:txBody>
                    <a:bodyPr/>
                    <a:lstStyle/>
                    <a:p>
                      <a:pPr algn="ctr"/>
                      <a:r>
                        <a:rPr lang="en-US" sz="1000" b="1" i="1" dirty="0">
                          <a:solidFill>
                            <a:schemeClr val="bg1"/>
                          </a:solidFill>
                        </a:rPr>
                        <a:t># of patient enrolled </a:t>
                      </a:r>
                    </a:p>
                  </a:txBody>
                  <a:tcPr>
                    <a:solidFill>
                      <a:srgbClr val="6BAD40"/>
                    </a:solidFill>
                  </a:tcPr>
                </a:tc>
                <a:tc>
                  <a:txBody>
                    <a:bodyPr/>
                    <a:lstStyle/>
                    <a:p>
                      <a:pPr algn="ctr"/>
                      <a:r>
                        <a:rPr lang="en-US" sz="1000" b="1" i="1" dirty="0">
                          <a:solidFill>
                            <a:schemeClr val="bg1"/>
                          </a:solidFill>
                        </a:rPr>
                        <a:t>Status</a:t>
                      </a:r>
                    </a:p>
                  </a:txBody>
                  <a:tcPr>
                    <a:solidFill>
                      <a:srgbClr val="6BAD40"/>
                    </a:solidFill>
                  </a:tcPr>
                </a:tc>
                <a:extLst>
                  <a:ext uri="{0D108BD9-81ED-4DB2-BD59-A6C34878D82A}">
                    <a16:rowId xmlns:a16="http://schemas.microsoft.com/office/drawing/2014/main" val="910023416"/>
                  </a:ext>
                </a:extLst>
              </a:tr>
              <a:tr h="365760">
                <a:tc>
                  <a:txBody>
                    <a:bodyPr/>
                    <a:lstStyle/>
                    <a:p>
                      <a:pPr algn="ctr"/>
                      <a:r>
                        <a:rPr lang="en-US" altLang="zh-CN" sz="1000" b="1" kern="1200" dirty="0">
                          <a:solidFill>
                            <a:schemeClr val="tx1"/>
                          </a:solidFill>
                          <a:latin typeface="+mn-lt"/>
                          <a:ea typeface="等线"/>
                          <a:cs typeface="Arial"/>
                        </a:rPr>
                        <a:t>HH003-1801/1802</a:t>
                      </a:r>
                    </a:p>
                    <a:p>
                      <a:pPr algn="ctr"/>
                      <a:r>
                        <a:rPr lang="en-US" altLang="zh-CN" sz="1000" b="0" kern="1200" dirty="0">
                          <a:solidFill>
                            <a:schemeClr val="tx1"/>
                          </a:solidFill>
                          <a:latin typeface="+mn-lt"/>
                          <a:ea typeface="等线"/>
                          <a:cs typeface="Arial"/>
                        </a:rPr>
                        <a:t>(NCT05542979)</a:t>
                      </a:r>
                    </a:p>
                  </a:txBody>
                  <a:tcPr marT="18288" marB="18288" anchor="ctr"/>
                </a:tc>
                <a:tc>
                  <a:txBody>
                    <a:bodyPr/>
                    <a:lstStyle/>
                    <a:p>
                      <a:pPr algn="ctr"/>
                      <a:r>
                        <a:rPr lang="en-US" altLang="zh-CN" sz="1000" kern="1200" dirty="0">
                          <a:solidFill>
                            <a:schemeClr val="tx1"/>
                          </a:solidFill>
                          <a:latin typeface="+mn-lt"/>
                          <a:ea typeface="宋体"/>
                          <a:cs typeface="Arial"/>
                        </a:rPr>
                        <a:t>1a / 1b</a:t>
                      </a:r>
                      <a:endParaRPr lang="en-US" sz="1000" dirty="0"/>
                    </a:p>
                  </a:txBody>
                  <a:tcPr marT="18288" marB="18288" anchor="ctr"/>
                </a:tc>
                <a:tc>
                  <a:txBody>
                    <a:bodyPr/>
                    <a:lstStyle/>
                    <a:p>
                      <a:pPr algn="ctr"/>
                      <a:r>
                        <a:rPr lang="en-US" sz="1000" dirty="0">
                          <a:solidFill>
                            <a:schemeClr val="tx1"/>
                          </a:solidFill>
                        </a:rPr>
                        <a:t>China</a:t>
                      </a:r>
                    </a:p>
                  </a:txBody>
                  <a:tcPr marT="18288" marB="18288" anchor="ctr"/>
                </a:tc>
                <a:tc>
                  <a:txBody>
                    <a:bodyPr/>
                    <a:lstStyle/>
                    <a:p>
                      <a:pPr algn="ctr"/>
                      <a:r>
                        <a:rPr lang="en-US" altLang="zh-CN" sz="1000" kern="1200" dirty="0">
                          <a:solidFill>
                            <a:schemeClr val="tx1"/>
                          </a:solidFill>
                          <a:latin typeface="+mn-lt"/>
                          <a:ea typeface="宋体"/>
                          <a:cs typeface="Arial"/>
                        </a:rPr>
                        <a:t>1a in healthy subjects;</a:t>
                      </a:r>
                    </a:p>
                    <a:p>
                      <a:pPr algn="ctr"/>
                      <a:r>
                        <a:rPr lang="en-US" altLang="zh-CN" sz="1000" kern="1200" dirty="0">
                          <a:solidFill>
                            <a:schemeClr val="tx1"/>
                          </a:solidFill>
                          <a:latin typeface="+mn-lt"/>
                          <a:ea typeface="宋体"/>
                          <a:cs typeface="Arial"/>
                        </a:rPr>
                        <a:t> 1b in naïve CHB patients</a:t>
                      </a:r>
                      <a:endParaRPr lang="en-US" sz="1000" dirty="0"/>
                    </a:p>
                  </a:txBody>
                  <a:tcPr marT="18288" marB="18288" anchor="ctr"/>
                </a:tc>
                <a:tc>
                  <a:txBody>
                    <a:bodyPr/>
                    <a:lstStyle/>
                    <a:p>
                      <a:pPr algn="ctr"/>
                      <a:r>
                        <a:rPr lang="en-US" sz="1000" dirty="0">
                          <a:solidFill>
                            <a:schemeClr val="tx1"/>
                          </a:solidFill>
                        </a:rPr>
                        <a:t>44 / 68</a:t>
                      </a:r>
                    </a:p>
                  </a:txBody>
                  <a:tcPr marT="18288" marB="18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Completed</a:t>
                      </a:r>
                    </a:p>
                  </a:txBody>
                  <a:tcPr marT="18288" marB="18288" anchor="ctr"/>
                </a:tc>
                <a:extLst>
                  <a:ext uri="{0D108BD9-81ED-4DB2-BD59-A6C34878D82A}">
                    <a16:rowId xmlns:a16="http://schemas.microsoft.com/office/drawing/2014/main" val="3794757937"/>
                  </a:ext>
                </a:extLst>
              </a:tr>
              <a:tr h="182880">
                <a:tc>
                  <a:txBody>
                    <a:bodyPr/>
                    <a:lstStyle/>
                    <a:p>
                      <a:pPr algn="ctr"/>
                      <a:r>
                        <a:rPr lang="en-US" altLang="zh-CN" sz="1000" b="1" kern="1200" dirty="0">
                          <a:solidFill>
                            <a:schemeClr val="tx1"/>
                          </a:solidFill>
                          <a:latin typeface="+mn-lt"/>
                          <a:ea typeface="等线"/>
                          <a:cs typeface="Arial"/>
                        </a:rPr>
                        <a:t>HH003-202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latin typeface="+mn-lt"/>
                          <a:ea typeface="等线"/>
                          <a:cs typeface="Arial"/>
                        </a:rPr>
                        <a:t>(NCT05839639)</a:t>
                      </a:r>
                    </a:p>
                  </a:txBody>
                  <a:tcPr marT="18288" marB="18288" anchor="ctr"/>
                </a:tc>
                <a:tc>
                  <a:txBody>
                    <a:bodyPr/>
                    <a:lstStyle/>
                    <a:p>
                      <a:pPr algn="ctr"/>
                      <a:r>
                        <a:rPr lang="en-US" sz="1000" dirty="0">
                          <a:solidFill>
                            <a:schemeClr val="tx1"/>
                          </a:solidFill>
                        </a:rPr>
                        <a:t>2a</a:t>
                      </a:r>
                    </a:p>
                  </a:txBody>
                  <a:tcPr marT="18288" marB="18288" anchor="ctr"/>
                </a:tc>
                <a:tc>
                  <a:txBody>
                    <a:bodyPr/>
                    <a:lstStyle/>
                    <a:p>
                      <a:pPr algn="ctr"/>
                      <a:r>
                        <a:rPr lang="en-US" sz="1000" dirty="0">
                          <a:solidFill>
                            <a:schemeClr val="tx1"/>
                          </a:solidFill>
                        </a:rPr>
                        <a:t>China</a:t>
                      </a:r>
                    </a:p>
                  </a:txBody>
                  <a:tcPr marT="18288" marB="18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roof-of-concept</a:t>
                      </a:r>
                    </a:p>
                  </a:txBody>
                  <a:tcPr marT="18288" marB="18288" anchor="ctr"/>
                </a:tc>
                <a:tc>
                  <a:txBody>
                    <a:bodyPr/>
                    <a:lstStyle/>
                    <a:p>
                      <a:pPr algn="ctr"/>
                      <a:r>
                        <a:rPr lang="en-US" sz="1000" dirty="0">
                          <a:solidFill>
                            <a:schemeClr val="tx1"/>
                          </a:solidFill>
                        </a:rPr>
                        <a:t>73</a:t>
                      </a:r>
                    </a:p>
                  </a:txBody>
                  <a:tcPr marT="18288" marB="18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Completed</a:t>
                      </a:r>
                    </a:p>
                  </a:txBody>
                  <a:tcPr marT="18288" marB="18288" anchor="ctr"/>
                </a:tc>
                <a:extLst>
                  <a:ext uri="{0D108BD9-81ED-4DB2-BD59-A6C34878D82A}">
                    <a16:rowId xmlns:a16="http://schemas.microsoft.com/office/drawing/2014/main" val="951526554"/>
                  </a:ext>
                </a:extLst>
              </a:tr>
              <a:tr h="182880">
                <a:tc>
                  <a:txBody>
                    <a:bodyPr/>
                    <a:lstStyle/>
                    <a:p>
                      <a:pPr algn="ctr"/>
                      <a:r>
                        <a:rPr lang="en-US" sz="1000" b="1" dirty="0">
                          <a:solidFill>
                            <a:schemeClr val="tx1"/>
                          </a:solidFill>
                        </a:rPr>
                        <a:t>HH003-203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latin typeface="+mn-lt"/>
                          <a:ea typeface="等线"/>
                          <a:cs typeface="Arial"/>
                        </a:rPr>
                        <a:t>(NCT05734807)</a:t>
                      </a:r>
                    </a:p>
                  </a:txBody>
                  <a:tcPr marT="18288" marB="18288" anchor="ctr"/>
                </a:tc>
                <a:tc>
                  <a:txBody>
                    <a:bodyPr/>
                    <a:lstStyle/>
                    <a:p>
                      <a:pPr algn="ctr"/>
                      <a:r>
                        <a:rPr lang="en-US" sz="1000" dirty="0">
                          <a:solidFill>
                            <a:schemeClr val="tx1"/>
                          </a:solidFill>
                        </a:rPr>
                        <a:t>2a</a:t>
                      </a:r>
                    </a:p>
                  </a:txBody>
                  <a:tcPr marT="18288" marB="18288" anchor="ctr"/>
                </a:tc>
                <a:tc>
                  <a:txBody>
                    <a:bodyPr/>
                    <a:lstStyle/>
                    <a:p>
                      <a:pPr algn="ctr"/>
                      <a:r>
                        <a:rPr lang="en-US" sz="1000" dirty="0">
                          <a:solidFill>
                            <a:schemeClr val="tx1"/>
                          </a:solidFill>
                        </a:rPr>
                        <a:t>China</a:t>
                      </a:r>
                    </a:p>
                  </a:txBody>
                  <a:tcPr marT="18288" marB="18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roof-of-concept</a:t>
                      </a:r>
                    </a:p>
                  </a:txBody>
                  <a:tcPr marT="18288" marB="18288" anchor="ctr"/>
                </a:tc>
                <a:tc>
                  <a:txBody>
                    <a:bodyPr/>
                    <a:lstStyle/>
                    <a:p>
                      <a:pPr algn="ctr"/>
                      <a:r>
                        <a:rPr lang="en-US" sz="1000" dirty="0">
                          <a:solidFill>
                            <a:schemeClr val="tx1"/>
                          </a:solidFill>
                        </a:rPr>
                        <a:t>73</a:t>
                      </a:r>
                    </a:p>
                  </a:txBody>
                  <a:tcPr marT="18288" marB="18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Completed</a:t>
                      </a:r>
                    </a:p>
                  </a:txBody>
                  <a:tcPr marT="18288" marB="18288" anchor="ctr"/>
                </a:tc>
                <a:extLst>
                  <a:ext uri="{0D108BD9-81ED-4DB2-BD59-A6C34878D82A}">
                    <a16:rowId xmlns:a16="http://schemas.microsoft.com/office/drawing/2014/main" val="2595798292"/>
                  </a:ext>
                </a:extLst>
              </a:tr>
            </a:tbl>
          </a:graphicData>
        </a:graphic>
      </p:graphicFrame>
      <p:sp>
        <p:nvSpPr>
          <p:cNvPr id="2" name="文本框 20">
            <a:extLst>
              <a:ext uri="{FF2B5EF4-FFF2-40B4-BE49-F238E27FC236}">
                <a16:creationId xmlns:a16="http://schemas.microsoft.com/office/drawing/2014/main" id="{62B1592C-FBFD-4D15-E544-758C4232A5B7}"/>
              </a:ext>
            </a:extLst>
          </p:cNvPr>
          <p:cNvSpPr txBox="1"/>
          <p:nvPr/>
        </p:nvSpPr>
        <p:spPr>
          <a:xfrm>
            <a:off x="357567" y="6594569"/>
            <a:ext cx="10888122" cy="230832"/>
          </a:xfrm>
          <a:prstGeom prst="rect">
            <a:avLst/>
          </a:prstGeom>
          <a:noFill/>
        </p:spPr>
        <p:txBody>
          <a:bodyPr wrap="square" rtlCol="0">
            <a:spAutoFit/>
          </a:bodyPr>
          <a:lstStyle/>
          <a:p>
            <a:r>
              <a:rPr lang="en-US" altLang="zh-CN" i="1" dirty="0">
                <a:solidFill>
                  <a:srgbClr val="000000"/>
                </a:solidFill>
                <a:latin typeface="Calibri" panose="020F0502020204030204" pitchFamily="34" charset="0"/>
                <a:cs typeface="Calibri" panose="020F0502020204030204" pitchFamily="34" charset="0"/>
                <a:sym typeface="+mn-lt"/>
              </a:rPr>
              <a:t>1. Set up but no patient was enrolled due to faster enrollment in other countries</a:t>
            </a:r>
          </a:p>
        </p:txBody>
      </p:sp>
    </p:spTree>
    <p:extLst>
      <p:ext uri="{BB962C8B-B14F-4D97-AF65-F5344CB8AC3E}">
        <p14:creationId xmlns:p14="http://schemas.microsoft.com/office/powerpoint/2010/main" val="154865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19">
            <a:extLst>
              <a:ext uri="{FF2B5EF4-FFF2-40B4-BE49-F238E27FC236}">
                <a16:creationId xmlns:a16="http://schemas.microsoft.com/office/drawing/2014/main" id="{6C6F010D-EC5C-22D6-20D1-0A182B310F85}"/>
              </a:ext>
            </a:extLst>
          </p:cNvPr>
          <p:cNvSpPr>
            <a:spLocks noGrp="1"/>
          </p:cNvSpPr>
          <p:nvPr>
            <p:ph type="sldNum" sz="quarter" idx="4"/>
          </p:nvPr>
        </p:nvSpPr>
        <p:spPr/>
        <p:txBody>
          <a:bodyPr/>
          <a:lstStyle/>
          <a:p>
            <a:fld id="{65DF815B-2E68-429A-AA2D-A19E84671048}" type="slidenum">
              <a:rPr lang="zh-CN" altLang="en-US" smtClean="0">
                <a:latin typeface="+mj-lt"/>
              </a:rPr>
              <a:pPr/>
              <a:t>6</a:t>
            </a:fld>
            <a:endParaRPr lang="zh-CN" altLang="en-US">
              <a:latin typeface="+mj-lt"/>
            </a:endParaRPr>
          </a:p>
        </p:txBody>
      </p:sp>
      <p:graphicFrame>
        <p:nvGraphicFramePr>
          <p:cNvPr id="7" name="Table 6">
            <a:extLst>
              <a:ext uri="{FF2B5EF4-FFF2-40B4-BE49-F238E27FC236}">
                <a16:creationId xmlns:a16="http://schemas.microsoft.com/office/drawing/2014/main" id="{B1C9ED96-A873-CDAB-5A4E-78D2421A5F45}"/>
              </a:ext>
            </a:extLst>
          </p:cNvPr>
          <p:cNvGraphicFramePr>
            <a:graphicFrameLocks noGrp="1"/>
          </p:cNvGraphicFramePr>
          <p:nvPr/>
        </p:nvGraphicFramePr>
        <p:xfrm>
          <a:off x="457193" y="3543247"/>
          <a:ext cx="5751576" cy="2834640"/>
        </p:xfrm>
        <a:graphic>
          <a:graphicData uri="http://schemas.openxmlformats.org/drawingml/2006/table">
            <a:tbl>
              <a:tblPr firstRow="1" bandRow="1">
                <a:tableStyleId>{5C22544A-7EE6-4342-B048-85BDC9FD1C3A}</a:tableStyleId>
              </a:tblPr>
              <a:tblGrid>
                <a:gridCol w="2047080">
                  <a:extLst>
                    <a:ext uri="{9D8B030D-6E8A-4147-A177-3AD203B41FA5}">
                      <a16:colId xmlns:a16="http://schemas.microsoft.com/office/drawing/2014/main" val="3582875217"/>
                    </a:ext>
                  </a:extLst>
                </a:gridCol>
                <a:gridCol w="1838257">
                  <a:extLst>
                    <a:ext uri="{9D8B030D-6E8A-4147-A177-3AD203B41FA5}">
                      <a16:colId xmlns:a16="http://schemas.microsoft.com/office/drawing/2014/main" val="266448317"/>
                    </a:ext>
                  </a:extLst>
                </a:gridCol>
                <a:gridCol w="1866239">
                  <a:extLst>
                    <a:ext uri="{9D8B030D-6E8A-4147-A177-3AD203B41FA5}">
                      <a16:colId xmlns:a16="http://schemas.microsoft.com/office/drawing/2014/main" val="3212068771"/>
                    </a:ext>
                  </a:extLst>
                </a:gridCol>
              </a:tblGrid>
              <a:tr h="66141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bg1"/>
                          </a:solidFill>
                          <a:effectLst/>
                          <a:latin typeface="+mn-lt"/>
                          <a:ea typeface="+mn-ea"/>
                          <a:cs typeface="+mn-cs"/>
                        </a:rPr>
                        <a:t>~12 Million</a:t>
                      </a:r>
                      <a:br>
                        <a:rPr lang="en-US" sz="2000" b="0" i="0" kern="1200" dirty="0">
                          <a:solidFill>
                            <a:schemeClr val="bg1"/>
                          </a:solidFill>
                          <a:effectLst/>
                          <a:latin typeface="+mn-lt"/>
                          <a:ea typeface="+mn-ea"/>
                          <a:cs typeface="+mn-cs"/>
                        </a:rPr>
                      </a:br>
                      <a:r>
                        <a:rPr lang="en-US" sz="1400" b="0" i="0" kern="1200" dirty="0">
                          <a:solidFill>
                            <a:schemeClr val="bg1"/>
                          </a:solidFill>
                          <a:effectLst/>
                          <a:latin typeface="+mn-lt"/>
                          <a:ea typeface="+mn-ea"/>
                          <a:cs typeface="+mn-cs"/>
                        </a:rPr>
                        <a:t>people are living with hepatitis delta globally</a:t>
                      </a:r>
                      <a:r>
                        <a:rPr lang="en-US" sz="1400" b="0" i="0" kern="1200" baseline="30000" dirty="0">
                          <a:solidFill>
                            <a:schemeClr val="bg1"/>
                          </a:solidFill>
                          <a:effectLst/>
                          <a:latin typeface="+mn-lt"/>
                          <a:ea typeface="+mn-ea"/>
                          <a:cs typeface="+mn-cs"/>
                        </a:rPr>
                        <a:t>1-2</a:t>
                      </a:r>
                      <a:r>
                        <a:rPr lang="en-US" sz="1400" b="0" i="0" kern="1200" baseline="0" dirty="0">
                          <a:solidFill>
                            <a:schemeClr val="bg1"/>
                          </a:solidFill>
                          <a:effectLst/>
                          <a:latin typeface="+mn-lt"/>
                          <a:ea typeface="+mn-ea"/>
                          <a:cs typeface="+mn-cs"/>
                        </a:rPr>
                        <a:t> </a:t>
                      </a:r>
                      <a:endParaRPr lang="en-US" sz="1200" b="0" i="0" kern="1200" baseline="0" dirty="0">
                        <a:solidFill>
                          <a:schemeClr val="bg1"/>
                        </a:solidFill>
                        <a:effectLst/>
                        <a:latin typeface="+mn-lt"/>
                        <a:ea typeface="+mn-ea"/>
                        <a:cs typeface="+mn-cs"/>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1E4C8C"/>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33054442"/>
                  </a:ext>
                </a:extLst>
              </a:tr>
              <a:tr h="37795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baseline="0" dirty="0">
                          <a:solidFill>
                            <a:schemeClr val="accent1"/>
                          </a:solidFill>
                          <a:effectLst/>
                          <a:latin typeface="+mn-lt"/>
                          <a:ea typeface="+mn-ea"/>
                          <a:cs typeface="+mn-cs"/>
                        </a:rPr>
                        <a:t>Millions of people with HDV RNA</a:t>
                      </a:r>
                      <a:r>
                        <a:rPr lang="en-US" altLang="zh-CN" sz="1400" b="1" i="0" kern="1200" baseline="0" dirty="0">
                          <a:solidFill>
                            <a:schemeClr val="accent1"/>
                          </a:solidFill>
                          <a:effectLst/>
                          <a:latin typeface="+mn-lt"/>
                          <a:ea typeface="+mn-ea"/>
                          <a:cs typeface="+mn-cs"/>
                        </a:rPr>
                        <a:t> positive in key markets</a:t>
                      </a:r>
                      <a:r>
                        <a:rPr lang="en-US" altLang="zh-CN" sz="1400" b="0" i="0" kern="1200" baseline="30000" dirty="0">
                          <a:solidFill>
                            <a:schemeClr val="accent1"/>
                          </a:solidFill>
                          <a:effectLst/>
                          <a:latin typeface="+mn-lt"/>
                          <a:ea typeface="+mn-ea"/>
                          <a:cs typeface="+mn-cs"/>
                        </a:rPr>
                        <a:t>1-2</a:t>
                      </a:r>
                      <a:endParaRPr lang="en-US" altLang="zh-CN" sz="1400" b="0" i="0" kern="1200" baseline="0" dirty="0">
                        <a:solidFill>
                          <a:schemeClr val="accent1"/>
                        </a:solidFill>
                        <a:effectLst/>
                        <a:latin typeface="+mn-lt"/>
                        <a:ea typeface="+mn-ea"/>
                        <a:cs typeface="+mn-cs"/>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kern="1200" baseline="30000">
                        <a:solidFill>
                          <a:srgbClr val="33444F"/>
                        </a:solidFill>
                        <a:effectLst/>
                        <a:latin typeface="+mj-lt"/>
                        <a:ea typeface="+mn-ea"/>
                        <a:cs typeface="+mn-cs"/>
                      </a:endParaRPr>
                    </a:p>
                  </a:txBody>
                  <a:tcPr>
                    <a:lnB w="12700" cap="flat" cmpd="sng" algn="ctr">
                      <a:solidFill>
                        <a:schemeClr val="bg1"/>
                      </a:solidFill>
                      <a:prstDash val="solid"/>
                      <a:round/>
                      <a:headEnd type="none" w="med" len="med"/>
                      <a:tailEnd type="none" w="med" len="med"/>
                    </a:lnB>
                    <a:solidFill>
                      <a:srgbClr val="89AB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baseline="30000">
                        <a:solidFill>
                          <a:srgbClr val="33444F"/>
                        </a:solidFill>
                        <a:effectLst/>
                        <a:latin typeface="+mj-lt"/>
                        <a:ea typeface="+mn-ea"/>
                        <a:cs typeface="+mn-cs"/>
                      </a:endParaRPr>
                    </a:p>
                  </a:txBody>
                  <a:tcPr>
                    <a:lnB w="12700" cap="flat" cmpd="sng" algn="ctr">
                      <a:solidFill>
                        <a:schemeClr val="bg1"/>
                      </a:solidFill>
                      <a:prstDash val="solid"/>
                      <a:round/>
                      <a:headEnd type="none" w="med" len="med"/>
                      <a:tailEnd type="none" w="med" len="med"/>
                    </a:lnB>
                    <a:solidFill>
                      <a:srgbClr val="89ABFF"/>
                    </a:solidFill>
                  </a:tcPr>
                </a:tc>
                <a:extLst>
                  <a:ext uri="{0D108BD9-81ED-4DB2-BD59-A6C34878D82A}">
                    <a16:rowId xmlns:a16="http://schemas.microsoft.com/office/drawing/2014/main" val="314838818"/>
                  </a:ext>
                </a:extLst>
              </a:tr>
              <a:tr h="566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baseline="0" dirty="0">
                          <a:solidFill>
                            <a:schemeClr val="accent1"/>
                          </a:solidFill>
                          <a:effectLst/>
                          <a:latin typeface="+mn-lt"/>
                          <a:ea typeface="+mn-ea"/>
                          <a:cs typeface="+mn-cs"/>
                        </a:rPr>
                        <a:t>CHINA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dirty="0">
                          <a:solidFill>
                            <a:schemeClr val="accent1"/>
                          </a:solidFill>
                          <a:effectLst/>
                          <a:latin typeface="+mn-lt"/>
                          <a:ea typeface="+mn-ea"/>
                          <a:cs typeface="+mn-cs"/>
                        </a:rPr>
                        <a:t>~800,000</a:t>
                      </a:r>
                    </a:p>
                  </a:txBody>
                  <a:tcPr anchor="ctr">
                    <a:lnL w="28575"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baseline="0" dirty="0">
                          <a:solidFill>
                            <a:schemeClr val="accent1"/>
                          </a:solidFill>
                          <a:effectLst/>
                          <a:latin typeface="+mn-lt"/>
                          <a:ea typeface="+mn-ea"/>
                          <a:cs typeface="+mn-cs"/>
                        </a:rPr>
                        <a:t>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dirty="0">
                          <a:solidFill>
                            <a:schemeClr val="accent1"/>
                          </a:solidFill>
                          <a:effectLst/>
                          <a:latin typeface="+mn-lt"/>
                          <a:ea typeface="+mn-ea"/>
                          <a:cs typeface="+mn-cs"/>
                        </a:rPr>
                        <a:t>~100,000</a:t>
                      </a:r>
                    </a:p>
                  </a:txBody>
                  <a:tcPr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baseline="0" dirty="0">
                          <a:solidFill>
                            <a:schemeClr val="accent1"/>
                          </a:solidFill>
                          <a:effectLst/>
                          <a:latin typeface="+mn-lt"/>
                          <a:ea typeface="+mn-ea"/>
                          <a:cs typeface="+mn-cs"/>
                        </a:rPr>
                        <a:t>EU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i="0" kern="1200" baseline="0" dirty="0">
                          <a:solidFill>
                            <a:schemeClr val="accent1"/>
                          </a:solidFill>
                          <a:effectLst/>
                          <a:latin typeface="+mn-lt"/>
                          <a:ea typeface="+mn-ea"/>
                          <a:cs typeface="+mn-cs"/>
                        </a:rPr>
                        <a:t>~680,000</a:t>
                      </a:r>
                    </a:p>
                  </a:txBody>
                  <a:tcPr anchor="ctr">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653988490"/>
                  </a:ext>
                </a:extLst>
              </a:tr>
              <a:tr h="1228344">
                <a:tc gridSpan="3">
                  <a:txBody>
                    <a:bodyPr/>
                    <a:lstStyle/>
                    <a:p>
                      <a:pPr marL="228600" marR="0" lvl="0" indent="-228600" algn="l" defTabSz="914400" rtl="0" eaLnBrk="1" fontAlgn="auto" latinLnBrk="0" hangingPunct="1">
                        <a:lnSpc>
                          <a:spcPct val="100000"/>
                        </a:lnSpc>
                        <a:spcBef>
                          <a:spcPts val="200"/>
                        </a:spcBef>
                        <a:spcAft>
                          <a:spcPts val="200"/>
                        </a:spcAft>
                        <a:buClrTx/>
                        <a:buSzPct val="80000"/>
                        <a:buFont typeface="Wingdings" panose="05000000000000000000" pitchFamily="2" charset="2"/>
                        <a:buChar char="n"/>
                        <a:tabLst/>
                        <a:defRPr/>
                      </a:pPr>
                      <a:r>
                        <a:rPr lang="en-US" sz="1200" b="0" i="0" kern="1200" baseline="0" dirty="0">
                          <a:solidFill>
                            <a:schemeClr val="tx1"/>
                          </a:solidFill>
                          <a:effectLst/>
                          <a:latin typeface="+mj-lt"/>
                          <a:ea typeface="+mn-ea"/>
                          <a:cs typeface="+mn-cs"/>
                        </a:rPr>
                        <a:t>Higher HDV prevalence among populations at increased risk of bloodborne virus infections</a:t>
                      </a:r>
                      <a:r>
                        <a:rPr lang="en-US" sz="1200" b="0" i="0" kern="1200" baseline="30000" dirty="0">
                          <a:solidFill>
                            <a:schemeClr val="tx1"/>
                          </a:solidFill>
                          <a:effectLst/>
                          <a:latin typeface="+mj-lt"/>
                          <a:ea typeface="+mn-ea"/>
                          <a:cs typeface="+mn-cs"/>
                        </a:rPr>
                        <a:t>2-3</a:t>
                      </a:r>
                    </a:p>
                    <a:p>
                      <a:pPr marL="228600" marR="0" lvl="0" indent="-228600" algn="l" defTabSz="914400" rtl="0" eaLnBrk="1" fontAlgn="auto" latinLnBrk="0" hangingPunct="1">
                        <a:lnSpc>
                          <a:spcPct val="100000"/>
                        </a:lnSpc>
                        <a:spcBef>
                          <a:spcPts val="200"/>
                        </a:spcBef>
                        <a:spcAft>
                          <a:spcPts val="200"/>
                        </a:spcAft>
                        <a:buClrTx/>
                        <a:buSzPct val="80000"/>
                        <a:buFont typeface="Wingdings" panose="05000000000000000000" pitchFamily="2" charset="2"/>
                        <a:buChar char="n"/>
                        <a:tabLst/>
                        <a:defRPr/>
                      </a:pPr>
                      <a:r>
                        <a:rPr lang="en-US" sz="1200" b="0" i="0" kern="1200" baseline="0" dirty="0">
                          <a:solidFill>
                            <a:schemeClr val="tx1"/>
                          </a:solidFill>
                          <a:effectLst/>
                          <a:latin typeface="+mj-lt"/>
                          <a:ea typeface="+mn-ea"/>
                          <a:cs typeface="+mn-cs"/>
                        </a:rPr>
                        <a:t>The geographical distribution of HDV infection globally is very heterogeneous, with endemic high prevalence in Mongolia, the Republic of Moldova and countries in western and central Africa, central Asia, eastern Europe</a:t>
                      </a:r>
                      <a:r>
                        <a:rPr lang="en-US" sz="1200" b="0" i="0" kern="1200" baseline="30000" dirty="0">
                          <a:solidFill>
                            <a:schemeClr val="tx1"/>
                          </a:solidFill>
                          <a:effectLst/>
                          <a:latin typeface="+mj-lt"/>
                          <a:ea typeface="+mn-ea"/>
                          <a:cs typeface="+mn-cs"/>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D9E6F7"/>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75988161"/>
                  </a:ext>
                </a:extLst>
              </a:tr>
            </a:tbl>
          </a:graphicData>
        </a:graphic>
      </p:graphicFrame>
      <p:sp>
        <p:nvSpPr>
          <p:cNvPr id="21" name="文本框 20">
            <a:extLst>
              <a:ext uri="{FF2B5EF4-FFF2-40B4-BE49-F238E27FC236}">
                <a16:creationId xmlns:a16="http://schemas.microsoft.com/office/drawing/2014/main" id="{D9D10776-973D-4B6E-930F-7F87C3000065}"/>
              </a:ext>
            </a:extLst>
          </p:cNvPr>
          <p:cNvSpPr txBox="1"/>
          <p:nvPr/>
        </p:nvSpPr>
        <p:spPr>
          <a:xfrm>
            <a:off x="98487" y="6472649"/>
            <a:ext cx="10888122" cy="230832"/>
          </a:xfrm>
          <a:prstGeom prst="rect">
            <a:avLst/>
          </a:prstGeom>
          <a:noFill/>
        </p:spPr>
        <p:txBody>
          <a:bodyPr wrap="square" rtlCol="0">
            <a:spAutoFit/>
          </a:bodyPr>
          <a:lstStyle/>
          <a:p>
            <a:r>
              <a:rPr lang="en-US" altLang="zh-CN" i="1" dirty="0">
                <a:latin typeface="Calibri" panose="020F0502020204030204" pitchFamily="34" charset="0"/>
                <a:cs typeface="Calibri" panose="020F0502020204030204" pitchFamily="34" charset="0"/>
                <a:sym typeface="+mn-lt"/>
              </a:rPr>
              <a:t>1. Stockdale et al. J Hepatol. 2020.; 2.WHO. Global hepatitis report 2024; 3.Wang et al. Int. J. Infect Dis. 2024; 4. Da et al. Gastroenterol Rep (</a:t>
            </a:r>
            <a:r>
              <a:rPr lang="en-US" altLang="zh-CN" i="1" dirty="0" err="1">
                <a:latin typeface="Calibri" panose="020F0502020204030204" pitchFamily="34" charset="0"/>
                <a:cs typeface="Calibri" panose="020F0502020204030204" pitchFamily="34" charset="0"/>
                <a:sym typeface="+mn-lt"/>
              </a:rPr>
              <a:t>Oxf</a:t>
            </a:r>
            <a:r>
              <a:rPr lang="en-US" altLang="zh-CN" i="1" dirty="0">
                <a:latin typeface="Calibri" panose="020F0502020204030204" pitchFamily="34" charset="0"/>
                <a:cs typeface="Calibri" panose="020F0502020204030204" pitchFamily="34" charset="0"/>
                <a:sym typeface="+mn-lt"/>
              </a:rPr>
              <a:t>)  2019; 5.Negro F. JAMA. 2023; 6. Pan C. Dig Dis Sci. 2023.</a:t>
            </a:r>
          </a:p>
        </p:txBody>
      </p:sp>
      <p:sp>
        <p:nvSpPr>
          <p:cNvPr id="3" name="Title 1">
            <a:extLst>
              <a:ext uri="{FF2B5EF4-FFF2-40B4-BE49-F238E27FC236}">
                <a16:creationId xmlns:a16="http://schemas.microsoft.com/office/drawing/2014/main" id="{8EBBE3FB-AB12-72B7-3C31-F2265BFA1B03}"/>
              </a:ext>
            </a:extLst>
          </p:cNvPr>
          <p:cNvSpPr txBox="1">
            <a:spLocks/>
          </p:cNvSpPr>
          <p:nvPr/>
        </p:nvSpPr>
        <p:spPr>
          <a:xfrm>
            <a:off x="338400" y="291471"/>
            <a:ext cx="10608642" cy="501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baseline="0">
                <a:solidFill>
                  <a:srgbClr val="013687"/>
                </a:solidFill>
                <a:latin typeface="Calibri" panose="020F0502020204030204" pitchFamily="34" charset="0"/>
                <a:ea typeface="+mj-ea"/>
                <a:cs typeface="Calibri" panose="020F0502020204030204" pitchFamily="34" charset="0"/>
              </a:defRPr>
            </a:lvl1pPr>
          </a:lstStyle>
          <a:p>
            <a:r>
              <a:rPr lang="en-US" altLang="zh-CN" sz="2800" dirty="0">
                <a:latin typeface="+mj-lt"/>
              </a:rPr>
              <a:t>CHD – A Global Health Challenge with Clear Unmet Medical Needs</a:t>
            </a:r>
            <a:endParaRPr lang="en-US" sz="2800" dirty="0">
              <a:latin typeface="+mj-lt"/>
            </a:endParaRPr>
          </a:p>
        </p:txBody>
      </p:sp>
      <p:grpSp>
        <p:nvGrpSpPr>
          <p:cNvPr id="91" name="Group 90">
            <a:extLst>
              <a:ext uri="{FF2B5EF4-FFF2-40B4-BE49-F238E27FC236}">
                <a16:creationId xmlns:a16="http://schemas.microsoft.com/office/drawing/2014/main" id="{15B28D04-AEC1-767A-7A88-59AFD4A60B55}"/>
              </a:ext>
            </a:extLst>
          </p:cNvPr>
          <p:cNvGrpSpPr/>
          <p:nvPr/>
        </p:nvGrpSpPr>
        <p:grpSpPr>
          <a:xfrm>
            <a:off x="466718" y="991194"/>
            <a:ext cx="5735255" cy="2444018"/>
            <a:chOff x="466718" y="1104529"/>
            <a:chExt cx="5735255" cy="2444018"/>
          </a:xfrm>
        </p:grpSpPr>
        <p:pic>
          <p:nvPicPr>
            <p:cNvPr id="11" name="Picture 10">
              <a:extLst>
                <a:ext uri="{FF2B5EF4-FFF2-40B4-BE49-F238E27FC236}">
                  <a16:creationId xmlns:a16="http://schemas.microsoft.com/office/drawing/2014/main" id="{274748ED-0D38-CE3B-E23B-FA2A06C6EF4F}"/>
                </a:ext>
              </a:extLst>
            </p:cNvPr>
            <p:cNvPicPr>
              <a:picLocks noChangeAspect="1"/>
            </p:cNvPicPr>
            <p:nvPr/>
          </p:nvPicPr>
          <p:blipFill>
            <a:blip r:embed="rId2">
              <a:clrChange>
                <a:clrFrom>
                  <a:srgbClr val="DFE8FF"/>
                </a:clrFrom>
                <a:clrTo>
                  <a:srgbClr val="DFE8FF">
                    <a:alpha val="0"/>
                  </a:srgbClr>
                </a:clrTo>
              </a:clrChange>
            </a:blip>
            <a:stretch>
              <a:fillRect/>
            </a:stretch>
          </p:blipFill>
          <p:spPr>
            <a:xfrm>
              <a:off x="466718" y="1104529"/>
              <a:ext cx="5735255" cy="2444018"/>
            </a:xfrm>
            <a:prstGeom prst="rect">
              <a:avLst/>
            </a:prstGeom>
            <a:ln w="3175">
              <a:solidFill>
                <a:srgbClr val="1E4C8C"/>
              </a:solidFill>
            </a:ln>
          </p:spPr>
        </p:pic>
        <p:sp>
          <p:nvSpPr>
            <p:cNvPr id="18" name="矩形: 圆角 17">
              <a:extLst>
                <a:ext uri="{FF2B5EF4-FFF2-40B4-BE49-F238E27FC236}">
                  <a16:creationId xmlns:a16="http://schemas.microsoft.com/office/drawing/2014/main" id="{DAE32173-736C-B4AE-8BE8-3E2652B59E24}"/>
                </a:ext>
              </a:extLst>
            </p:cNvPr>
            <p:cNvSpPr/>
            <p:nvPr/>
          </p:nvSpPr>
          <p:spPr>
            <a:xfrm>
              <a:off x="4823791" y="3268165"/>
              <a:ext cx="936332" cy="246221"/>
            </a:xfrm>
            <a:prstGeom prst="roundRect">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573673FD-3661-FCB3-84EB-B9270C545F65}"/>
                </a:ext>
              </a:extLst>
            </p:cNvPr>
            <p:cNvSpPr txBox="1"/>
            <p:nvPr/>
          </p:nvSpPr>
          <p:spPr>
            <a:xfrm>
              <a:off x="1360792" y="3300479"/>
              <a:ext cx="4811408" cy="246221"/>
            </a:xfrm>
            <a:prstGeom prst="rect">
              <a:avLst/>
            </a:prstGeom>
            <a:noFill/>
          </p:spPr>
          <p:txBody>
            <a:bodyPr wrap="square">
              <a:spAutoFit/>
            </a:bodyPr>
            <a:lstStyle/>
            <a:p>
              <a:r>
                <a:rPr lang="zh-CN" altLang="en-US" sz="1000" b="1" dirty="0"/>
                <a:t>Prevalence of anti-HDV among HBsAg positive people in the general population</a:t>
              </a:r>
              <a:r>
                <a:rPr lang="en-US" altLang="zh-CN" sz="1000" b="1" baseline="30000" dirty="0"/>
                <a:t>1</a:t>
              </a:r>
              <a:endParaRPr lang="zh-CN" altLang="en-US" sz="1000" b="1" baseline="30000" dirty="0"/>
            </a:p>
          </p:txBody>
        </p:sp>
      </p:grpSp>
      <p:sp>
        <p:nvSpPr>
          <p:cNvPr id="113" name="Isosceles Triangle 112">
            <a:extLst>
              <a:ext uri="{FF2B5EF4-FFF2-40B4-BE49-F238E27FC236}">
                <a16:creationId xmlns:a16="http://schemas.microsoft.com/office/drawing/2014/main" id="{5ECA3CDA-677A-1220-04B6-8AA7CCCFFF78}"/>
              </a:ext>
            </a:extLst>
          </p:cNvPr>
          <p:cNvSpPr/>
          <p:nvPr/>
        </p:nvSpPr>
        <p:spPr>
          <a:xfrm flipV="1">
            <a:off x="6508920" y="4248546"/>
            <a:ext cx="5212080" cy="210312"/>
          </a:xfrm>
          <a:prstGeom prst="triangle">
            <a:avLst/>
          </a:prstGeom>
          <a:gradFill flip="none" rotWithShape="1">
            <a:gsLst>
              <a:gs pos="6000">
                <a:srgbClr val="FFFFFF"/>
              </a:gs>
              <a:gs pos="50000">
                <a:schemeClr val="accent1">
                  <a:lumMod val="40000"/>
                  <a:lumOff val="6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FB962C5-58FB-B182-BBB0-7C38B5B8254D}"/>
              </a:ext>
            </a:extLst>
          </p:cNvPr>
          <p:cNvGrpSpPr/>
          <p:nvPr/>
        </p:nvGrpSpPr>
        <p:grpSpPr>
          <a:xfrm>
            <a:off x="6500495" y="985169"/>
            <a:ext cx="5220505" cy="885300"/>
            <a:chOff x="515007" y="1397876"/>
            <a:chExt cx="6106510" cy="451945"/>
          </a:xfrm>
        </p:grpSpPr>
        <p:sp>
          <p:nvSpPr>
            <p:cNvPr id="4" name="Rectangle: Rounded Corners 3">
              <a:extLst>
                <a:ext uri="{FF2B5EF4-FFF2-40B4-BE49-F238E27FC236}">
                  <a16:creationId xmlns:a16="http://schemas.microsoft.com/office/drawing/2014/main" id="{663AA25D-C6F1-A3A2-C78D-FD2CE0F8E742}"/>
                </a:ext>
              </a:extLst>
            </p:cNvPr>
            <p:cNvSpPr/>
            <p:nvPr/>
          </p:nvSpPr>
          <p:spPr bwMode="auto">
            <a:xfrm>
              <a:off x="515007" y="1397876"/>
              <a:ext cx="6106510" cy="451945"/>
            </a:xfrm>
            <a:prstGeom prst="roundRect">
              <a:avLst>
                <a:gd name="adj" fmla="val 50000"/>
              </a:avLst>
            </a:prstGeom>
            <a:solidFill>
              <a:srgbClr val="D9E6F7"/>
            </a:solidFill>
            <a:ln w="9525" cap="flat" cmpd="sng" algn="ctr">
              <a:noFill/>
              <a:prstDash val="solid"/>
              <a:round/>
              <a:headEnd type="none" w="med" len="med"/>
              <a:tailEnd type="none" w="med" len="med"/>
            </a:ln>
            <a:effectLst/>
          </p:spPr>
          <p:txBody>
            <a:bodyPr vert="horz" wrap="square" lIns="70755" tIns="35377" rIns="70755" bIns="35377" numCol="1" rtlCol="0" anchor="ctr" anchorCtr="0" compatLnSpc="1">
              <a:prstTxWarp prst="textNoShape">
                <a:avLst/>
              </a:prstTxWarp>
            </a:bodyPr>
            <a:lstStyle/>
            <a:p>
              <a:pPr algn="ctr" defTabSz="707563"/>
              <a:endParaRPr lang="en-US" sz="1400" b="1" dirty="0">
                <a:solidFill>
                  <a:srgbClr val="FFFFFF"/>
                </a:solidFill>
                <a:cs typeface="Calibri" pitchFamily="34" charset="0"/>
              </a:endParaRPr>
            </a:p>
          </p:txBody>
        </p:sp>
        <p:sp>
          <p:nvSpPr>
            <p:cNvPr id="6" name="Rectangle: Rounded Corners 5">
              <a:extLst>
                <a:ext uri="{FF2B5EF4-FFF2-40B4-BE49-F238E27FC236}">
                  <a16:creationId xmlns:a16="http://schemas.microsoft.com/office/drawing/2014/main" id="{38329CDF-881B-400D-B204-213D3F60F736}"/>
                </a:ext>
              </a:extLst>
            </p:cNvPr>
            <p:cNvSpPr/>
            <p:nvPr/>
          </p:nvSpPr>
          <p:spPr bwMode="auto">
            <a:xfrm>
              <a:off x="686359" y="1397876"/>
              <a:ext cx="5763807" cy="451945"/>
            </a:xfrm>
            <a:prstGeom prst="roundRect">
              <a:avLst>
                <a:gd name="adj" fmla="val 50000"/>
              </a:avLst>
            </a:prstGeom>
            <a:solidFill>
              <a:srgbClr val="1E4C8C"/>
            </a:solidFill>
            <a:ln w="9525" cap="flat" cmpd="sng" algn="ctr">
              <a:noFill/>
              <a:prstDash val="solid"/>
              <a:round/>
              <a:headEnd type="none" w="med" len="med"/>
              <a:tailEnd type="none" w="med" len="med"/>
            </a:ln>
            <a:effectLst/>
          </p:spPr>
          <p:txBody>
            <a:bodyPr vert="horz" wrap="square" lIns="70755" tIns="35377" rIns="70755" bIns="35377" numCol="1" rtlCol="0" anchor="ctr" anchorCtr="0" compatLnSpc="1">
              <a:prstTxWarp prst="textNoShape">
                <a:avLst/>
              </a:prstTxWarp>
            </a:bodyPr>
            <a:lstStyle/>
            <a:p>
              <a:pPr algn="ctr" defTabSz="707563"/>
              <a:r>
                <a:rPr lang="en-US" sz="1400" b="1" dirty="0">
                  <a:solidFill>
                    <a:srgbClr val="FFFFFF"/>
                  </a:solidFill>
                  <a:cs typeface="Calibri" pitchFamily="34" charset="0"/>
                </a:rPr>
                <a:t>HDV – a highly pathogenic virus</a:t>
              </a:r>
            </a:p>
            <a:p>
              <a:pPr algn="ctr" defTabSz="707563"/>
              <a:r>
                <a:rPr lang="en-US" sz="1400" b="1" dirty="0">
                  <a:solidFill>
                    <a:srgbClr val="FFFFFF"/>
                  </a:solidFill>
                  <a:cs typeface="Calibri" pitchFamily="34" charset="0"/>
                </a:rPr>
                <a:t>&gt; 50% liver related death in 10 years</a:t>
              </a:r>
              <a:r>
                <a:rPr lang="en-US" sz="1400" b="1" baseline="30000" dirty="0">
                  <a:solidFill>
                    <a:srgbClr val="FFFFFF"/>
                  </a:solidFill>
                  <a:cs typeface="Calibri" pitchFamily="34" charset="0"/>
                </a:rPr>
                <a:t>4-6</a:t>
              </a:r>
            </a:p>
            <a:p>
              <a:pPr algn="ctr" defTabSz="707563"/>
              <a:r>
                <a:rPr lang="en-US" sz="1400" b="1" dirty="0">
                  <a:solidFill>
                    <a:srgbClr val="FFFFFF"/>
                  </a:solidFill>
                  <a:cs typeface="Calibri" pitchFamily="34" charset="0"/>
                </a:rPr>
                <a:t>Average 5-year progression to cirrhosis and liver failure</a:t>
              </a:r>
              <a:r>
                <a:rPr lang="en-US" sz="1400" b="1" baseline="30000" dirty="0">
                  <a:solidFill>
                    <a:srgbClr val="FFFFFF"/>
                  </a:solidFill>
                  <a:cs typeface="Calibri" pitchFamily="34" charset="0"/>
                </a:rPr>
                <a:t>6</a:t>
              </a:r>
            </a:p>
          </p:txBody>
        </p:sp>
      </p:grpSp>
      <p:sp>
        <p:nvSpPr>
          <p:cNvPr id="8" name="Rectangle: Rounded Corners 7">
            <a:extLst>
              <a:ext uri="{FF2B5EF4-FFF2-40B4-BE49-F238E27FC236}">
                <a16:creationId xmlns:a16="http://schemas.microsoft.com/office/drawing/2014/main" id="{57C7EB95-599D-CB5E-3F8D-283C74C91F6B}"/>
              </a:ext>
            </a:extLst>
          </p:cNvPr>
          <p:cNvSpPr/>
          <p:nvPr/>
        </p:nvSpPr>
        <p:spPr bwMode="auto">
          <a:xfrm>
            <a:off x="6500495" y="2063035"/>
            <a:ext cx="5220505" cy="2034573"/>
          </a:xfrm>
          <a:prstGeom prst="roundRect">
            <a:avLst>
              <a:gd name="adj" fmla="val 8379"/>
            </a:avLst>
          </a:prstGeom>
          <a:solidFill>
            <a:srgbClr val="E3ECF9"/>
          </a:solidFill>
          <a:ln w="12700" cap="flat" cmpd="sng" algn="ctr">
            <a:solidFill>
              <a:srgbClr val="1E4C8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SzPct val="80000"/>
            </a:pPr>
            <a:r>
              <a:rPr lang="en-US" sz="1400" b="1" dirty="0">
                <a:latin typeface="+mj-lt"/>
                <a:cs typeface="+mn-ea"/>
              </a:rPr>
              <a:t>Standard of Care Limitations</a:t>
            </a:r>
          </a:p>
          <a:p>
            <a:pPr marL="285750" indent="-285750">
              <a:spcAft>
                <a:spcPts val="600"/>
              </a:spcAft>
              <a:buSzPct val="80000"/>
              <a:buFont typeface="Wingdings" panose="05000000000000000000" pitchFamily="2" charset="2"/>
              <a:buChar char="n"/>
            </a:pPr>
            <a:r>
              <a:rPr lang="en-US" sz="1400" dirty="0">
                <a:latin typeface="+mj-lt"/>
                <a:cs typeface="+mn-ea"/>
              </a:rPr>
              <a:t>Bulevirtide is the only treatment specifically approved for CHD and by EMA only in 2020, highlighting the challenges and the unmet medical needs in managing this severe disease</a:t>
            </a:r>
          </a:p>
          <a:p>
            <a:pPr marL="285750" indent="-285750">
              <a:spcAft>
                <a:spcPts val="600"/>
              </a:spcAft>
              <a:buSzPct val="80000"/>
              <a:buFont typeface="Wingdings" panose="05000000000000000000" pitchFamily="2" charset="2"/>
              <a:buChar char="n"/>
            </a:pPr>
            <a:r>
              <a:rPr lang="en-US" sz="1400" dirty="0">
                <a:latin typeface="+mj-lt"/>
                <a:cs typeface="+mn-ea"/>
              </a:rPr>
              <a:t>Interferon used off-label </a:t>
            </a:r>
          </a:p>
          <a:p>
            <a:pPr marL="285750" indent="-285750">
              <a:spcAft>
                <a:spcPts val="600"/>
              </a:spcAft>
              <a:buSzPct val="80000"/>
              <a:buFont typeface="Wingdings" panose="05000000000000000000" pitchFamily="2" charset="2"/>
              <a:buChar char="n"/>
            </a:pPr>
            <a:r>
              <a:rPr lang="en-US" sz="1400" dirty="0">
                <a:latin typeface="+mj-lt"/>
                <a:cs typeface="+mn-ea"/>
              </a:rPr>
              <a:t>Tolerability issue</a:t>
            </a:r>
            <a:endParaRPr lang="en-US" sz="1300" dirty="0">
              <a:solidFill>
                <a:srgbClr val="000000"/>
              </a:solidFill>
            </a:endParaRPr>
          </a:p>
        </p:txBody>
      </p:sp>
      <p:sp>
        <p:nvSpPr>
          <p:cNvPr id="9" name="Rectangle: Rounded Corners 8">
            <a:extLst>
              <a:ext uri="{FF2B5EF4-FFF2-40B4-BE49-F238E27FC236}">
                <a16:creationId xmlns:a16="http://schemas.microsoft.com/office/drawing/2014/main" id="{9D8297E7-07E4-3C4A-8082-72BA1415F092}"/>
              </a:ext>
            </a:extLst>
          </p:cNvPr>
          <p:cNvSpPr/>
          <p:nvPr/>
        </p:nvSpPr>
        <p:spPr bwMode="auto">
          <a:xfrm>
            <a:off x="6500495" y="4655820"/>
            <a:ext cx="5220505" cy="1644489"/>
          </a:xfrm>
          <a:prstGeom prst="roundRect">
            <a:avLst>
              <a:gd name="adj" fmla="val 8379"/>
            </a:avLst>
          </a:prstGeom>
          <a:solidFill>
            <a:srgbClr val="F9F9F9"/>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SzPct val="80000"/>
            </a:pPr>
            <a:r>
              <a:rPr lang="en-US" sz="1400" b="1" dirty="0">
                <a:latin typeface="+mj-lt"/>
                <a:cs typeface="+mn-ea"/>
              </a:rPr>
              <a:t>Addressing Unmet Needs</a:t>
            </a:r>
          </a:p>
          <a:p>
            <a:pPr marL="285750" indent="-285750">
              <a:spcAft>
                <a:spcPts val="600"/>
              </a:spcAft>
              <a:buSzPct val="80000"/>
              <a:buFont typeface="Wingdings" panose="05000000000000000000" pitchFamily="2" charset="2"/>
              <a:buChar char="n"/>
            </a:pPr>
            <a:r>
              <a:rPr lang="en-US" sz="1400" dirty="0">
                <a:latin typeface="+mj-lt"/>
                <a:cs typeface="+mn-ea"/>
              </a:rPr>
              <a:t>Slow disease progression via effective treatment</a:t>
            </a:r>
          </a:p>
          <a:p>
            <a:pPr marL="285750" indent="-285750">
              <a:spcAft>
                <a:spcPts val="600"/>
              </a:spcAft>
              <a:buSzPct val="80000"/>
              <a:buFont typeface="Wingdings" panose="05000000000000000000" pitchFamily="2" charset="2"/>
              <a:buChar char="n"/>
            </a:pPr>
            <a:r>
              <a:rPr lang="en-US" sz="1400" dirty="0">
                <a:latin typeface="+mj-lt"/>
                <a:cs typeface="+mn-ea"/>
              </a:rPr>
              <a:t>Improve tolerability</a:t>
            </a:r>
          </a:p>
          <a:p>
            <a:pPr marL="285750" indent="-285750">
              <a:spcAft>
                <a:spcPts val="600"/>
              </a:spcAft>
              <a:buSzPct val="80000"/>
              <a:buFont typeface="Wingdings" panose="05000000000000000000" pitchFamily="2" charset="2"/>
              <a:buChar char="n"/>
            </a:pPr>
            <a:r>
              <a:rPr lang="en-US" sz="1400" dirty="0">
                <a:latin typeface="+mj-lt"/>
                <a:cs typeface="+mn-ea"/>
              </a:rPr>
              <a:t>Affordable pricing</a:t>
            </a:r>
            <a:endParaRPr lang="en-US" sz="1400" dirty="0">
              <a:solidFill>
                <a:srgbClr val="000000"/>
              </a:solidFill>
            </a:endParaRPr>
          </a:p>
        </p:txBody>
      </p:sp>
      <p:sp>
        <p:nvSpPr>
          <p:cNvPr id="10" name="TextBox 9">
            <a:extLst>
              <a:ext uri="{FF2B5EF4-FFF2-40B4-BE49-F238E27FC236}">
                <a16:creationId xmlns:a16="http://schemas.microsoft.com/office/drawing/2014/main" id="{83A327E0-6AFF-7D59-CD89-40DCE428EE61}"/>
              </a:ext>
            </a:extLst>
          </p:cNvPr>
          <p:cNvSpPr txBox="1"/>
          <p:nvPr/>
        </p:nvSpPr>
        <p:spPr>
          <a:xfrm>
            <a:off x="617490" y="679668"/>
            <a:ext cx="5220504" cy="611001"/>
          </a:xfrm>
          <a:prstGeom prst="rect">
            <a:avLst/>
          </a:prstGeom>
          <a:solidFill>
            <a:schemeClr val="bg2"/>
          </a:solidFill>
        </p:spPr>
        <p:txBody>
          <a:bodyPr wrap="square">
            <a:spAutoFit/>
          </a:bodyPr>
          <a:lstStyle/>
          <a:p>
            <a:pPr algn="ctr">
              <a:lnSpc>
                <a:spcPts val="2143"/>
              </a:lnSpc>
              <a:spcBef>
                <a:spcPts val="300"/>
              </a:spcBef>
            </a:pPr>
            <a:r>
              <a:rPr lang="en-US" sz="1400" dirty="0">
                <a:solidFill>
                  <a:srgbClr val="1E4C8C"/>
                </a:solidFill>
                <a:latin typeface="quote-cjk-patch"/>
              </a:rPr>
              <a:t>No</a:t>
            </a:r>
            <a:r>
              <a:rPr lang="en-US" sz="1400" i="0" dirty="0">
                <a:solidFill>
                  <a:srgbClr val="1E4C8C"/>
                </a:solidFill>
                <a:effectLst/>
                <a:latin typeface="quote-cjk-patch"/>
              </a:rPr>
              <a:t> precise official figure. Mid-Range Estimate (5-8% co-infection): </a:t>
            </a:r>
            <a:r>
              <a:rPr lang="en-US" sz="1400" b="1" i="0" dirty="0">
                <a:solidFill>
                  <a:srgbClr val="1E4C8C"/>
                </a:solidFill>
                <a:effectLst/>
                <a:latin typeface="quote-cjk-patch"/>
              </a:rPr>
              <a:t>~90,000 - 200,000 HDV patients in Uzbekistan </a:t>
            </a:r>
          </a:p>
        </p:txBody>
      </p:sp>
    </p:spTree>
    <p:extLst>
      <p:ext uri="{BB962C8B-B14F-4D97-AF65-F5344CB8AC3E}">
        <p14:creationId xmlns:p14="http://schemas.microsoft.com/office/powerpoint/2010/main" val="17700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77BE67-BEDE-398A-0167-A909D06E08F1}"/>
              </a:ext>
            </a:extLst>
          </p:cNvPr>
          <p:cNvSpPr/>
          <p:nvPr/>
        </p:nvSpPr>
        <p:spPr>
          <a:xfrm>
            <a:off x="1333500" y="5387234"/>
            <a:ext cx="10379076" cy="419206"/>
          </a:xfrm>
          <a:prstGeom prst="rect">
            <a:avLst/>
          </a:prstGeom>
          <a:solidFill>
            <a:srgbClr val="E2F0D9"/>
          </a:solidFill>
          <a:ln w="19050">
            <a:noFill/>
            <a:prstDash val="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34624-02EE-95DF-A6D5-C422CE270E93}"/>
              </a:ext>
            </a:extLst>
          </p:cNvPr>
          <p:cNvSpPr>
            <a:spLocks noGrp="1"/>
          </p:cNvSpPr>
          <p:nvPr>
            <p:ph type="title"/>
          </p:nvPr>
        </p:nvSpPr>
        <p:spPr>
          <a:xfrm>
            <a:off x="338400" y="291471"/>
            <a:ext cx="10608642" cy="501037"/>
          </a:xfrm>
        </p:spPr>
        <p:txBody>
          <a:bodyPr/>
          <a:lstStyle/>
          <a:p>
            <a:r>
              <a:rPr lang="en-US" sz="2800" dirty="0">
                <a:latin typeface="+mj-lt"/>
              </a:rPr>
              <a:t>Competitive Landscape of Key Novel CHD Treatments</a:t>
            </a:r>
          </a:p>
        </p:txBody>
      </p:sp>
      <p:sp>
        <p:nvSpPr>
          <p:cNvPr id="4" name="Slide Number Placeholder 3">
            <a:extLst>
              <a:ext uri="{FF2B5EF4-FFF2-40B4-BE49-F238E27FC236}">
                <a16:creationId xmlns:a16="http://schemas.microsoft.com/office/drawing/2014/main" id="{819A1597-C9A3-E1A8-7005-93D1E9C500DB}"/>
              </a:ext>
            </a:extLst>
          </p:cNvPr>
          <p:cNvSpPr>
            <a:spLocks noGrp="1"/>
          </p:cNvSpPr>
          <p:nvPr>
            <p:ph type="sldNum" sz="quarter" idx="4"/>
          </p:nvPr>
        </p:nvSpPr>
        <p:spPr/>
        <p:txBody>
          <a:bodyPr/>
          <a:lstStyle/>
          <a:p>
            <a:fld id="{65DF815B-2E68-429A-AA2D-A19E84671048}" type="slidenum">
              <a:rPr lang="zh-CN" altLang="en-US" smtClean="0">
                <a:latin typeface="+mj-lt"/>
              </a:rPr>
              <a:pPr/>
              <a:t>7</a:t>
            </a:fld>
            <a:endParaRPr lang="zh-CN" altLang="en-US">
              <a:latin typeface="+mj-lt"/>
            </a:endParaRPr>
          </a:p>
        </p:txBody>
      </p:sp>
      <p:sp>
        <p:nvSpPr>
          <p:cNvPr id="19" name="矩形 18">
            <a:extLst>
              <a:ext uri="{FF2B5EF4-FFF2-40B4-BE49-F238E27FC236}">
                <a16:creationId xmlns:a16="http://schemas.microsoft.com/office/drawing/2014/main" id="{A417EE07-9F04-61F3-4A3C-2D3F568824F7}"/>
              </a:ext>
            </a:extLst>
          </p:cNvPr>
          <p:cNvSpPr/>
          <p:nvPr/>
        </p:nvSpPr>
        <p:spPr>
          <a:xfrm>
            <a:off x="2436627" y="7807521"/>
            <a:ext cx="4888872" cy="615556"/>
          </a:xfrm>
          <a:prstGeom prst="rect">
            <a:avLst/>
          </a:prstGeom>
          <a:noFill/>
          <a:ln w="952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 name="Rectangle 2">
            <a:extLst>
              <a:ext uri="{FF2B5EF4-FFF2-40B4-BE49-F238E27FC236}">
                <a16:creationId xmlns:a16="http://schemas.microsoft.com/office/drawing/2014/main" id="{DA9AA4D5-BE9A-37EE-DAFA-C7BEE199DF27}"/>
              </a:ext>
            </a:extLst>
          </p:cNvPr>
          <p:cNvSpPr/>
          <p:nvPr/>
        </p:nvSpPr>
        <p:spPr>
          <a:xfrm>
            <a:off x="1333500" y="2955190"/>
            <a:ext cx="10386060" cy="816709"/>
          </a:xfrm>
          <a:prstGeom prst="rect">
            <a:avLst/>
          </a:prstGeom>
          <a:solidFill>
            <a:srgbClr val="E2F0D9"/>
          </a:solidFill>
          <a:ln w="19050">
            <a:noFill/>
            <a:prstDash val="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本框 20">
            <a:extLst>
              <a:ext uri="{FF2B5EF4-FFF2-40B4-BE49-F238E27FC236}">
                <a16:creationId xmlns:a16="http://schemas.microsoft.com/office/drawing/2014/main" id="{464680A6-7DCD-DB3F-E4B2-3199F6070F82}"/>
              </a:ext>
            </a:extLst>
          </p:cNvPr>
          <p:cNvSpPr txBox="1"/>
          <p:nvPr/>
        </p:nvSpPr>
        <p:spPr>
          <a:xfrm>
            <a:off x="403287" y="6324041"/>
            <a:ext cx="10888122" cy="369332"/>
          </a:xfrm>
          <a:prstGeom prst="rect">
            <a:avLst/>
          </a:prstGeom>
          <a:noFill/>
        </p:spPr>
        <p:txBody>
          <a:bodyPr wrap="square" rtlCol="0">
            <a:spAutoFit/>
          </a:bodyPr>
          <a:lstStyle/>
          <a:p>
            <a:r>
              <a:rPr lang="en-US" altLang="zh-CN" i="1" dirty="0">
                <a:solidFill>
                  <a:srgbClr val="000000"/>
                </a:solidFill>
                <a:latin typeface="Calibri" panose="020F0502020204030204" pitchFamily="34" charset="0"/>
                <a:cs typeface="Calibri" panose="020F0502020204030204" pitchFamily="34" charset="0"/>
                <a:sym typeface="+mn-lt"/>
              </a:rPr>
              <a:t>Note: Not including </a:t>
            </a:r>
            <a:r>
              <a:rPr lang="en-US" altLang="zh-CN" i="1" dirty="0" err="1">
                <a:solidFill>
                  <a:srgbClr val="000000"/>
                </a:solidFill>
                <a:latin typeface="Calibri" panose="020F0502020204030204" pitchFamily="34" charset="0"/>
                <a:cs typeface="Calibri" panose="020F0502020204030204" pitchFamily="34" charset="0"/>
                <a:sym typeface="+mn-lt"/>
              </a:rPr>
              <a:t>Eiger</a:t>
            </a:r>
            <a:r>
              <a:rPr lang="en-US" altLang="zh-CN" i="1" dirty="0">
                <a:solidFill>
                  <a:srgbClr val="000000"/>
                </a:solidFill>
                <a:latin typeface="Calibri" panose="020F0502020204030204" pitchFamily="34" charset="0"/>
                <a:cs typeface="Calibri" panose="020F0502020204030204" pitchFamily="34" charset="0"/>
                <a:sym typeface="+mn-lt"/>
              </a:rPr>
              <a:t> BioPharma that filed for bankruptcy in 2024</a:t>
            </a:r>
          </a:p>
          <a:p>
            <a:r>
              <a:rPr lang="en-US" altLang="zh-CN" i="1" dirty="0">
                <a:solidFill>
                  <a:srgbClr val="000000"/>
                </a:solidFill>
                <a:latin typeface="Calibri" panose="020F0502020204030204" pitchFamily="34" charset="0"/>
                <a:cs typeface="Calibri" panose="020F0502020204030204" pitchFamily="34" charset="0"/>
                <a:sym typeface="+mn-lt"/>
              </a:rPr>
              <a:t>1. For the combination of </a:t>
            </a:r>
            <a:r>
              <a:rPr lang="en-US" altLang="zh-CN" i="1" dirty="0" err="1">
                <a:solidFill>
                  <a:srgbClr val="000000"/>
                </a:solidFill>
                <a:latin typeface="Calibri" panose="020F0502020204030204" pitchFamily="34" charset="0"/>
                <a:cs typeface="Calibri" panose="020F0502020204030204" pitchFamily="34" charset="0"/>
                <a:sym typeface="+mn-lt"/>
              </a:rPr>
              <a:t>tobevibart</a:t>
            </a:r>
            <a:r>
              <a:rPr lang="en-US" altLang="zh-CN" i="1" dirty="0">
                <a:solidFill>
                  <a:srgbClr val="000000"/>
                </a:solidFill>
                <a:latin typeface="Calibri" panose="020F0502020204030204" pitchFamily="34" charset="0"/>
                <a:cs typeface="Calibri" panose="020F0502020204030204" pitchFamily="34" charset="0"/>
                <a:sym typeface="+mn-lt"/>
              </a:rPr>
              <a:t> and </a:t>
            </a:r>
            <a:r>
              <a:rPr lang="en-US" altLang="zh-CN" i="1" dirty="0" err="1">
                <a:solidFill>
                  <a:srgbClr val="000000"/>
                </a:solidFill>
                <a:latin typeface="Calibri" panose="020F0502020204030204" pitchFamily="34" charset="0"/>
                <a:cs typeface="Calibri" panose="020F0502020204030204" pitchFamily="34" charset="0"/>
                <a:sym typeface="+mn-lt"/>
              </a:rPr>
              <a:t>elebsiran</a:t>
            </a:r>
            <a:r>
              <a:rPr lang="en-US" altLang="zh-CN" i="1" dirty="0">
                <a:solidFill>
                  <a:srgbClr val="000000"/>
                </a:solidFill>
                <a:latin typeface="Calibri" panose="020F0502020204030204" pitchFamily="34" charset="0"/>
                <a:cs typeface="Calibri" panose="020F0502020204030204" pitchFamily="34" charset="0"/>
                <a:sym typeface="+mn-lt"/>
              </a:rPr>
              <a:t> for the treatment of CHD</a:t>
            </a:r>
          </a:p>
        </p:txBody>
      </p:sp>
      <p:graphicFrame>
        <p:nvGraphicFramePr>
          <p:cNvPr id="11" name="表格 27">
            <a:extLst>
              <a:ext uri="{FF2B5EF4-FFF2-40B4-BE49-F238E27FC236}">
                <a16:creationId xmlns:a16="http://schemas.microsoft.com/office/drawing/2014/main" id="{1D79F78E-0457-1DF9-F5F7-F98CC322B9BB}"/>
              </a:ext>
            </a:extLst>
          </p:cNvPr>
          <p:cNvGraphicFramePr>
            <a:graphicFrameLocks noGrp="1"/>
          </p:cNvGraphicFramePr>
          <p:nvPr>
            <p:custDataLst>
              <p:tags r:id="rId1"/>
            </p:custDataLst>
            <p:extLst>
              <p:ext uri="{D42A27DB-BD31-4B8C-83A1-F6EECF244321}">
                <p14:modId xmlns:p14="http://schemas.microsoft.com/office/powerpoint/2010/main" val="2698597484"/>
              </p:ext>
            </p:extLst>
          </p:nvPr>
        </p:nvGraphicFramePr>
        <p:xfrm>
          <a:off x="472440" y="2053160"/>
          <a:ext cx="11247119" cy="4141903"/>
        </p:xfrm>
        <a:graphic>
          <a:graphicData uri="http://schemas.openxmlformats.org/drawingml/2006/table">
            <a:tbl>
              <a:tblPr/>
              <a:tblGrid>
                <a:gridCol w="870101">
                  <a:extLst>
                    <a:ext uri="{9D8B030D-6E8A-4147-A177-3AD203B41FA5}">
                      <a16:colId xmlns:a16="http://schemas.microsoft.com/office/drawing/2014/main" val="18043811"/>
                    </a:ext>
                  </a:extLst>
                </a:gridCol>
                <a:gridCol w="1822747">
                  <a:extLst>
                    <a:ext uri="{9D8B030D-6E8A-4147-A177-3AD203B41FA5}">
                      <a16:colId xmlns:a16="http://schemas.microsoft.com/office/drawing/2014/main" val="1258215156"/>
                    </a:ext>
                  </a:extLst>
                </a:gridCol>
                <a:gridCol w="2137476">
                  <a:extLst>
                    <a:ext uri="{9D8B030D-6E8A-4147-A177-3AD203B41FA5}">
                      <a16:colId xmlns:a16="http://schemas.microsoft.com/office/drawing/2014/main" val="2746560057"/>
                    </a:ext>
                  </a:extLst>
                </a:gridCol>
                <a:gridCol w="1047289">
                  <a:extLst>
                    <a:ext uri="{9D8B030D-6E8A-4147-A177-3AD203B41FA5}">
                      <a16:colId xmlns:a16="http://schemas.microsoft.com/office/drawing/2014/main" val="2771928349"/>
                    </a:ext>
                  </a:extLst>
                </a:gridCol>
                <a:gridCol w="1785293">
                  <a:extLst>
                    <a:ext uri="{9D8B030D-6E8A-4147-A177-3AD203B41FA5}">
                      <a16:colId xmlns:a16="http://schemas.microsoft.com/office/drawing/2014/main" val="2910207710"/>
                    </a:ext>
                  </a:extLst>
                </a:gridCol>
                <a:gridCol w="1531429">
                  <a:extLst>
                    <a:ext uri="{9D8B030D-6E8A-4147-A177-3AD203B41FA5}">
                      <a16:colId xmlns:a16="http://schemas.microsoft.com/office/drawing/2014/main" val="504735220"/>
                    </a:ext>
                  </a:extLst>
                </a:gridCol>
                <a:gridCol w="2052784">
                  <a:extLst>
                    <a:ext uri="{9D8B030D-6E8A-4147-A177-3AD203B41FA5}">
                      <a16:colId xmlns:a16="http://schemas.microsoft.com/office/drawing/2014/main" val="2612504584"/>
                    </a:ext>
                  </a:extLst>
                </a:gridCol>
              </a:tblGrid>
              <a:tr h="406317">
                <a:tc>
                  <a:txBody>
                    <a:bodyPr/>
                    <a:lstStyle/>
                    <a:p>
                      <a:pPr algn="ctr" fontAlgn="ctr">
                        <a:lnSpc>
                          <a:spcPct val="100000"/>
                        </a:lnSpc>
                        <a:spcBef>
                          <a:spcPts val="300"/>
                        </a:spcBef>
                        <a:spcAft>
                          <a:spcPts val="300"/>
                        </a:spcAft>
                      </a:pPr>
                      <a:r>
                        <a:rPr lang="en-US" sz="1200" b="1" i="0" u="none" strike="noStrike" dirty="0">
                          <a:solidFill>
                            <a:schemeClr val="bg1"/>
                          </a:solidFill>
                          <a:effectLst/>
                          <a:latin typeface="+mj-lt"/>
                          <a:ea typeface="等线" panose="02010600030101010101" pitchFamily="2" charset="-122"/>
                          <a:cs typeface="Arial" panose="020B0604020202020204" pitchFamily="34" charset="0"/>
                        </a:rPr>
                        <a:t>Modality</a:t>
                      </a:r>
                    </a:p>
                  </a:txBody>
                  <a:tcPr marL="6350" marR="6350" marT="6350" marB="0" anchor="ctr">
                    <a:lnL>
                      <a:noFill/>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lnSpc>
                          <a:spcPct val="100000"/>
                        </a:lnSpc>
                        <a:spcBef>
                          <a:spcPts val="300"/>
                        </a:spcBef>
                        <a:spcAft>
                          <a:spcPts val="300"/>
                        </a:spcAft>
                      </a:pPr>
                      <a:r>
                        <a:rPr lang="en-US" sz="1200" b="1" i="0" u="none" strike="noStrike" dirty="0">
                          <a:solidFill>
                            <a:schemeClr val="bg1"/>
                          </a:solidFill>
                          <a:effectLst/>
                          <a:latin typeface="+mj-lt"/>
                          <a:ea typeface="等线" panose="02010600030101010101" pitchFamily="2" charset="-122"/>
                          <a:cs typeface="Arial" panose="020B0604020202020204" pitchFamily="34" charset="0"/>
                        </a:rPr>
                        <a:t>Asset</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lnSpc>
                          <a:spcPct val="100000"/>
                        </a:lnSpc>
                        <a:spcBef>
                          <a:spcPts val="300"/>
                        </a:spcBef>
                        <a:spcAft>
                          <a:spcPts val="300"/>
                        </a:spcAft>
                      </a:pPr>
                      <a:r>
                        <a:rPr lang="en-US" sz="1200" b="1" i="0" u="none" strike="noStrike" dirty="0">
                          <a:solidFill>
                            <a:schemeClr val="bg1"/>
                          </a:solidFill>
                          <a:effectLst/>
                          <a:latin typeface="+mj-lt"/>
                          <a:ea typeface="等线" panose="02010600030101010101" pitchFamily="2" charset="-122"/>
                          <a:cs typeface="Arial" panose="020B0604020202020204" pitchFamily="34" charset="0"/>
                        </a:rPr>
                        <a:t>Company</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lnSpc>
                          <a:spcPct val="100000"/>
                        </a:lnSpc>
                        <a:spcBef>
                          <a:spcPts val="300"/>
                        </a:spcBef>
                        <a:spcAft>
                          <a:spcPts val="300"/>
                        </a:spcAft>
                      </a:pPr>
                      <a:r>
                        <a:rPr lang="en-US" sz="1200" b="1" i="0" u="none" strike="noStrike" dirty="0">
                          <a:solidFill>
                            <a:schemeClr val="bg1"/>
                          </a:solidFill>
                          <a:effectLst/>
                          <a:latin typeface="+mj-lt"/>
                          <a:ea typeface="等线" panose="02010600030101010101" pitchFamily="2" charset="-122"/>
                          <a:cs typeface="Arial" panose="020B0604020202020204" pitchFamily="34" charset="0"/>
                        </a:rPr>
                        <a:t>Target</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lnSpc>
                          <a:spcPct val="100000"/>
                        </a:lnSpc>
                        <a:spcBef>
                          <a:spcPts val="300"/>
                        </a:spcBef>
                        <a:spcAft>
                          <a:spcPts val="300"/>
                        </a:spcAft>
                      </a:pPr>
                      <a:r>
                        <a:rPr lang="en-US" sz="1200" b="1" i="0" u="none" strike="noStrike" dirty="0">
                          <a:solidFill>
                            <a:schemeClr val="bg1"/>
                          </a:solidFill>
                          <a:effectLst/>
                          <a:latin typeface="+mj-lt"/>
                          <a:ea typeface="等线" panose="02010600030101010101" pitchFamily="2" charset="-122"/>
                          <a:cs typeface="Arial" panose="020B0604020202020204" pitchFamily="34" charset="0"/>
                        </a:rPr>
                        <a:t>Status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lnSpc>
                          <a:spcPct val="100000"/>
                        </a:lnSpc>
                        <a:spcBef>
                          <a:spcPts val="300"/>
                        </a:spcBef>
                        <a:spcAft>
                          <a:spcPts val="300"/>
                        </a:spcAft>
                      </a:pPr>
                      <a:r>
                        <a:rPr lang="en-US" sz="1200" b="1" i="0" u="none" strike="noStrike" dirty="0">
                          <a:solidFill>
                            <a:schemeClr val="bg1"/>
                          </a:solidFill>
                          <a:effectLst/>
                          <a:latin typeface="+mj-lt"/>
                          <a:ea typeface="等线" panose="02010600030101010101" pitchFamily="2" charset="-122"/>
                          <a:cs typeface="Arial" panose="020B0604020202020204" pitchFamily="34" charset="0"/>
                        </a:rPr>
                        <a:t># of</a:t>
                      </a:r>
                      <a:r>
                        <a:rPr lang="zh-CN" altLang="en-US" sz="1200" b="1" i="0" u="none" strike="noStrike" dirty="0">
                          <a:solidFill>
                            <a:schemeClr val="bg1"/>
                          </a:solidFill>
                          <a:effectLst/>
                          <a:latin typeface="+mj-lt"/>
                          <a:ea typeface="等线" panose="02010600030101010101" pitchFamily="2" charset="-122"/>
                          <a:cs typeface="Arial" panose="020B0604020202020204" pitchFamily="34" charset="0"/>
                        </a:rPr>
                        <a:t> </a:t>
                      </a:r>
                      <a:r>
                        <a:rPr lang="en-US" altLang="zh-CN" sz="1200" b="1" i="0" u="none" strike="noStrike" dirty="0">
                          <a:solidFill>
                            <a:schemeClr val="bg1"/>
                          </a:solidFill>
                          <a:effectLst/>
                          <a:latin typeface="+mj-lt"/>
                          <a:ea typeface="等线" panose="02010600030101010101" pitchFamily="2" charset="-122"/>
                          <a:cs typeface="Arial" panose="020B0604020202020204" pitchFamily="34" charset="0"/>
                        </a:rPr>
                        <a:t>Patients</a:t>
                      </a:r>
                      <a:r>
                        <a:rPr lang="en-US" sz="1200" b="1" i="0" u="none" strike="noStrike" dirty="0">
                          <a:solidFill>
                            <a:schemeClr val="bg1"/>
                          </a:solidFill>
                          <a:effectLst/>
                          <a:latin typeface="+mj-lt"/>
                          <a:ea typeface="等线" panose="02010600030101010101" pitchFamily="2" charset="-122"/>
                          <a:cs typeface="Arial" panose="020B0604020202020204" pitchFamily="34" charset="0"/>
                        </a:rPr>
                        <a:t> Enrolled</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lnSpc>
                          <a:spcPct val="100000"/>
                        </a:lnSpc>
                        <a:spcBef>
                          <a:spcPts val="300"/>
                        </a:spcBef>
                        <a:spcAft>
                          <a:spcPts val="300"/>
                        </a:spcAft>
                      </a:pPr>
                      <a:r>
                        <a:rPr lang="en-US" sz="1200" b="1" i="0" u="none" strike="noStrike" dirty="0">
                          <a:solidFill>
                            <a:schemeClr val="bg1"/>
                          </a:solidFill>
                          <a:effectLst/>
                          <a:latin typeface="+mj-lt"/>
                          <a:ea typeface="等线" panose="02010600030101010101" pitchFamily="2" charset="-122"/>
                          <a:cs typeface="Arial" panose="020B0604020202020204" pitchFamily="34" charset="0"/>
                        </a:rPr>
                        <a:t>Designation </a:t>
                      </a:r>
                    </a:p>
                  </a:txBody>
                  <a:tcPr marL="6350" marR="6350" marT="6350" marB="0" anchor="ctr">
                    <a:lnL w="190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3094809"/>
                  </a:ext>
                </a:extLst>
              </a:tr>
              <a:tr h="485050">
                <a:tc>
                  <a:txBody>
                    <a:bodyPr/>
                    <a:lstStyle/>
                    <a:p>
                      <a:pPr algn="ctr" fontAlgn="ctr">
                        <a:lnSpc>
                          <a:spcPct val="100000"/>
                        </a:lnSpc>
                        <a:spcBef>
                          <a:spcPts val="300"/>
                        </a:spcBef>
                        <a:spcAft>
                          <a:spcPts val="300"/>
                        </a:spcAft>
                      </a:pPr>
                      <a:r>
                        <a:rPr lang="en-US" sz="1200" b="1" i="0" u="none" strike="noStrike" dirty="0">
                          <a:solidFill>
                            <a:schemeClr val="bg1"/>
                          </a:solidFill>
                          <a:effectLst/>
                          <a:latin typeface="+mj-lt"/>
                          <a:ea typeface="等线" panose="02010600030101010101" pitchFamily="2" charset="-122"/>
                          <a:cs typeface="Arial" panose="020B0604020202020204" pitchFamily="34" charset="0"/>
                        </a:rPr>
                        <a:t>Peptide</a:t>
                      </a:r>
                    </a:p>
                  </a:txBody>
                  <a:tcPr marL="6350" marR="6350" marT="635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Bulevirtide</a:t>
                      </a:r>
                    </a:p>
                  </a:txBody>
                  <a:tcPr marL="6350" marR="6350" marT="6350" marB="0" anchor="ctr">
                    <a:lnL w="19050" cap="flat" cmpd="sng" algn="ctr">
                      <a:solidFill>
                        <a:schemeClr val="bg1"/>
                      </a:solidFill>
                      <a:prstDash val="solid"/>
                      <a:round/>
                      <a:headEnd type="none" w="med" len="med"/>
                      <a:tailEnd type="none" w="med" len="med"/>
                    </a:lnL>
                    <a:lnR w="9525" cap="flat" cmpd="sng" algn="ctr">
                      <a:noFill/>
                      <a:prstDash val="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Gilead Sciences</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NTCP</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Approved by EMA</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chemeClr val="tx1"/>
                          </a:solidFill>
                          <a:effectLst/>
                          <a:latin typeface="+mj-lt"/>
                          <a:ea typeface="等线" panose="02010600030101010101" pitchFamily="2" charset="-122"/>
                          <a:cs typeface="Arial" panose="020B0604020202020204" pitchFamily="34" charset="0"/>
                        </a:rPr>
                        <a:t>150+</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EMA PRIME &amp; </a:t>
                      </a:r>
                      <a:r>
                        <a:rPr kumimoji="0" lang="en-US" altLang="zh-CN" sz="120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ODD</a:t>
                      </a:r>
                      <a:endParaRPr lang="en-US" sz="1200" b="0" i="0" u="none" strike="noStrike" dirty="0">
                        <a:solidFill>
                          <a:srgbClr val="000000"/>
                        </a:solidFill>
                        <a:effectLst/>
                        <a:latin typeface="+mj-lt"/>
                        <a:ea typeface="等线" panose="02010600030101010101" pitchFamily="2" charset="-122"/>
                        <a:cs typeface="Arial" panose="020B0604020202020204" pitchFamily="34" charset="0"/>
                      </a:endParaRPr>
                    </a:p>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US FDA BTD &amp; ODD</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185417"/>
                  </a:ext>
                </a:extLst>
              </a:tr>
              <a:tr h="406317">
                <a:tc rowSpan="4">
                  <a:txBody>
                    <a:bodyPr/>
                    <a:lstStyle/>
                    <a:p>
                      <a:pPr algn="ctr" fontAlgn="ctr">
                        <a:lnSpc>
                          <a:spcPct val="100000"/>
                        </a:lnSpc>
                        <a:spcBef>
                          <a:spcPts val="300"/>
                        </a:spcBef>
                        <a:spcAft>
                          <a:spcPts val="300"/>
                        </a:spcAft>
                      </a:pPr>
                      <a:r>
                        <a:rPr lang="en-US" sz="1200" b="1" i="0" u="none" strike="noStrike" dirty="0">
                          <a:solidFill>
                            <a:schemeClr val="bg1"/>
                          </a:solidFill>
                          <a:effectLst/>
                          <a:latin typeface="+mj-lt"/>
                          <a:ea typeface="等线" panose="02010600030101010101" pitchFamily="2" charset="-122"/>
                          <a:cs typeface="Arial" panose="020B0604020202020204" pitchFamily="34" charset="0"/>
                        </a:rPr>
                        <a:t>mAb</a:t>
                      </a:r>
                    </a:p>
                  </a:txBody>
                  <a:tcPr marL="6350" marR="6350" marT="635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4C8C"/>
                    </a:solid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Libevitug</a:t>
                      </a:r>
                    </a:p>
                  </a:txBody>
                  <a:tcPr marL="6350" marR="6350" marT="6350" marB="0" anchor="ctr">
                    <a:lnL w="19050" cap="flat" cmpd="sng" algn="ctr">
                      <a:solidFill>
                        <a:schemeClr val="bg1"/>
                      </a:solidFill>
                      <a:prstDash val="solid"/>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HHHbio</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PreS1</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Ph 2a/2b</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等线" panose="02010600030101010101" pitchFamily="2" charset="-122"/>
                          <a:cs typeface="Arial" panose="020B0604020202020204" pitchFamily="34" charset="0"/>
                        </a:rPr>
                        <a:t>9/101</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US FDA BTD/ </a:t>
                      </a:r>
                      <a:r>
                        <a:rPr lang="en-US" altLang="zh-CN" sz="1200" b="1" i="0" u="none" strike="noStrike" dirty="0">
                          <a:solidFill>
                            <a:srgbClr val="000000"/>
                          </a:solidFill>
                          <a:effectLst/>
                          <a:latin typeface="+mj-lt"/>
                          <a:ea typeface="等线" panose="02010600030101010101" pitchFamily="2" charset="-122"/>
                          <a:cs typeface="Arial" panose="020B0604020202020204" pitchFamily="34" charset="0"/>
                        </a:rPr>
                        <a:t>CN NMPA BTD</a:t>
                      </a:r>
                      <a:endParaRPr lang="en-US" sz="1200" b="1" i="0" u="none" strike="noStrike" dirty="0">
                        <a:solidFill>
                          <a:srgbClr val="000000"/>
                        </a:solidFill>
                        <a:effectLst/>
                        <a:latin typeface="+mj-lt"/>
                        <a:ea typeface="等线" panose="02010600030101010101" pitchFamily="2" charset="-122"/>
                        <a:cs typeface="Arial" panose="020B0604020202020204" pitchFamily="34" charset="0"/>
                      </a:endParaRP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323810"/>
                  </a:ext>
                </a:extLst>
              </a:tr>
              <a:tr h="406317">
                <a:tc vMerge="1">
                  <a:txBody>
                    <a:bodyPr/>
                    <a:lstStyle/>
                    <a:p>
                      <a:pPr algn="l" fontAlgn="ctr"/>
                      <a:endParaRPr lang="en-US" sz="1400" b="1" i="0" u="none" strike="noStrike">
                        <a:solidFill>
                          <a:srgbClr val="000000"/>
                        </a:solidFill>
                        <a:effectLst/>
                        <a:latin typeface="+mj-lt"/>
                        <a:ea typeface="等线" panose="02010600030101010101" pitchFamily="2" charset="-122"/>
                        <a:cs typeface="Arial" panose="020B0604020202020204" pitchFamily="34" charset="0"/>
                      </a:endParaRPr>
                    </a:p>
                  </a:txBody>
                  <a:tcPr marL="6350" marR="6350" marT="6350" marB="0">
                    <a:lnL>
                      <a:noFill/>
                    </a:lnL>
                    <a:lnR w="9525" cap="flat" cmpd="sng" algn="ctr">
                      <a:noFill/>
                      <a:prstDash val="dash"/>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HH-006</a:t>
                      </a:r>
                    </a:p>
                  </a:txBody>
                  <a:tcPr marL="6350" marR="6350" marT="6350" marB="0" anchor="ctr">
                    <a:lnL w="19050" cap="flat" cmpd="sng" algn="ctr">
                      <a:solidFill>
                        <a:schemeClr val="bg1"/>
                      </a:solidFill>
                      <a:prstDash val="solid"/>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kern="1200" dirty="0">
                          <a:solidFill>
                            <a:srgbClr val="000000"/>
                          </a:solidFill>
                          <a:effectLst/>
                          <a:latin typeface="+mn-lt"/>
                          <a:ea typeface="等线" panose="02010600030101010101" pitchFamily="2" charset="-122"/>
                          <a:cs typeface="Arial" panose="020B0604020202020204" pitchFamily="34" charset="0"/>
                        </a:rPr>
                        <a:t>HHHbio</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PreS1</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Ph 1b (CHB)</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等线" panose="02010600030101010101" pitchFamily="2" charset="-122"/>
                          <a:cs typeface="Arial" panose="020B0604020202020204" pitchFamily="34" charset="0"/>
                        </a:rPr>
                        <a:t>-</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6721625"/>
                  </a:ext>
                </a:extLst>
              </a:tr>
              <a:tr h="406317">
                <a:tc vMerge="1">
                  <a:txBody>
                    <a:bodyPr/>
                    <a:lstStyle/>
                    <a:p>
                      <a:pPr algn="l" fontAlgn="ctr"/>
                      <a:endParaRPr lang="en-US" sz="1400" b="0" i="0" u="none" strike="noStrike">
                        <a:solidFill>
                          <a:srgbClr val="000000"/>
                        </a:solidFill>
                        <a:effectLst/>
                        <a:latin typeface="+mj-lt"/>
                        <a:ea typeface="等线" panose="02010600030101010101" pitchFamily="2" charset="-122"/>
                        <a:cs typeface="Arial" panose="020B0604020202020204" pitchFamily="34" charset="0"/>
                      </a:endParaRPr>
                    </a:p>
                  </a:txBody>
                  <a:tcPr marL="6350" marR="6350" marT="6350" marB="0">
                    <a:lnL>
                      <a:noFill/>
                    </a:lnL>
                    <a:lnR w="9525" cap="flat" cmpd="sng" algn="ctr">
                      <a:noFill/>
                      <a:prstDash val="dash"/>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VIR-3434</a:t>
                      </a:r>
                    </a:p>
                  </a:txBody>
                  <a:tcPr marL="6350" marR="6350" marT="6350" marB="0" anchor="ctr">
                    <a:lnL w="19050" cap="flat" cmpd="sng" algn="ctr">
                      <a:solidFill>
                        <a:schemeClr val="bg1"/>
                      </a:solidFill>
                      <a:prstDash val="solid"/>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Vir Biotechnology</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HBsAg</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Ph 2</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等线" panose="02010600030101010101" pitchFamily="2" charset="-122"/>
                          <a:cs typeface="Arial" panose="020B0604020202020204" pitchFamily="34" charset="0"/>
                        </a:rPr>
                        <a:t>71</a:t>
                      </a:r>
                      <a:r>
                        <a:rPr kumimoji="0" lang="en-US" sz="1200" b="0" i="0" u="none" strike="noStrike" kern="1200" cap="none" spc="0" normalizeH="0" baseline="30000" noProof="0" dirty="0">
                          <a:ln>
                            <a:noFill/>
                          </a:ln>
                          <a:solidFill>
                            <a:srgbClr val="000000"/>
                          </a:solidFill>
                          <a:effectLst/>
                          <a:uLnTx/>
                          <a:uFillTx/>
                          <a:latin typeface="+mn-lt"/>
                          <a:ea typeface="等线" panose="02010600030101010101" pitchFamily="2" charset="-122"/>
                          <a:cs typeface="Arial" panose="020B0604020202020204" pitchFamily="34" charset="0"/>
                        </a:rPr>
                        <a:t>1</a:t>
                      </a:r>
                      <a:endParaRPr kumimoji="0" lang="en-US" sz="1200" b="0" i="0" u="none" strike="noStrike" kern="1200" cap="none" spc="0" normalizeH="0" baseline="0" noProof="0" dirty="0">
                        <a:ln>
                          <a:noFill/>
                        </a:ln>
                        <a:solidFill>
                          <a:schemeClr val="tx1"/>
                        </a:solidFill>
                        <a:effectLst/>
                        <a:uLnTx/>
                        <a:uFillTx/>
                        <a:latin typeface="Calibri" panose="020F0502020204030204"/>
                        <a:ea typeface="等线" panose="02010600030101010101" pitchFamily="2" charset="-122"/>
                        <a:cs typeface="Arial" panose="020B0604020202020204" pitchFamily="34" charset="0"/>
                      </a:endParaRP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US FDA Fast Track</a:t>
                      </a:r>
                      <a:r>
                        <a:rPr kumimoji="0" lang="en-US" sz="1200" b="0" i="0" u="none" strike="noStrike" kern="1200" cap="none" spc="0" normalizeH="0" baseline="30000" noProof="0" dirty="0">
                          <a:ln>
                            <a:noFill/>
                          </a:ln>
                          <a:solidFill>
                            <a:srgbClr val="000000"/>
                          </a:solidFill>
                          <a:effectLst/>
                          <a:uLnTx/>
                          <a:uFillTx/>
                          <a:latin typeface="+mn-lt"/>
                          <a:ea typeface="等线" panose="02010600030101010101" pitchFamily="2" charset="-122"/>
                          <a:cs typeface="Arial" panose="020B0604020202020204" pitchFamily="34" charset="0"/>
                        </a:rPr>
                        <a:t>1</a:t>
                      </a:r>
                      <a:endParaRPr kumimoji="0" lang="en-US" sz="12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Arial" panose="020B0604020202020204" pitchFamily="34" charset="0"/>
                      </a:endParaRP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8022428"/>
                  </a:ext>
                </a:extLst>
              </a:tr>
              <a:tr h="406317">
                <a:tc vMerge="1">
                  <a:txBody>
                    <a:bodyPr/>
                    <a:lstStyle/>
                    <a:p>
                      <a:pPr algn="l" fontAlgn="ctr"/>
                      <a:endParaRPr lang="en-US" sz="1400" b="0" i="0" u="none" strike="noStrike">
                        <a:solidFill>
                          <a:srgbClr val="000000"/>
                        </a:solidFill>
                        <a:effectLst/>
                        <a:latin typeface="+mj-lt"/>
                        <a:ea typeface="等线" panose="02010600030101010101" pitchFamily="2" charset="-122"/>
                        <a:cs typeface="Arial" panose="020B0604020202020204" pitchFamily="34" charset="0"/>
                      </a:endParaRPr>
                    </a:p>
                  </a:txBody>
                  <a:tcPr marL="6350" marR="6350" marT="6350" marB="0">
                    <a:lnL>
                      <a:noFill/>
                    </a:lnL>
                    <a:lnR w="9525" cap="flat" cmpd="sng" algn="ctr">
                      <a:noFill/>
                      <a:prstDash val="dash"/>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BJT-778</a:t>
                      </a:r>
                    </a:p>
                  </a:txBody>
                  <a:tcPr marL="6350" marR="6350" marT="6350" marB="0" anchor="ctr">
                    <a:lnL w="19050" cap="flat" cmpd="sng" algn="ctr">
                      <a:solidFill>
                        <a:schemeClr val="bg1"/>
                      </a:solidFill>
                      <a:prstDash val="solid"/>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Bluejay Therapeutics</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HBsAg</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Ph 2a</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等线" panose="02010600030101010101" pitchFamily="2" charset="-122"/>
                          <a:cs typeface="Arial" panose="020B0604020202020204" pitchFamily="34" charset="0"/>
                        </a:rPr>
                        <a:t>28</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EMA PRIME &amp; </a:t>
                      </a:r>
                      <a:r>
                        <a:rPr kumimoji="0" lang="en-US" altLang="zh-CN" sz="120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ODD</a:t>
                      </a:r>
                      <a:endParaRPr kumimoji="0" lang="en-US" sz="12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Arial" panose="020B0604020202020204" pitchFamily="34" charset="0"/>
                      </a:endParaRP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082178"/>
                  </a:ext>
                </a:extLst>
              </a:tr>
              <a:tr h="406317">
                <a:tc rowSpan="2">
                  <a:txBody>
                    <a:bodyPr/>
                    <a:lstStyle/>
                    <a:p>
                      <a:pPr algn="ctr" fontAlgn="ctr">
                        <a:lnSpc>
                          <a:spcPct val="100000"/>
                        </a:lnSpc>
                        <a:spcBef>
                          <a:spcPts val="300"/>
                        </a:spcBef>
                        <a:spcAft>
                          <a:spcPts val="300"/>
                        </a:spcAft>
                      </a:pPr>
                      <a:r>
                        <a:rPr lang="en-US" sz="1200" b="1" i="0" u="none" strike="noStrike" dirty="0">
                          <a:solidFill>
                            <a:schemeClr val="bg1"/>
                          </a:solidFill>
                          <a:effectLst/>
                          <a:latin typeface="+mj-lt"/>
                          <a:ea typeface="等线" panose="02010600030101010101" pitchFamily="2" charset="-122"/>
                          <a:cs typeface="Arial" panose="020B0604020202020204" pitchFamily="34" charset="0"/>
                        </a:rPr>
                        <a:t>siRNA</a:t>
                      </a:r>
                    </a:p>
                  </a:txBody>
                  <a:tcPr marL="6350" marR="6350" marT="6350" marB="0" anchor="ctr">
                    <a:lnL>
                      <a:noFill/>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A42"/>
                    </a:solid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VIR-2218 </a:t>
                      </a:r>
                    </a:p>
                  </a:txBody>
                  <a:tcPr marL="6350" marR="6350" marT="6350" marB="0" anchor="ctr">
                    <a:lnL w="12700" cap="flat" cmpd="sng" algn="ctr">
                      <a:solidFill>
                        <a:schemeClr val="bg1"/>
                      </a:solidFill>
                      <a:prstDash val="solid"/>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Vir </a:t>
                      </a:r>
                      <a:r>
                        <a:rPr lang="en-US" sz="1200" b="0" i="0" u="none" strike="noStrike" kern="1200" dirty="0">
                          <a:solidFill>
                            <a:srgbClr val="000000"/>
                          </a:solidFill>
                          <a:effectLst/>
                          <a:latin typeface="+mn-lt"/>
                          <a:ea typeface="等线" panose="02010600030101010101" pitchFamily="2" charset="-122"/>
                          <a:cs typeface="Arial" panose="020B0604020202020204" pitchFamily="34" charset="0"/>
                        </a:rPr>
                        <a:t>Biotechnology</a:t>
                      </a:r>
                      <a:endParaRPr lang="en-US" sz="1200" b="0" i="0" u="none" strike="noStrike" dirty="0">
                        <a:solidFill>
                          <a:srgbClr val="000000"/>
                        </a:solidFill>
                        <a:effectLst/>
                        <a:latin typeface="+mj-lt"/>
                        <a:ea typeface="等线" panose="02010600030101010101" pitchFamily="2" charset="-122"/>
                        <a:cs typeface="Arial" panose="020B0604020202020204" pitchFamily="34" charset="0"/>
                      </a:endParaRP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HBV mRNA</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altLang="zh-CN" sz="1200" b="0" i="0" u="none" strike="noStrike" kern="1200" dirty="0">
                          <a:solidFill>
                            <a:srgbClr val="000000"/>
                          </a:solidFill>
                          <a:effectLst/>
                          <a:latin typeface="+mj-lt"/>
                          <a:ea typeface="等线" panose="02010600030101010101" pitchFamily="2" charset="-122"/>
                          <a:cs typeface="Arial" panose="020B0604020202020204" pitchFamily="34" charset="0"/>
                        </a:rPr>
                        <a:t>Ph 2</a:t>
                      </a:r>
                      <a:endParaRPr sz="1200" b="0" dirty="0">
                        <a:latin typeface="+mj-lt"/>
                      </a:endParaRP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等线" panose="02010600030101010101" pitchFamily="2" charset="-122"/>
                          <a:cs typeface="Arial" panose="020B0604020202020204" pitchFamily="34" charset="0"/>
                        </a:rPr>
                        <a:t>71</a:t>
                      </a:r>
                      <a:r>
                        <a:rPr kumimoji="0" lang="en-US" sz="1200" b="0" i="0" u="none" strike="noStrike" kern="1200" cap="none" spc="0" normalizeH="0" baseline="30000" noProof="0" dirty="0">
                          <a:ln>
                            <a:noFill/>
                          </a:ln>
                          <a:solidFill>
                            <a:srgbClr val="000000"/>
                          </a:solidFill>
                          <a:effectLst/>
                          <a:uLnTx/>
                          <a:uFillTx/>
                          <a:latin typeface="+mn-lt"/>
                          <a:ea typeface="等线" panose="02010600030101010101" pitchFamily="2" charset="-122"/>
                          <a:cs typeface="Arial" panose="020B0604020202020204" pitchFamily="34" charset="0"/>
                        </a:rPr>
                        <a:t>1</a:t>
                      </a:r>
                      <a:endParaRPr kumimoji="0" lang="en-US" sz="1200" b="0" i="0" u="none" strike="noStrike" kern="1200" cap="none" spc="0" normalizeH="0" baseline="0" noProof="0" dirty="0">
                        <a:ln>
                          <a:noFill/>
                        </a:ln>
                        <a:solidFill>
                          <a:schemeClr val="tx1"/>
                        </a:solidFill>
                        <a:effectLst/>
                        <a:uLnTx/>
                        <a:uFillTx/>
                        <a:latin typeface="Calibri" panose="020F0502020204030204"/>
                        <a:ea typeface="等线" panose="02010600030101010101" pitchFamily="2" charset="-122"/>
                        <a:cs typeface="Arial" panose="020B0604020202020204" pitchFamily="34" charset="0"/>
                      </a:endParaRP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US FDA Fast Track</a:t>
                      </a:r>
                      <a:r>
                        <a:rPr kumimoji="0" lang="en-US" sz="1200" b="0" i="0" u="none" strike="noStrike" kern="1200" cap="none" spc="0" normalizeH="0" baseline="30000" noProof="0" dirty="0">
                          <a:ln>
                            <a:noFill/>
                          </a:ln>
                          <a:solidFill>
                            <a:srgbClr val="000000"/>
                          </a:solidFill>
                          <a:effectLst/>
                          <a:uLnTx/>
                          <a:uFillTx/>
                          <a:latin typeface="+mn-lt"/>
                          <a:ea typeface="等线" panose="02010600030101010101" pitchFamily="2" charset="-122"/>
                          <a:cs typeface="Arial" panose="020B0604020202020204" pitchFamily="34" charset="0"/>
                        </a:rPr>
                        <a:t>1</a:t>
                      </a:r>
                      <a:r>
                        <a:rPr kumimoji="0" lang="en-US" sz="120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 </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998643"/>
                  </a:ext>
                </a:extLst>
              </a:tr>
              <a:tr h="406317">
                <a:tc vMerge="1">
                  <a:txBody>
                    <a:bodyPr/>
                    <a:lstStyle/>
                    <a:p>
                      <a:pPr algn="l" fontAlgn="ctr"/>
                      <a:endParaRPr lang="en-US" sz="1400" b="0" i="0" u="none" strike="noStrike">
                        <a:solidFill>
                          <a:srgbClr val="000000"/>
                        </a:solidFill>
                        <a:effectLst/>
                        <a:latin typeface="+mj-lt"/>
                        <a:ea typeface="等线" panose="02010600030101010101" pitchFamily="2" charset="-122"/>
                        <a:cs typeface="Arial" panose="020B0604020202020204" pitchFamily="34" charset="0"/>
                      </a:endParaRPr>
                    </a:p>
                  </a:txBody>
                  <a:tcPr marL="6350" marR="6350" marT="6350" marB="0">
                    <a:lnL>
                      <a:noFill/>
                    </a:lnL>
                    <a:lnR w="9525" cap="flat" cmpd="sng" algn="ctr">
                      <a:noFill/>
                      <a:prstDash val="dash"/>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RBD1016</a:t>
                      </a:r>
                    </a:p>
                  </a:txBody>
                  <a:tcPr marL="6350" marR="6350" marT="6350" marB="0" anchor="ctr">
                    <a:lnL w="12700" cap="flat" cmpd="sng" algn="ctr">
                      <a:solidFill>
                        <a:schemeClr val="bg1"/>
                      </a:solidFill>
                      <a:prstDash val="solid"/>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Ribo</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lang="en-US" sz="1200" b="0" i="0" u="none" strike="noStrike" kern="1200" dirty="0">
                          <a:solidFill>
                            <a:srgbClr val="000000"/>
                          </a:solidFill>
                          <a:effectLst/>
                          <a:latin typeface="+mn-lt"/>
                          <a:ea typeface="等线" panose="02010600030101010101" pitchFamily="2" charset="-122"/>
                          <a:cs typeface="Arial" panose="020B0604020202020204" pitchFamily="34" charset="0"/>
                        </a:rPr>
                        <a:t>HBV mRNA</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1200" b="0" dirty="0">
                          <a:latin typeface="+mj-lt"/>
                        </a:rPr>
                        <a:t>Ph 2</a:t>
                      </a:r>
                      <a:endParaRPr sz="1200" b="0" dirty="0">
                        <a:latin typeface="+mj-lt"/>
                      </a:endParaRPr>
                    </a:p>
                  </a:txBody>
                  <a:tcPr marL="6350" marR="6350" marT="6350" marB="0" anchor="ctr">
                    <a:lnL w="12700" cap="flat" cmpd="sng" algn="ctr">
                      <a:noFill/>
                      <a:prstDash val="solid"/>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等线" panose="02010600030101010101" pitchFamily="2" charset="-122"/>
                          <a:cs typeface="Arial" panose="020B0604020202020204" pitchFamily="34" charset="0"/>
                        </a:rPr>
                        <a:t>15</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Arial" panose="020B0604020202020204" pitchFamily="34" charset="0"/>
                        </a:rPr>
                        <a:t>-</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048876"/>
                  </a:ext>
                </a:extLst>
              </a:tr>
              <a:tr h="406317">
                <a:tc rowSpan="2">
                  <a:txBody>
                    <a:bodyPr/>
                    <a:lstStyle/>
                    <a:p>
                      <a:pPr algn="ctr" fontAlgn="ctr">
                        <a:lnSpc>
                          <a:spcPct val="100000"/>
                        </a:lnSpc>
                        <a:spcBef>
                          <a:spcPts val="300"/>
                        </a:spcBef>
                        <a:spcAft>
                          <a:spcPts val="300"/>
                        </a:spcAft>
                      </a:pPr>
                      <a:r>
                        <a:rPr lang="en-US" sz="1200" b="1" i="0" u="none" strike="noStrike" dirty="0">
                          <a:solidFill>
                            <a:schemeClr val="bg1"/>
                          </a:solidFill>
                          <a:effectLst/>
                          <a:latin typeface="+mj-lt"/>
                          <a:ea typeface="等线" panose="02010600030101010101" pitchFamily="2" charset="-122"/>
                          <a:cs typeface="Arial" panose="020B0604020202020204" pitchFamily="34" charset="0"/>
                        </a:rPr>
                        <a:t>Small Molecule</a:t>
                      </a:r>
                    </a:p>
                  </a:txBody>
                  <a:tcPr marL="6350" marR="6350" marT="635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HH-1270</a:t>
                      </a:r>
                    </a:p>
                  </a:txBody>
                  <a:tcPr marL="6350" marR="6350" marT="6350" marB="0" anchor="ctr">
                    <a:lnL w="19050" cap="flat" cmpd="sng" algn="ctr">
                      <a:solidFill>
                        <a:schemeClr val="bg1"/>
                      </a:solidFill>
                      <a:prstDash val="solid"/>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kern="1200" dirty="0">
                          <a:solidFill>
                            <a:srgbClr val="000000"/>
                          </a:solidFill>
                          <a:effectLst/>
                          <a:latin typeface="+mn-lt"/>
                          <a:ea typeface="等线" panose="02010600030101010101" pitchFamily="2" charset="-122"/>
                          <a:cs typeface="Arial" panose="020B0604020202020204" pitchFamily="34" charset="0"/>
                        </a:rPr>
                        <a:t>HHHbio</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NTCP</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1" i="0" u="none" strike="noStrike" dirty="0">
                          <a:solidFill>
                            <a:srgbClr val="000000"/>
                          </a:solidFill>
                          <a:effectLst/>
                          <a:latin typeface="+mj-lt"/>
                          <a:ea typeface="等线" panose="02010600030101010101" pitchFamily="2" charset="-122"/>
                          <a:cs typeface="Arial" panose="020B0604020202020204" pitchFamily="34" charset="0"/>
                        </a:rPr>
                        <a:t>Preclinical</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Arial" panose="020B0604020202020204" pitchFamily="34" charset="0"/>
                        </a:rPr>
                        <a:t>-</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Arial" panose="020B0604020202020204" pitchFamily="34" charset="0"/>
                        </a:rPr>
                        <a:t>-</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817006"/>
                  </a:ext>
                </a:extLst>
              </a:tr>
              <a:tr h="406317">
                <a:tc vMerge="1">
                  <a:txBody>
                    <a:bodyPr/>
                    <a:lstStyle/>
                    <a:p>
                      <a:pPr algn="l" fontAlgn="ctr"/>
                      <a:endParaRPr lang="en-US" sz="1400" b="0" i="0" u="none" strike="noStrike">
                        <a:solidFill>
                          <a:srgbClr val="000000"/>
                        </a:solidFill>
                        <a:effectLst/>
                        <a:latin typeface="+mj-lt"/>
                        <a:ea typeface="等线" panose="02010600030101010101" pitchFamily="2" charset="-122"/>
                        <a:cs typeface="Arial" panose="020B0604020202020204" pitchFamily="34" charset="0"/>
                      </a:endParaRPr>
                    </a:p>
                  </a:txBody>
                  <a:tcPr marL="6350" marR="6350" marT="6350" marB="0">
                    <a:lnL>
                      <a:noFill/>
                    </a:lnL>
                    <a:lnR w="9525" cap="flat" cmpd="sng" algn="ctr">
                      <a:noFill/>
                      <a:prstDash val="dash"/>
                      <a:round/>
                      <a:headEnd type="none" w="med" len="med"/>
                      <a:tailEnd type="none" w="med" len="med"/>
                    </a:lnR>
                    <a:lnT w="9525" cap="flat" cmpd="sng" algn="ctr">
                      <a:noFill/>
                      <a:prstDash val="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ABI-6250</a:t>
                      </a:r>
                    </a:p>
                  </a:txBody>
                  <a:tcPr marL="6350" marR="6350" marT="6350" marB="0" anchor="ctr">
                    <a:lnL w="19050" cap="flat" cmpd="sng" algn="ctr">
                      <a:solidFill>
                        <a:schemeClr val="bg1"/>
                      </a:solidFill>
                      <a:prstDash val="solid"/>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Assembly Biosciences</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lang="en-US" sz="1200" b="1" i="0" u="none" strike="noStrike" kern="1200" dirty="0">
                          <a:solidFill>
                            <a:srgbClr val="000000"/>
                          </a:solidFill>
                          <a:effectLst/>
                          <a:latin typeface="+mn-lt"/>
                          <a:ea typeface="等线" panose="02010600030101010101" pitchFamily="2" charset="-122"/>
                          <a:cs typeface="Arial" panose="020B0604020202020204" pitchFamily="34" charset="0"/>
                        </a:rPr>
                        <a:t>NTCP</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300"/>
                        </a:spcBef>
                        <a:spcAft>
                          <a:spcPts val="300"/>
                        </a:spcAft>
                      </a:pPr>
                      <a:r>
                        <a:rPr lang="en-US" sz="1200" b="0" i="0" u="none" strike="noStrike" dirty="0">
                          <a:solidFill>
                            <a:srgbClr val="000000"/>
                          </a:solidFill>
                          <a:effectLst/>
                          <a:latin typeface="+mj-lt"/>
                          <a:ea typeface="等线" panose="02010600030101010101" pitchFamily="2" charset="-122"/>
                          <a:cs typeface="Arial" panose="020B0604020202020204" pitchFamily="34" charset="0"/>
                        </a:rPr>
                        <a:t>Preclinical</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Arial" panose="020B0604020202020204" pitchFamily="34" charset="0"/>
                        </a:rPr>
                        <a:t>-</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Arial" panose="020B0604020202020204" pitchFamily="34" charset="0"/>
                        </a:rPr>
                        <a:t>-</a:t>
                      </a:r>
                    </a:p>
                  </a:txBody>
                  <a:tcPr marL="6350" marR="6350" marT="6350"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78928"/>
                  </a:ext>
                </a:extLst>
              </a:tr>
            </a:tbl>
          </a:graphicData>
        </a:graphic>
      </p:graphicFrame>
      <p:sp>
        <p:nvSpPr>
          <p:cNvPr id="8" name="Rectangle: Rounded Corners 7">
            <a:extLst>
              <a:ext uri="{FF2B5EF4-FFF2-40B4-BE49-F238E27FC236}">
                <a16:creationId xmlns:a16="http://schemas.microsoft.com/office/drawing/2014/main" id="{F4BD8D56-19F0-4C51-F6CB-A7261BEA399A}"/>
              </a:ext>
            </a:extLst>
          </p:cNvPr>
          <p:cNvSpPr/>
          <p:nvPr/>
        </p:nvSpPr>
        <p:spPr>
          <a:xfrm>
            <a:off x="472440" y="983852"/>
            <a:ext cx="3578450" cy="877945"/>
          </a:xfrm>
          <a:prstGeom prst="roundRect">
            <a:avLst>
              <a:gd name="adj" fmla="val 12176"/>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i="1" dirty="0">
                <a:solidFill>
                  <a:srgbClr val="1C4782"/>
                </a:solidFill>
              </a:rPr>
              <a:t>Unique MoA</a:t>
            </a:r>
          </a:p>
          <a:p>
            <a:pPr algn="ctr"/>
            <a:r>
              <a:rPr lang="en-US" sz="1200" i="1" dirty="0">
                <a:solidFill>
                  <a:srgbClr val="000000"/>
                </a:solidFill>
                <a:ea typeface="STKaiti" panose="02010600040101010101" pitchFamily="2" charset="-122"/>
              </a:rPr>
              <a:t>Globally the only novel CHD treatment </a:t>
            </a:r>
          </a:p>
          <a:p>
            <a:pPr algn="ctr"/>
            <a:r>
              <a:rPr lang="en-US" sz="1200" i="1" dirty="0">
                <a:solidFill>
                  <a:srgbClr val="000000"/>
                </a:solidFill>
                <a:ea typeface="STKaiti" panose="02010600040101010101" pitchFamily="2" charset="-122"/>
              </a:rPr>
              <a:t>in clinical stage targeting PreS1</a:t>
            </a:r>
            <a:endParaRPr lang="en-US" sz="1200" dirty="0">
              <a:solidFill>
                <a:srgbClr val="C00000"/>
              </a:solidFill>
            </a:endParaRPr>
          </a:p>
        </p:txBody>
      </p:sp>
      <p:sp>
        <p:nvSpPr>
          <p:cNvPr id="13" name="Rectangle: Rounded Corners 12">
            <a:extLst>
              <a:ext uri="{FF2B5EF4-FFF2-40B4-BE49-F238E27FC236}">
                <a16:creationId xmlns:a16="http://schemas.microsoft.com/office/drawing/2014/main" id="{67450925-939C-EE8D-D0A3-B72BE73E99A4}"/>
              </a:ext>
            </a:extLst>
          </p:cNvPr>
          <p:cNvSpPr/>
          <p:nvPr/>
        </p:nvSpPr>
        <p:spPr>
          <a:xfrm>
            <a:off x="4306775" y="983852"/>
            <a:ext cx="3578450" cy="877945"/>
          </a:xfrm>
          <a:prstGeom prst="roundRect">
            <a:avLst>
              <a:gd name="adj" fmla="val 12176"/>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i="1" dirty="0">
                <a:solidFill>
                  <a:srgbClr val="1C4782"/>
                </a:solidFill>
              </a:rPr>
              <a:t>Expedited Pathway </a:t>
            </a:r>
          </a:p>
          <a:p>
            <a:pPr algn="ctr"/>
            <a:r>
              <a:rPr lang="en-US" altLang="zh-CN" sz="1200" i="1" dirty="0">
                <a:solidFill>
                  <a:srgbClr val="000000"/>
                </a:solidFill>
                <a:ea typeface="STKaiti" panose="02010600040101010101" pitchFamily="2" charset="-122"/>
              </a:rPr>
              <a:t>Globally the first CHD candidate with </a:t>
            </a:r>
          </a:p>
          <a:p>
            <a:pPr algn="ctr"/>
            <a:r>
              <a:rPr lang="en-US" altLang="zh-CN" sz="1200" i="1" dirty="0">
                <a:solidFill>
                  <a:srgbClr val="000000"/>
                </a:solidFill>
                <a:ea typeface="STKaiti" panose="02010600040101010101" pitchFamily="2" charset="-122"/>
              </a:rPr>
              <a:t>both US FDA and China NMPA BTD</a:t>
            </a:r>
          </a:p>
        </p:txBody>
      </p:sp>
      <p:sp>
        <p:nvSpPr>
          <p:cNvPr id="15" name="Rectangle: Rounded Corners 14">
            <a:extLst>
              <a:ext uri="{FF2B5EF4-FFF2-40B4-BE49-F238E27FC236}">
                <a16:creationId xmlns:a16="http://schemas.microsoft.com/office/drawing/2014/main" id="{E928DB13-A474-7A24-31F6-CD9F662B3393}"/>
              </a:ext>
            </a:extLst>
          </p:cNvPr>
          <p:cNvSpPr/>
          <p:nvPr/>
        </p:nvSpPr>
        <p:spPr>
          <a:xfrm>
            <a:off x="8141110" y="983852"/>
            <a:ext cx="3578450" cy="877945"/>
          </a:xfrm>
          <a:prstGeom prst="roundRect">
            <a:avLst>
              <a:gd name="adj" fmla="val 12176"/>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i="1" dirty="0">
                <a:solidFill>
                  <a:srgbClr val="1C4782"/>
                </a:solidFill>
              </a:rPr>
              <a:t>Near Term Commercialization </a:t>
            </a:r>
          </a:p>
          <a:p>
            <a:pPr algn="ctr"/>
            <a:r>
              <a:rPr lang="en-US" altLang="zh-CN" sz="1200" i="1" dirty="0">
                <a:solidFill>
                  <a:srgbClr val="000000"/>
                </a:solidFill>
                <a:ea typeface="STKaiti" panose="02010600040101010101" pitchFamily="2" charset="-122"/>
              </a:rPr>
              <a:t>Libevitug is one of the most advanced among the clinical stage candidates and has filed NDA in China </a:t>
            </a:r>
          </a:p>
        </p:txBody>
      </p:sp>
    </p:spTree>
    <p:extLst>
      <p:ext uri="{BB962C8B-B14F-4D97-AF65-F5344CB8AC3E}">
        <p14:creationId xmlns:p14="http://schemas.microsoft.com/office/powerpoint/2010/main" val="403668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a:extLst>
              <a:ext uri="{FF2B5EF4-FFF2-40B4-BE49-F238E27FC236}">
                <a16:creationId xmlns:a16="http://schemas.microsoft.com/office/drawing/2014/main" id="{1ACB56C8-72C1-9BAC-848C-A13663D4B294}"/>
              </a:ext>
            </a:extLst>
          </p:cNvPr>
          <p:cNvSpPr>
            <a:spLocks noGrp="1"/>
          </p:cNvSpPr>
          <p:nvPr>
            <p:ph type="sldNum" sz="quarter" idx="4"/>
          </p:nvPr>
        </p:nvSpPr>
        <p:spPr/>
        <p:txBody>
          <a:bodyPr/>
          <a:lstStyle/>
          <a:p>
            <a:fld id="{65DF815B-2E68-429A-AA2D-A19E84671048}" type="slidenum">
              <a:rPr lang="zh-CN" altLang="en-US" smtClean="0"/>
              <a:pPr/>
              <a:t>8</a:t>
            </a:fld>
            <a:endParaRPr lang="zh-CN" altLang="en-US"/>
          </a:p>
        </p:txBody>
      </p:sp>
      <p:sp>
        <p:nvSpPr>
          <p:cNvPr id="12" name="标题 11">
            <a:extLst>
              <a:ext uri="{FF2B5EF4-FFF2-40B4-BE49-F238E27FC236}">
                <a16:creationId xmlns:a16="http://schemas.microsoft.com/office/drawing/2014/main" id="{890BA2A4-37A6-983F-966C-BCDEE3BD1830}"/>
              </a:ext>
            </a:extLst>
          </p:cNvPr>
          <p:cNvSpPr>
            <a:spLocks noGrp="1"/>
          </p:cNvSpPr>
          <p:nvPr>
            <p:ph type="title"/>
          </p:nvPr>
        </p:nvSpPr>
        <p:spPr>
          <a:xfrm>
            <a:off x="320400" y="421200"/>
            <a:ext cx="10302600" cy="501037"/>
          </a:xfrm>
        </p:spPr>
        <p:txBody>
          <a:bodyPr>
            <a:normAutofit fontScale="90000"/>
          </a:bodyPr>
          <a:lstStyle/>
          <a:p>
            <a:r>
              <a:rPr lang="en-US" altLang="zh-CN" sz="3100" dirty="0"/>
              <a:t>How Libevitug Differentiates from Other CHD Treatments</a:t>
            </a:r>
            <a:br>
              <a:rPr lang="en-US" altLang="zh-CN" sz="3100" dirty="0"/>
            </a:br>
            <a:r>
              <a:rPr lang="en-US" altLang="zh-CN" sz="2200" b="0" i="1" dirty="0"/>
              <a:t>Libevitug uses a superior target engagement strategy and potentially offers several advantages</a:t>
            </a:r>
            <a:endParaRPr lang="zh-CN" altLang="en-US" sz="2200" b="0" i="1" dirty="0"/>
          </a:p>
        </p:txBody>
      </p:sp>
      <p:sp>
        <p:nvSpPr>
          <p:cNvPr id="44" name="文本框 43">
            <a:extLst>
              <a:ext uri="{FF2B5EF4-FFF2-40B4-BE49-F238E27FC236}">
                <a16:creationId xmlns:a16="http://schemas.microsoft.com/office/drawing/2014/main" id="{327140C2-6CF0-4888-9A4F-10913F371542}"/>
              </a:ext>
            </a:extLst>
          </p:cNvPr>
          <p:cNvSpPr txBox="1"/>
          <p:nvPr/>
        </p:nvSpPr>
        <p:spPr>
          <a:xfrm>
            <a:off x="320400" y="6418957"/>
            <a:ext cx="4575450" cy="230832"/>
          </a:xfrm>
          <a:prstGeom prst="rect">
            <a:avLst/>
          </a:prstGeom>
          <a:noFill/>
        </p:spPr>
        <p:txBody>
          <a:bodyPr wrap="square" rtlCol="0">
            <a:spAutoFit/>
          </a:bodyPr>
          <a:lstStyle>
            <a:defPPr>
              <a:defRPr lang="zh-CN"/>
            </a:defPPr>
            <a:lvl1pPr>
              <a:defRPr sz="1000" baseline="30000">
                <a:solidFill>
                  <a:schemeClr val="tx1">
                    <a:lumMod val="75000"/>
                    <a:lumOff val="25000"/>
                  </a:schemeClr>
                </a:solidFill>
                <a:latin typeface="Calibri" panose="020F0502020204030204" pitchFamily="34" charset="0"/>
                <a:cs typeface="Calibri" panose="020F0502020204030204" pitchFamily="34" charset="0"/>
              </a:defRPr>
            </a:lvl1pPr>
          </a:lstStyle>
          <a:p>
            <a:r>
              <a:rPr lang="en-US" altLang="zh-CN" sz="900" i="1" baseline="0" dirty="0">
                <a:solidFill>
                  <a:schemeClr val="tx1"/>
                </a:solidFill>
                <a:sym typeface="+mn-lt"/>
              </a:rPr>
              <a:t>1. </a:t>
            </a:r>
            <a:r>
              <a:rPr lang="de-DE" altLang="zh-CN" sz="900" i="1" baseline="0" dirty="0">
                <a:solidFill>
                  <a:schemeClr val="tx1"/>
                </a:solidFill>
                <a:sym typeface="+mn-lt"/>
              </a:rPr>
              <a:t>Gerlich, W. H. Virol J. 2013; 2</a:t>
            </a:r>
            <a:r>
              <a:rPr lang="en-US" altLang="zh-CN" sz="900" i="1" baseline="0" dirty="0">
                <a:solidFill>
                  <a:schemeClr val="tx1"/>
                </a:solidFill>
                <a:sym typeface="+mn-lt"/>
              </a:rPr>
              <a:t>.</a:t>
            </a:r>
            <a:r>
              <a:rPr lang="zh-CN" altLang="en-US" sz="900" i="1" baseline="0" dirty="0">
                <a:solidFill>
                  <a:schemeClr val="tx1"/>
                </a:solidFill>
                <a:sym typeface="+mn-lt"/>
              </a:rPr>
              <a:t> </a:t>
            </a:r>
            <a:r>
              <a:rPr lang="en-US" altLang="zh-CN" sz="900" i="1" baseline="0" dirty="0">
                <a:solidFill>
                  <a:schemeClr val="tx1"/>
                </a:solidFill>
                <a:sym typeface="+mn-lt"/>
              </a:rPr>
              <a:t>Wang et al. Cell host and microbe. 2020</a:t>
            </a:r>
          </a:p>
        </p:txBody>
      </p:sp>
      <p:sp>
        <p:nvSpPr>
          <p:cNvPr id="4" name="Rectangle: Diagonal Corners Rounded 3">
            <a:extLst>
              <a:ext uri="{FF2B5EF4-FFF2-40B4-BE49-F238E27FC236}">
                <a16:creationId xmlns:a16="http://schemas.microsoft.com/office/drawing/2014/main" id="{D0C6C0F5-BC1D-486B-CA68-6160A5A8D63A}"/>
              </a:ext>
            </a:extLst>
          </p:cNvPr>
          <p:cNvSpPr/>
          <p:nvPr/>
        </p:nvSpPr>
        <p:spPr bwMode="auto">
          <a:xfrm flipH="1">
            <a:off x="6271260" y="1381453"/>
            <a:ext cx="1193800" cy="1234440"/>
          </a:xfrm>
          <a:prstGeom prst="round2DiagRect">
            <a:avLst/>
          </a:prstGeom>
          <a:solidFill>
            <a:srgbClr val="1E4C8C"/>
          </a:solidFill>
          <a:ln w="15875" cap="flat" cmpd="sng" algn="ctr">
            <a:solidFill>
              <a:srgbClr val="1E4C8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rgbClr val="FFFFFF"/>
                </a:solidFill>
                <a:effectLst/>
                <a:latin typeface="Calibri" pitchFamily="34" charset="0"/>
                <a:cs typeface="Calibri" pitchFamily="34" charset="0"/>
              </a:rPr>
              <a:t>Libevitug vs. </a:t>
            </a:r>
            <a:r>
              <a:rPr kumimoji="0" lang="en-US" sz="1300" b="1" i="0" u="none" strike="noStrike" cap="none" normalizeH="0" baseline="0" dirty="0" err="1">
                <a:ln>
                  <a:noFill/>
                </a:ln>
                <a:solidFill>
                  <a:srgbClr val="FFFFFF"/>
                </a:solidFill>
                <a:effectLst/>
                <a:latin typeface="Calibri" pitchFamily="34" charset="0"/>
                <a:cs typeface="Calibri" pitchFamily="34" charset="0"/>
              </a:rPr>
              <a:t>Bulevirtide</a:t>
            </a:r>
            <a:r>
              <a:rPr kumimoji="0" lang="en-US" sz="1300" b="1" i="0" u="none" strike="noStrike" cap="none" normalizeH="0" baseline="0" dirty="0">
                <a:ln>
                  <a:noFill/>
                </a:ln>
                <a:solidFill>
                  <a:srgbClr val="FFFFFF"/>
                </a:solidFill>
                <a:effectLst/>
                <a:latin typeface="Calibri" pitchFamily="34" charset="0"/>
                <a:cs typeface="Calibri" pitchFamily="34" charset="0"/>
              </a:rPr>
              <a:t> (BLV)</a:t>
            </a:r>
          </a:p>
        </p:txBody>
      </p:sp>
      <p:sp>
        <p:nvSpPr>
          <p:cNvPr id="6" name="Rectangle: Rounded Corners 5">
            <a:extLst>
              <a:ext uri="{FF2B5EF4-FFF2-40B4-BE49-F238E27FC236}">
                <a16:creationId xmlns:a16="http://schemas.microsoft.com/office/drawing/2014/main" id="{788CD6CA-E739-0516-95DE-EDE45BFDCD1A}"/>
              </a:ext>
            </a:extLst>
          </p:cNvPr>
          <p:cNvSpPr/>
          <p:nvPr/>
        </p:nvSpPr>
        <p:spPr bwMode="auto">
          <a:xfrm flipH="1">
            <a:off x="7734300" y="1381453"/>
            <a:ext cx="3978274" cy="1234440"/>
          </a:xfrm>
          <a:prstGeom prst="roundRect">
            <a:avLst>
              <a:gd name="adj" fmla="val 9743"/>
            </a:avLst>
          </a:prstGeom>
          <a:solidFill>
            <a:srgbClr val="FFFFFF"/>
          </a:solidFill>
          <a:ln w="15875" cap="flat" cmpd="sng" algn="ctr">
            <a:solidFill>
              <a:srgbClr val="1E4C8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ts val="200"/>
              </a:spcBef>
              <a:spcAft>
                <a:spcPts val="200"/>
              </a:spcAft>
              <a:buClrTx/>
              <a:buSzPct val="80000"/>
              <a:buFont typeface="Wingdings" panose="05000000000000000000" pitchFamily="2" charset="2"/>
              <a:buChar char="n"/>
              <a:tabLst/>
            </a:pPr>
            <a:r>
              <a:rPr kumimoji="0" lang="en-US" sz="1200" b="1" i="0" u="none" strike="noStrike" cap="none" normalizeH="0" baseline="0" dirty="0">
                <a:ln>
                  <a:noFill/>
                </a:ln>
                <a:solidFill>
                  <a:srgbClr val="C00000"/>
                </a:solidFill>
                <a:effectLst/>
                <a:latin typeface="Calibri" pitchFamily="34" charset="0"/>
                <a:cs typeface="Calibri" pitchFamily="34" charset="0"/>
              </a:rPr>
              <a:t>Targeting PreS1 on the virus </a:t>
            </a:r>
            <a:r>
              <a:rPr kumimoji="0" lang="en-US" sz="1200" i="0" u="none" strike="noStrike" cap="none" normalizeH="0" baseline="0" dirty="0">
                <a:ln>
                  <a:noFill/>
                </a:ln>
                <a:solidFill>
                  <a:srgbClr val="000000"/>
                </a:solidFill>
                <a:effectLst/>
                <a:latin typeface="Calibri" pitchFamily="34" charset="0"/>
                <a:cs typeface="Calibri" pitchFamily="34" charset="0"/>
              </a:rPr>
              <a:t>vs. </a:t>
            </a:r>
            <a:r>
              <a:rPr kumimoji="0" lang="en-US" altLang="zh-CN" sz="1200" b="1" i="0" u="none" strike="noStrike" cap="none" normalizeH="0" baseline="0" dirty="0">
                <a:ln>
                  <a:noFill/>
                </a:ln>
                <a:solidFill>
                  <a:srgbClr val="1E4C8C"/>
                </a:solidFill>
                <a:effectLst/>
                <a:latin typeface="Calibri" pitchFamily="34" charset="0"/>
                <a:cs typeface="Calibri" pitchFamily="34" charset="0"/>
              </a:rPr>
              <a:t>T</a:t>
            </a:r>
            <a:r>
              <a:rPr kumimoji="0" lang="en-US" sz="1200" b="1" i="0" u="none" strike="noStrike" cap="none" normalizeH="0" baseline="0" dirty="0">
                <a:ln>
                  <a:noFill/>
                </a:ln>
                <a:solidFill>
                  <a:srgbClr val="1E4C8C"/>
                </a:solidFill>
                <a:effectLst/>
                <a:latin typeface="Calibri" pitchFamily="34" charset="0"/>
                <a:cs typeface="Calibri" pitchFamily="34" charset="0"/>
              </a:rPr>
              <a:t>argeting NTCP on the cell receptor </a:t>
            </a:r>
          </a:p>
          <a:p>
            <a:pPr marL="285750" marR="0" indent="-285750" defTabSz="914400" rtl="0" eaLnBrk="0" fontAlgn="base" latinLnBrk="0" hangingPunct="0">
              <a:lnSpc>
                <a:spcPct val="100000"/>
              </a:lnSpc>
              <a:spcBef>
                <a:spcPts val="200"/>
              </a:spcBef>
              <a:spcAft>
                <a:spcPts val="200"/>
              </a:spcAft>
              <a:buClrTx/>
              <a:buSzPct val="80000"/>
              <a:buFont typeface="Wingdings" panose="05000000000000000000" pitchFamily="2" charset="2"/>
              <a:buChar char="n"/>
              <a:tabLst/>
            </a:pPr>
            <a:r>
              <a:rPr kumimoji="0" lang="en-US" sz="1200" b="1" i="0" u="none" strike="noStrike" cap="none" normalizeH="0" baseline="0" dirty="0">
                <a:ln>
                  <a:noFill/>
                </a:ln>
                <a:solidFill>
                  <a:srgbClr val="000000"/>
                </a:solidFill>
                <a:effectLst/>
                <a:latin typeface="Calibri" pitchFamily="34" charset="0"/>
                <a:cs typeface="Calibri" pitchFamily="34" charset="0"/>
              </a:rPr>
              <a:t>Safer and more tolerable </a:t>
            </a:r>
            <a:r>
              <a:rPr kumimoji="0" lang="en-US" sz="1200" i="0" u="none" strike="noStrike" cap="none" normalizeH="0" baseline="0" dirty="0">
                <a:ln>
                  <a:noFill/>
                </a:ln>
                <a:solidFill>
                  <a:srgbClr val="000000"/>
                </a:solidFill>
                <a:effectLst/>
                <a:latin typeface="Calibri" pitchFamily="34" charset="0"/>
                <a:cs typeface="Calibri" pitchFamily="34" charset="0"/>
              </a:rPr>
              <a:t>than BLV</a:t>
            </a:r>
          </a:p>
          <a:p>
            <a:pPr marL="285750" marR="0" indent="-285750" defTabSz="914400" rtl="0" eaLnBrk="0" fontAlgn="base" latinLnBrk="0" hangingPunct="0">
              <a:lnSpc>
                <a:spcPct val="100000"/>
              </a:lnSpc>
              <a:spcBef>
                <a:spcPts val="200"/>
              </a:spcBef>
              <a:spcAft>
                <a:spcPts val="200"/>
              </a:spcAft>
              <a:buClrTx/>
              <a:buSzPct val="80000"/>
              <a:buFont typeface="Wingdings" panose="05000000000000000000" pitchFamily="2" charset="2"/>
              <a:buChar char="n"/>
              <a:tabLst/>
            </a:pPr>
            <a:r>
              <a:rPr kumimoji="0" lang="en-US" sz="1200" b="1" i="0" u="none" strike="noStrike" cap="none" normalizeH="0" baseline="0" dirty="0">
                <a:ln>
                  <a:noFill/>
                </a:ln>
                <a:solidFill>
                  <a:srgbClr val="000000"/>
                </a:solidFill>
                <a:effectLst/>
                <a:latin typeface="Calibri" pitchFamily="34" charset="0"/>
                <a:cs typeface="Calibri" pitchFamily="34" charset="0"/>
              </a:rPr>
              <a:t>Faster onset of efficacy </a:t>
            </a:r>
            <a:r>
              <a:rPr kumimoji="0" lang="en-US" sz="1200" i="0" u="none" strike="noStrike" cap="none" normalizeH="0" baseline="0" dirty="0">
                <a:ln>
                  <a:noFill/>
                </a:ln>
                <a:solidFill>
                  <a:srgbClr val="000000"/>
                </a:solidFill>
                <a:effectLst/>
                <a:latin typeface="Calibri" pitchFamily="34" charset="0"/>
                <a:cs typeface="Calibri" pitchFamily="34" charset="0"/>
              </a:rPr>
              <a:t>than BLV</a:t>
            </a:r>
          </a:p>
          <a:p>
            <a:pPr marL="285750" marR="0" indent="-285750" defTabSz="914400" rtl="0" eaLnBrk="0" fontAlgn="base" latinLnBrk="0" hangingPunct="0">
              <a:lnSpc>
                <a:spcPct val="100000"/>
              </a:lnSpc>
              <a:spcBef>
                <a:spcPts val="200"/>
              </a:spcBef>
              <a:spcAft>
                <a:spcPts val="200"/>
              </a:spcAft>
              <a:buClrTx/>
              <a:buSzPct val="80000"/>
              <a:buFont typeface="Wingdings" panose="05000000000000000000" pitchFamily="2" charset="2"/>
              <a:buChar char="n"/>
              <a:tabLst/>
            </a:pPr>
            <a:r>
              <a:rPr kumimoji="0" lang="en-US" sz="1200" b="1" i="0" u="none" strike="noStrike" cap="none" normalizeH="0" baseline="0" dirty="0">
                <a:ln>
                  <a:noFill/>
                </a:ln>
                <a:solidFill>
                  <a:srgbClr val="000000"/>
                </a:solidFill>
                <a:effectLst/>
                <a:latin typeface="Calibri" pitchFamily="34" charset="0"/>
                <a:cs typeface="Calibri" pitchFamily="34" charset="0"/>
              </a:rPr>
              <a:t>Bi-weekly </a:t>
            </a:r>
            <a:r>
              <a:rPr kumimoji="0" lang="en-US" sz="1200" i="0" u="none" strike="noStrike" cap="none" normalizeH="0" baseline="0" dirty="0">
                <a:ln>
                  <a:noFill/>
                </a:ln>
                <a:solidFill>
                  <a:srgbClr val="000000"/>
                </a:solidFill>
                <a:effectLst/>
                <a:latin typeface="Calibri" pitchFamily="34" charset="0"/>
                <a:cs typeface="Calibri" pitchFamily="34" charset="0"/>
              </a:rPr>
              <a:t>vs. once daily</a:t>
            </a:r>
          </a:p>
        </p:txBody>
      </p:sp>
      <p:sp>
        <p:nvSpPr>
          <p:cNvPr id="14" name="Rectangle: Rounded Corners 13">
            <a:extLst>
              <a:ext uri="{FF2B5EF4-FFF2-40B4-BE49-F238E27FC236}">
                <a16:creationId xmlns:a16="http://schemas.microsoft.com/office/drawing/2014/main" id="{BD348B93-6A17-55CC-8C5A-5A3AD25A7495}"/>
              </a:ext>
            </a:extLst>
          </p:cNvPr>
          <p:cNvSpPr/>
          <p:nvPr/>
        </p:nvSpPr>
        <p:spPr bwMode="auto">
          <a:xfrm>
            <a:off x="7569200" y="1487937"/>
            <a:ext cx="45720" cy="1021474"/>
          </a:xfrm>
          <a:prstGeom prst="roundRect">
            <a:avLst>
              <a:gd name="adj" fmla="val 50000"/>
            </a:avLst>
          </a:prstGeom>
          <a:solidFill>
            <a:srgbClr val="1E4C8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Calibri" pitchFamily="34" charset="0"/>
              <a:cs typeface="Calibri" pitchFamily="34" charset="0"/>
            </a:endParaRPr>
          </a:p>
        </p:txBody>
      </p:sp>
      <p:sp>
        <p:nvSpPr>
          <p:cNvPr id="17" name="Rectangle: Diagonal Corners Rounded 16">
            <a:extLst>
              <a:ext uri="{FF2B5EF4-FFF2-40B4-BE49-F238E27FC236}">
                <a16:creationId xmlns:a16="http://schemas.microsoft.com/office/drawing/2014/main" id="{B088F60F-1CBA-2149-62AB-49472E8D40B2}"/>
              </a:ext>
            </a:extLst>
          </p:cNvPr>
          <p:cNvSpPr/>
          <p:nvPr/>
        </p:nvSpPr>
        <p:spPr bwMode="auto">
          <a:xfrm flipH="1">
            <a:off x="6271260" y="2768293"/>
            <a:ext cx="1193800" cy="2194560"/>
          </a:xfrm>
          <a:prstGeom prst="round2DiagRect">
            <a:avLst/>
          </a:prstGeom>
          <a:solidFill>
            <a:srgbClr val="62AA42"/>
          </a:solidFill>
          <a:ln w="15875" cap="flat" cmpd="sng" algn="ctr">
            <a:solidFill>
              <a:srgbClr val="62AA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1300" b="1" i="0" u="none" strike="noStrike" cap="none" normalizeH="0" baseline="0" dirty="0">
                <a:ln>
                  <a:noFill/>
                </a:ln>
                <a:solidFill>
                  <a:srgbClr val="FFFFFF"/>
                </a:solidFill>
                <a:effectLst/>
                <a:latin typeface="Calibri" pitchFamily="34" charset="0"/>
                <a:cs typeface="Calibri" pitchFamily="34" charset="0"/>
              </a:rPr>
              <a:t>Libevitug vs. Anti-S Antibodies (VIR-3434 / BJT-778)</a:t>
            </a:r>
            <a:endParaRPr kumimoji="0" lang="en-US" sz="1300" b="1" i="0" u="none" strike="noStrike" cap="none" normalizeH="0" baseline="0" dirty="0">
              <a:ln>
                <a:noFill/>
              </a:ln>
              <a:solidFill>
                <a:srgbClr val="FFFFFF"/>
              </a:solidFill>
              <a:effectLst/>
              <a:latin typeface="Calibri" pitchFamily="34" charset="0"/>
              <a:cs typeface="Calibri" pitchFamily="34" charset="0"/>
            </a:endParaRPr>
          </a:p>
        </p:txBody>
      </p:sp>
      <p:sp>
        <p:nvSpPr>
          <p:cNvPr id="18" name="Rectangle: Rounded Corners 17">
            <a:extLst>
              <a:ext uri="{FF2B5EF4-FFF2-40B4-BE49-F238E27FC236}">
                <a16:creationId xmlns:a16="http://schemas.microsoft.com/office/drawing/2014/main" id="{6E139552-CE79-BFE0-B432-939D3C230762}"/>
              </a:ext>
            </a:extLst>
          </p:cNvPr>
          <p:cNvSpPr/>
          <p:nvPr/>
        </p:nvSpPr>
        <p:spPr bwMode="auto">
          <a:xfrm flipH="1">
            <a:off x="7734300" y="2768293"/>
            <a:ext cx="3978274" cy="2194560"/>
          </a:xfrm>
          <a:prstGeom prst="roundRect">
            <a:avLst>
              <a:gd name="adj" fmla="val 9743"/>
            </a:avLst>
          </a:prstGeom>
          <a:solidFill>
            <a:srgbClr val="FFFFFF"/>
          </a:solidFill>
          <a:ln w="15875" cap="flat" cmpd="sng" algn="ctr">
            <a:solidFill>
              <a:srgbClr val="62AA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ts val="200"/>
              </a:spcBef>
              <a:spcAft>
                <a:spcPts val="200"/>
              </a:spcAft>
              <a:buClrTx/>
              <a:buSzPct val="80000"/>
              <a:buFont typeface="Wingdings" panose="05000000000000000000" pitchFamily="2" charset="2"/>
              <a:buChar char="n"/>
              <a:tabLst/>
            </a:pPr>
            <a:r>
              <a:rPr kumimoji="0" lang="en-US" sz="1200" b="1" i="0" u="none" strike="noStrike" cap="none" normalizeH="0" baseline="0" dirty="0">
                <a:ln>
                  <a:noFill/>
                </a:ln>
                <a:solidFill>
                  <a:srgbClr val="C00000"/>
                </a:solidFill>
                <a:effectLst/>
                <a:latin typeface="Calibri" pitchFamily="34" charset="0"/>
                <a:cs typeface="Calibri" pitchFamily="34" charset="0"/>
              </a:rPr>
              <a:t>Targeting infectious virions </a:t>
            </a:r>
            <a:r>
              <a:rPr kumimoji="0" lang="en-US" sz="1200" i="0" u="none" strike="noStrike" cap="none" normalizeH="0" baseline="0" dirty="0">
                <a:ln>
                  <a:noFill/>
                </a:ln>
                <a:solidFill>
                  <a:srgbClr val="000000"/>
                </a:solidFill>
                <a:effectLst/>
                <a:latin typeface="Calibri" pitchFamily="34" charset="0"/>
                <a:cs typeface="Calibri" pitchFamily="34" charset="0"/>
              </a:rPr>
              <a:t>vs. </a:t>
            </a:r>
            <a:r>
              <a:rPr kumimoji="0" lang="en-US" sz="1200" b="1" i="0" u="none" strike="noStrike" cap="none" normalizeH="0" baseline="0" dirty="0">
                <a:ln>
                  <a:noFill/>
                </a:ln>
                <a:solidFill>
                  <a:schemeClr val="accent6"/>
                </a:solidFill>
                <a:effectLst/>
                <a:latin typeface="Calibri" pitchFamily="34" charset="0"/>
                <a:cs typeface="Calibri" pitchFamily="34" charset="0"/>
              </a:rPr>
              <a:t>Targeting S </a:t>
            </a:r>
            <a:r>
              <a:rPr kumimoji="0" lang="en-US" altLang="zh-CN" sz="1200" b="1" i="0" u="none" strike="noStrike" cap="none" normalizeH="0" baseline="0" dirty="0">
                <a:ln>
                  <a:noFill/>
                </a:ln>
                <a:solidFill>
                  <a:schemeClr val="accent6"/>
                </a:solidFill>
                <a:effectLst/>
                <a:latin typeface="Calibri" pitchFamily="34" charset="0"/>
                <a:cs typeface="Calibri" pitchFamily="34" charset="0"/>
              </a:rPr>
              <a:t>antigen</a:t>
            </a:r>
            <a:r>
              <a:rPr kumimoji="0" lang="en-US" sz="1200" b="1" i="0" u="none" strike="noStrike" cap="none" normalizeH="0" baseline="0" dirty="0">
                <a:ln>
                  <a:noFill/>
                </a:ln>
                <a:solidFill>
                  <a:schemeClr val="accent6"/>
                </a:solidFill>
                <a:effectLst/>
                <a:latin typeface="Calibri" pitchFamily="34" charset="0"/>
                <a:cs typeface="Calibri" pitchFamily="34" charset="0"/>
              </a:rPr>
              <a:t> that exists in both infectious and non-infectious particles (containing RNA) and SVPs (including filaments and spheres)</a:t>
            </a:r>
          </a:p>
          <a:p>
            <a:pPr marL="514350" lvl="1" indent="-285750" defTabSz="914400" eaLnBrk="0" fontAlgn="base" hangingPunct="0">
              <a:spcBef>
                <a:spcPts val="200"/>
              </a:spcBef>
              <a:spcAft>
                <a:spcPts val="200"/>
              </a:spcAft>
              <a:buSzPct val="80000"/>
              <a:buFont typeface="Wingdings" panose="05000000000000000000" pitchFamily="2" charset="2"/>
              <a:buChar char="n"/>
            </a:pPr>
            <a:r>
              <a:rPr kumimoji="0" lang="en-US" altLang="zh-CN" sz="1200" i="0" u="none" strike="noStrike" cap="none" normalizeH="0" baseline="0" dirty="0">
                <a:ln>
                  <a:noFill/>
                </a:ln>
                <a:solidFill>
                  <a:srgbClr val="000000"/>
                </a:solidFill>
                <a:effectLst/>
                <a:latin typeface="Calibri" pitchFamily="34" charset="0"/>
                <a:cs typeface="Calibri" pitchFamily="34" charset="0"/>
              </a:rPr>
              <a:t>Anti-S mAb raises </a:t>
            </a:r>
            <a:r>
              <a:rPr kumimoji="0" lang="en-US" sz="1200" i="0" u="none" strike="noStrike" cap="none" normalizeH="0" baseline="0" dirty="0">
                <a:ln>
                  <a:noFill/>
                </a:ln>
                <a:solidFill>
                  <a:srgbClr val="000000"/>
                </a:solidFill>
                <a:effectLst/>
                <a:latin typeface="Calibri" pitchFamily="34" charset="0"/>
                <a:cs typeface="Calibri" pitchFamily="34" charset="0"/>
              </a:rPr>
              <a:t>concerns about immunopathology due to the formation of large amounts of immune complexes involving the S antigen and anti-S antibodies</a:t>
            </a:r>
          </a:p>
          <a:p>
            <a:pPr marL="285750" marR="0" indent="-285750" defTabSz="914400" rtl="0" eaLnBrk="0" fontAlgn="base" latinLnBrk="0" hangingPunct="0">
              <a:lnSpc>
                <a:spcPct val="100000"/>
              </a:lnSpc>
              <a:spcBef>
                <a:spcPts val="200"/>
              </a:spcBef>
              <a:spcAft>
                <a:spcPts val="200"/>
              </a:spcAft>
              <a:buClrTx/>
              <a:buSzPct val="80000"/>
              <a:buFont typeface="Wingdings" panose="05000000000000000000" pitchFamily="2" charset="2"/>
              <a:buChar char="n"/>
              <a:tabLst/>
            </a:pPr>
            <a:r>
              <a:rPr kumimoji="0" lang="en-US" sz="1200" i="0" u="none" strike="noStrike" cap="none" normalizeH="0" baseline="0" dirty="0">
                <a:ln>
                  <a:noFill/>
                </a:ln>
                <a:solidFill>
                  <a:srgbClr val="000000"/>
                </a:solidFill>
                <a:effectLst/>
                <a:latin typeface="Calibri" pitchFamily="34" charset="0"/>
                <a:cs typeface="Calibri" pitchFamily="34" charset="0"/>
              </a:rPr>
              <a:t>Potentially </a:t>
            </a:r>
            <a:r>
              <a:rPr kumimoji="0" lang="en-US" sz="1200" b="1" i="0" u="none" strike="noStrike" cap="none" normalizeH="0" baseline="0" dirty="0">
                <a:ln>
                  <a:noFill/>
                </a:ln>
                <a:solidFill>
                  <a:srgbClr val="000000"/>
                </a:solidFill>
                <a:effectLst/>
                <a:latin typeface="Calibri" pitchFamily="34" charset="0"/>
                <a:cs typeface="Calibri" pitchFamily="34" charset="0"/>
              </a:rPr>
              <a:t>safer</a:t>
            </a:r>
            <a:r>
              <a:rPr kumimoji="0" lang="en-US" sz="1200" i="0" u="none" strike="noStrike" cap="none" normalizeH="0" baseline="0" dirty="0">
                <a:ln>
                  <a:noFill/>
                </a:ln>
                <a:solidFill>
                  <a:srgbClr val="000000"/>
                </a:solidFill>
                <a:effectLst/>
                <a:latin typeface="Calibri" pitchFamily="34" charset="0"/>
                <a:cs typeface="Calibri" pitchFamily="34" charset="0"/>
              </a:rPr>
              <a:t> than anti-S antibodies</a:t>
            </a:r>
          </a:p>
          <a:p>
            <a:pPr marL="285750" marR="0" indent="-285750" defTabSz="914400" rtl="0" eaLnBrk="0" fontAlgn="base" latinLnBrk="0" hangingPunct="0">
              <a:lnSpc>
                <a:spcPct val="100000"/>
              </a:lnSpc>
              <a:spcBef>
                <a:spcPts val="200"/>
              </a:spcBef>
              <a:spcAft>
                <a:spcPts val="200"/>
              </a:spcAft>
              <a:buClrTx/>
              <a:buSzPct val="80000"/>
              <a:buFont typeface="Wingdings" panose="05000000000000000000" pitchFamily="2" charset="2"/>
              <a:buChar char="n"/>
              <a:tabLst/>
            </a:pPr>
            <a:r>
              <a:rPr kumimoji="0" lang="en-US" sz="1200" b="1" i="0" u="none" strike="noStrike" cap="none" normalizeH="0" baseline="0" dirty="0">
                <a:ln>
                  <a:noFill/>
                </a:ln>
                <a:solidFill>
                  <a:srgbClr val="000000"/>
                </a:solidFill>
                <a:effectLst/>
                <a:latin typeface="Calibri" pitchFamily="34" charset="0"/>
                <a:cs typeface="Calibri" pitchFamily="34" charset="0"/>
              </a:rPr>
              <a:t>Not prone </a:t>
            </a:r>
            <a:r>
              <a:rPr kumimoji="0" lang="en-US" sz="1200" i="0" u="none" strike="noStrike" cap="none" normalizeH="0" baseline="0" dirty="0">
                <a:ln>
                  <a:noFill/>
                </a:ln>
                <a:solidFill>
                  <a:srgbClr val="000000"/>
                </a:solidFill>
                <a:effectLst/>
                <a:latin typeface="Calibri" pitchFamily="34" charset="0"/>
                <a:cs typeface="Calibri" pitchFamily="34" charset="0"/>
              </a:rPr>
              <a:t>vs. prone to mutant escape</a:t>
            </a:r>
            <a:r>
              <a:rPr kumimoji="0" lang="en-US" sz="1200" i="0" u="none" strike="noStrike" cap="none" normalizeH="0" baseline="30000" dirty="0">
                <a:ln>
                  <a:noFill/>
                </a:ln>
                <a:solidFill>
                  <a:srgbClr val="000000"/>
                </a:solidFill>
                <a:effectLst/>
                <a:latin typeface="Calibri" pitchFamily="34" charset="0"/>
                <a:cs typeface="Calibri" pitchFamily="34" charset="0"/>
              </a:rPr>
              <a:t>1</a:t>
            </a:r>
          </a:p>
        </p:txBody>
      </p:sp>
      <p:sp>
        <p:nvSpPr>
          <p:cNvPr id="19" name="Rectangle: Rounded Corners 18">
            <a:extLst>
              <a:ext uri="{FF2B5EF4-FFF2-40B4-BE49-F238E27FC236}">
                <a16:creationId xmlns:a16="http://schemas.microsoft.com/office/drawing/2014/main" id="{B00D4336-A895-5186-4E3A-FD7D0861429C}"/>
              </a:ext>
            </a:extLst>
          </p:cNvPr>
          <p:cNvSpPr/>
          <p:nvPr/>
        </p:nvSpPr>
        <p:spPr bwMode="auto">
          <a:xfrm>
            <a:off x="7569200" y="2905453"/>
            <a:ext cx="45720" cy="1920240"/>
          </a:xfrm>
          <a:prstGeom prst="roundRect">
            <a:avLst>
              <a:gd name="adj" fmla="val 50000"/>
            </a:avLst>
          </a:prstGeom>
          <a:solidFill>
            <a:srgbClr val="62AA42"/>
          </a:solidFill>
          <a:ln w="9525" cap="flat" cmpd="sng" algn="ctr">
            <a:solidFill>
              <a:srgbClr val="62AA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Calibri" pitchFamily="34" charset="0"/>
              <a:cs typeface="Calibri" pitchFamily="34" charset="0"/>
            </a:endParaRPr>
          </a:p>
        </p:txBody>
      </p:sp>
      <p:sp>
        <p:nvSpPr>
          <p:cNvPr id="24" name="Rectangle: Diagonal Corners Rounded 23">
            <a:extLst>
              <a:ext uri="{FF2B5EF4-FFF2-40B4-BE49-F238E27FC236}">
                <a16:creationId xmlns:a16="http://schemas.microsoft.com/office/drawing/2014/main" id="{71288933-4EF2-24B5-51CE-5D8F8562BCA5}"/>
              </a:ext>
            </a:extLst>
          </p:cNvPr>
          <p:cNvSpPr/>
          <p:nvPr/>
        </p:nvSpPr>
        <p:spPr bwMode="auto">
          <a:xfrm flipH="1">
            <a:off x="6271260" y="5115253"/>
            <a:ext cx="1193800" cy="1097280"/>
          </a:xfrm>
          <a:prstGeom prst="round2DiagRect">
            <a:avLst/>
          </a:prstGeom>
          <a:solidFill>
            <a:schemeClr val="accent3"/>
          </a:solidFill>
          <a:ln w="15875"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rgbClr val="FFFFFF"/>
                </a:solidFill>
                <a:effectLst/>
                <a:latin typeface="Calibri" pitchFamily="34" charset="0"/>
                <a:cs typeface="Calibri" pitchFamily="34" charset="0"/>
              </a:rPr>
              <a:t>Libevitug vs. siRNAs</a:t>
            </a:r>
          </a:p>
        </p:txBody>
      </p:sp>
      <p:sp>
        <p:nvSpPr>
          <p:cNvPr id="25" name="Rectangle: Rounded Corners 24">
            <a:extLst>
              <a:ext uri="{FF2B5EF4-FFF2-40B4-BE49-F238E27FC236}">
                <a16:creationId xmlns:a16="http://schemas.microsoft.com/office/drawing/2014/main" id="{C89B1E28-9EDB-0441-17E5-B5D36BEA1362}"/>
              </a:ext>
            </a:extLst>
          </p:cNvPr>
          <p:cNvSpPr/>
          <p:nvPr/>
        </p:nvSpPr>
        <p:spPr bwMode="auto">
          <a:xfrm flipH="1">
            <a:off x="7734300" y="5115253"/>
            <a:ext cx="3978274" cy="1097280"/>
          </a:xfrm>
          <a:prstGeom prst="roundRect">
            <a:avLst>
              <a:gd name="adj" fmla="val 9743"/>
            </a:avLst>
          </a:prstGeom>
          <a:solidFill>
            <a:srgbClr val="FFFFFF"/>
          </a:solidFill>
          <a:ln w="15875"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ts val="200"/>
              </a:spcBef>
              <a:spcAft>
                <a:spcPts val="200"/>
              </a:spcAft>
              <a:buClrTx/>
              <a:buSzPct val="80000"/>
              <a:buFont typeface="Wingdings" panose="05000000000000000000" pitchFamily="2" charset="2"/>
              <a:buChar char="n"/>
              <a:tabLst/>
            </a:pPr>
            <a:r>
              <a:rPr kumimoji="0" lang="en-US" sz="1200" b="1" i="0" u="none" strike="noStrike" cap="none" normalizeH="0" baseline="0" dirty="0">
                <a:ln>
                  <a:noFill/>
                </a:ln>
                <a:solidFill>
                  <a:srgbClr val="000000"/>
                </a:solidFill>
                <a:effectLst/>
                <a:latin typeface="Calibri" pitchFamily="34" charset="0"/>
                <a:cs typeface="Calibri" pitchFamily="34" charset="0"/>
              </a:rPr>
              <a:t>Safer</a:t>
            </a:r>
            <a:r>
              <a:rPr kumimoji="0" lang="en-US" sz="1200" i="0" u="none" strike="noStrike" cap="none" normalizeH="0" baseline="0" dirty="0">
                <a:ln>
                  <a:noFill/>
                </a:ln>
                <a:solidFill>
                  <a:srgbClr val="000000"/>
                </a:solidFill>
                <a:effectLst/>
                <a:latin typeface="Calibri" pitchFamily="34" charset="0"/>
                <a:cs typeface="Calibri" pitchFamily="34" charset="0"/>
              </a:rPr>
              <a:t> than siRNAs due to the potential off-target effects and hepatotoxicity associated with siRNAs</a:t>
            </a:r>
          </a:p>
        </p:txBody>
      </p:sp>
      <p:sp>
        <p:nvSpPr>
          <p:cNvPr id="26" name="Rectangle: Rounded Corners 25">
            <a:extLst>
              <a:ext uri="{FF2B5EF4-FFF2-40B4-BE49-F238E27FC236}">
                <a16:creationId xmlns:a16="http://schemas.microsoft.com/office/drawing/2014/main" id="{0904B51B-42C3-82DD-E95B-465EF32CCC6A}"/>
              </a:ext>
            </a:extLst>
          </p:cNvPr>
          <p:cNvSpPr/>
          <p:nvPr/>
        </p:nvSpPr>
        <p:spPr bwMode="auto">
          <a:xfrm>
            <a:off x="7569200" y="5209904"/>
            <a:ext cx="45720" cy="907977"/>
          </a:xfrm>
          <a:prstGeom prst="roundRect">
            <a:avLst>
              <a:gd name="adj" fmla="val 50000"/>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Calibri" pitchFamily="34" charset="0"/>
              <a:cs typeface="Calibri" pitchFamily="34" charset="0"/>
            </a:endParaRPr>
          </a:p>
        </p:txBody>
      </p:sp>
      <p:sp>
        <p:nvSpPr>
          <p:cNvPr id="20" name="矩形 40">
            <a:extLst>
              <a:ext uri="{FF2B5EF4-FFF2-40B4-BE49-F238E27FC236}">
                <a16:creationId xmlns:a16="http://schemas.microsoft.com/office/drawing/2014/main" id="{F1D6EF0D-CBDC-DA0B-6816-5B6EB42A0552}"/>
              </a:ext>
            </a:extLst>
          </p:cNvPr>
          <p:cNvSpPr/>
          <p:nvPr/>
        </p:nvSpPr>
        <p:spPr>
          <a:xfrm>
            <a:off x="168694" y="1265535"/>
            <a:ext cx="4050000" cy="4768725"/>
          </a:xfrm>
          <a:prstGeom prst="rect">
            <a:avLst/>
          </a:prstGeom>
          <a:no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2" name="Group 21">
            <a:extLst>
              <a:ext uri="{FF2B5EF4-FFF2-40B4-BE49-F238E27FC236}">
                <a16:creationId xmlns:a16="http://schemas.microsoft.com/office/drawing/2014/main" id="{8959B52D-F917-510F-27F4-D28103966098}"/>
              </a:ext>
            </a:extLst>
          </p:cNvPr>
          <p:cNvGrpSpPr/>
          <p:nvPr/>
        </p:nvGrpSpPr>
        <p:grpSpPr>
          <a:xfrm>
            <a:off x="320400" y="1125527"/>
            <a:ext cx="5681620" cy="548640"/>
            <a:chOff x="515007" y="1397876"/>
            <a:chExt cx="6106510" cy="451945"/>
          </a:xfrm>
        </p:grpSpPr>
        <p:sp>
          <p:nvSpPr>
            <p:cNvPr id="23" name="Rectangle: Rounded Corners 22">
              <a:extLst>
                <a:ext uri="{FF2B5EF4-FFF2-40B4-BE49-F238E27FC236}">
                  <a16:creationId xmlns:a16="http://schemas.microsoft.com/office/drawing/2014/main" id="{B2D72653-3B07-AF44-9DE2-68532BCA6505}"/>
                </a:ext>
              </a:extLst>
            </p:cNvPr>
            <p:cNvSpPr/>
            <p:nvPr/>
          </p:nvSpPr>
          <p:spPr bwMode="auto">
            <a:xfrm>
              <a:off x="515007" y="1397876"/>
              <a:ext cx="6106510" cy="451945"/>
            </a:xfrm>
            <a:prstGeom prst="roundRect">
              <a:avLst>
                <a:gd name="adj" fmla="val 50000"/>
              </a:avLst>
            </a:prstGeom>
            <a:solidFill>
              <a:srgbClr val="D9E6F7"/>
            </a:solidFill>
            <a:ln w="9525" cap="flat" cmpd="sng" algn="ctr">
              <a:noFill/>
              <a:prstDash val="solid"/>
              <a:round/>
              <a:headEnd type="none" w="med" len="med"/>
              <a:tailEnd type="none" w="med" len="med"/>
            </a:ln>
            <a:effectLst/>
          </p:spPr>
          <p:txBody>
            <a:bodyPr vert="horz" wrap="square" lIns="70755" tIns="35377" rIns="70755" bIns="35377" numCol="1" rtlCol="0" anchor="ctr" anchorCtr="0" compatLnSpc="1">
              <a:prstTxWarp prst="textNoShape">
                <a:avLst/>
              </a:prstTxWarp>
            </a:bodyPr>
            <a:lstStyle/>
            <a:p>
              <a:pPr algn="ctr" defTabSz="707563"/>
              <a:endParaRPr lang="en-US" sz="1400" b="1" dirty="0">
                <a:solidFill>
                  <a:srgbClr val="FFFFFF"/>
                </a:solidFill>
                <a:cs typeface="Calibri" pitchFamily="34" charset="0"/>
              </a:endParaRPr>
            </a:p>
          </p:txBody>
        </p:sp>
        <p:sp>
          <p:nvSpPr>
            <p:cNvPr id="27" name="Rectangle: Rounded Corners 26">
              <a:extLst>
                <a:ext uri="{FF2B5EF4-FFF2-40B4-BE49-F238E27FC236}">
                  <a16:creationId xmlns:a16="http://schemas.microsoft.com/office/drawing/2014/main" id="{01740DCE-B12A-6F29-EAF9-EAC76D953AB8}"/>
                </a:ext>
              </a:extLst>
            </p:cNvPr>
            <p:cNvSpPr/>
            <p:nvPr/>
          </p:nvSpPr>
          <p:spPr bwMode="auto">
            <a:xfrm>
              <a:off x="686359" y="1397876"/>
              <a:ext cx="5763806" cy="451945"/>
            </a:xfrm>
            <a:prstGeom prst="roundRect">
              <a:avLst>
                <a:gd name="adj" fmla="val 50000"/>
              </a:avLst>
            </a:prstGeom>
            <a:solidFill>
              <a:srgbClr val="1E4C8C"/>
            </a:solidFill>
            <a:ln w="9525" cap="flat" cmpd="sng" algn="ctr">
              <a:noFill/>
              <a:prstDash val="solid"/>
              <a:round/>
              <a:headEnd type="none" w="med" len="med"/>
              <a:tailEnd type="none" w="med" len="med"/>
            </a:ln>
            <a:effectLst/>
          </p:spPr>
          <p:txBody>
            <a:bodyPr vert="horz" wrap="square" lIns="70755" tIns="35377" rIns="70755" bIns="35377" numCol="1" rtlCol="0" anchor="ctr" anchorCtr="0" compatLnSpc="1">
              <a:prstTxWarp prst="textNoShape">
                <a:avLst/>
              </a:prstTxWarp>
            </a:bodyPr>
            <a:lstStyle/>
            <a:p>
              <a:pPr algn="ctr" defTabSz="707563"/>
              <a:r>
                <a:rPr lang="en-US" sz="1400" b="1" dirty="0">
                  <a:solidFill>
                    <a:srgbClr val="FFFFFF"/>
                  </a:solidFill>
                  <a:cs typeface="Calibri" pitchFamily="34" charset="0"/>
                </a:rPr>
                <a:t>Schematic Illustration of Different Binding Sites of </a:t>
              </a:r>
            </a:p>
            <a:p>
              <a:pPr algn="ctr" defTabSz="707563"/>
              <a:r>
                <a:rPr lang="en-US" sz="1400" b="1" dirty="0">
                  <a:solidFill>
                    <a:srgbClr val="FFFFFF"/>
                  </a:solidFill>
                  <a:cs typeface="Calibri" pitchFamily="34" charset="0"/>
                </a:rPr>
                <a:t>Anti-preS1 and Anti-S </a:t>
              </a:r>
              <a:r>
                <a:rPr lang="en-US" sz="1400" b="1" dirty="0" err="1">
                  <a:solidFill>
                    <a:srgbClr val="FFFFFF"/>
                  </a:solidFill>
                  <a:cs typeface="Calibri" pitchFamily="34" charset="0"/>
                </a:rPr>
                <a:t>mAbs</a:t>
              </a:r>
              <a:r>
                <a:rPr lang="en-US" sz="1400" b="1" dirty="0">
                  <a:solidFill>
                    <a:srgbClr val="FFFFFF"/>
                  </a:solidFill>
                  <a:cs typeface="Calibri" pitchFamily="34" charset="0"/>
                </a:rPr>
                <a:t> on the Envelope of HBV/HDV</a:t>
              </a:r>
              <a:endParaRPr lang="en-US" sz="1400" b="1" baseline="30000" dirty="0">
                <a:solidFill>
                  <a:srgbClr val="FFFFFF"/>
                </a:solidFill>
                <a:cs typeface="Calibri" pitchFamily="34" charset="0"/>
              </a:endParaRPr>
            </a:p>
          </p:txBody>
        </p:sp>
      </p:grpSp>
      <p:pic>
        <p:nvPicPr>
          <p:cNvPr id="28" name="Picture 27">
            <a:extLst>
              <a:ext uri="{FF2B5EF4-FFF2-40B4-BE49-F238E27FC236}">
                <a16:creationId xmlns:a16="http://schemas.microsoft.com/office/drawing/2014/main" id="{010624B7-71FD-778F-72B8-C8143D6F8595}"/>
              </a:ext>
            </a:extLst>
          </p:cNvPr>
          <p:cNvPicPr>
            <a:picLocks noChangeAspect="1"/>
          </p:cNvPicPr>
          <p:nvPr/>
        </p:nvPicPr>
        <p:blipFill>
          <a:blip r:embed="rId2"/>
          <a:stretch>
            <a:fillRect/>
          </a:stretch>
        </p:blipFill>
        <p:spPr>
          <a:xfrm>
            <a:off x="168694" y="1742747"/>
            <a:ext cx="5998426" cy="4630989"/>
          </a:xfrm>
          <a:prstGeom prst="rect">
            <a:avLst/>
          </a:prstGeom>
        </p:spPr>
      </p:pic>
      <p:sp>
        <p:nvSpPr>
          <p:cNvPr id="29" name="TextBox 28">
            <a:extLst>
              <a:ext uri="{FF2B5EF4-FFF2-40B4-BE49-F238E27FC236}">
                <a16:creationId xmlns:a16="http://schemas.microsoft.com/office/drawing/2014/main" id="{C397483C-C634-FA29-83DE-6E1868D3D68F}"/>
              </a:ext>
            </a:extLst>
          </p:cNvPr>
          <p:cNvSpPr txBox="1"/>
          <p:nvPr/>
        </p:nvSpPr>
        <p:spPr>
          <a:xfrm>
            <a:off x="3005758" y="4330423"/>
            <a:ext cx="2952548" cy="1569660"/>
          </a:xfrm>
          <a:prstGeom prst="rect">
            <a:avLst/>
          </a:prstGeom>
          <a:noFill/>
        </p:spPr>
        <p:txBody>
          <a:bodyPr wrap="square" rtlCol="0">
            <a:spAutoFit/>
          </a:bodyPr>
          <a:lstStyle/>
          <a:p>
            <a:r>
              <a:rPr lang="en-US" sz="1600" dirty="0"/>
              <a:t>Similar to HBV particles, </a:t>
            </a:r>
            <a:r>
              <a:rPr lang="en-US" sz="1600" b="1" dirty="0"/>
              <a:t>infectious HDV particles containing PreS1</a:t>
            </a:r>
            <a:r>
              <a:rPr lang="en-US" sz="1600" dirty="0"/>
              <a:t> are found at a ratio of only </a:t>
            </a:r>
            <a:r>
              <a:rPr lang="en-US" sz="1600" b="1" dirty="0"/>
              <a:t>1 in 1,000 to 1 in 10,000 </a:t>
            </a:r>
            <a:r>
              <a:rPr lang="en-US" sz="1600" dirty="0"/>
              <a:t>among the total HDV particles present in the blood</a:t>
            </a:r>
            <a:r>
              <a:rPr lang="en-US" sz="1600" baseline="30000" dirty="0"/>
              <a:t>1</a:t>
            </a:r>
            <a:r>
              <a:rPr lang="en-US" sz="1600" dirty="0"/>
              <a:t>.</a:t>
            </a:r>
          </a:p>
        </p:txBody>
      </p:sp>
    </p:spTree>
    <p:extLst>
      <p:ext uri="{BB962C8B-B14F-4D97-AF65-F5344CB8AC3E}">
        <p14:creationId xmlns:p14="http://schemas.microsoft.com/office/powerpoint/2010/main" val="213028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08D812-059B-6B72-EF75-80AA3AEADA3C}"/>
              </a:ext>
            </a:extLst>
          </p:cNvPr>
          <p:cNvSpPr>
            <a:spLocks noGrp="1"/>
          </p:cNvSpPr>
          <p:nvPr>
            <p:ph type="title"/>
          </p:nvPr>
        </p:nvSpPr>
        <p:spPr>
          <a:xfrm>
            <a:off x="338400" y="406882"/>
            <a:ext cx="10302600" cy="501037"/>
          </a:xfrm>
        </p:spPr>
        <p:txBody>
          <a:bodyPr/>
          <a:lstStyle/>
          <a:p>
            <a:r>
              <a:rPr lang="en-US" altLang="zh-CN" sz="2800" dirty="0">
                <a:latin typeface="+mj-lt"/>
                <a:cs typeface="Arial" panose="020B0604020202020204" pitchFamily="34" charset="0"/>
              </a:rPr>
              <a:t>A POC study (HH003-201) Completed in CHD patients </a:t>
            </a:r>
            <a:br>
              <a:rPr lang="en-US" altLang="zh-CN" sz="2800" dirty="0">
                <a:latin typeface="+mj-lt"/>
                <a:cs typeface="Arial" panose="020B0604020202020204" pitchFamily="34" charset="0"/>
              </a:rPr>
            </a:br>
            <a:r>
              <a:rPr lang="en-US" altLang="zh-CN" sz="2000" b="0" i="1" dirty="0" err="1">
                <a:latin typeface="+mj-lt"/>
                <a:cs typeface="Arial" panose="020B0604020202020204" pitchFamily="34" charset="0"/>
              </a:rPr>
              <a:t>Libevitug</a:t>
            </a:r>
            <a:r>
              <a:rPr lang="en-US" altLang="zh-CN" sz="2000" b="0" i="1" dirty="0">
                <a:latin typeface="+mj-lt"/>
                <a:cs typeface="Arial" panose="020B0604020202020204" pitchFamily="34" charset="0"/>
              </a:rPr>
              <a:t> was granted BTD in 2023 by China NMPA based on this study</a:t>
            </a:r>
            <a:endParaRPr lang="zh-CN" altLang="en-US" sz="2000" b="0" i="1" dirty="0">
              <a:solidFill>
                <a:schemeClr val="tx1"/>
              </a:solidFill>
              <a:latin typeface="+mj-lt"/>
            </a:endParaRPr>
          </a:p>
        </p:txBody>
      </p:sp>
      <p:sp>
        <p:nvSpPr>
          <p:cNvPr id="4" name="灯片编号占位符 3">
            <a:extLst>
              <a:ext uri="{FF2B5EF4-FFF2-40B4-BE49-F238E27FC236}">
                <a16:creationId xmlns:a16="http://schemas.microsoft.com/office/drawing/2014/main" id="{EA4F6D9D-89C2-9282-F288-5D2519A6BF46}"/>
              </a:ext>
            </a:extLst>
          </p:cNvPr>
          <p:cNvSpPr>
            <a:spLocks noGrp="1"/>
          </p:cNvSpPr>
          <p:nvPr>
            <p:ph type="sldNum" sz="quarter" idx="4"/>
          </p:nvPr>
        </p:nvSpPr>
        <p:spPr>
          <a:prstGeom prst="rect">
            <a:avLst/>
          </a:prstGeom>
        </p:spPr>
        <p:txBody>
          <a:bodyPr vert="horz" lIns="91440" tIns="45720" rIns="91440" bIns="45720" rtlCol="0" anchor="b"/>
          <a:lstStyle>
            <a:defPPr>
              <a:defRPr lang="zh-CN"/>
            </a:defPPr>
            <a:lvl1pPr marL="0" algn="r" defTabSz="457200" rtl="0" eaLnBrk="1" latinLnBrk="0" hangingPunct="1">
              <a:defRPr sz="1000" b="1" kern="1200">
                <a:solidFill>
                  <a:schemeClr val="bg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fld id="{65DF815B-2E68-429A-AA2D-A19E84671048}" type="slidenum">
              <a:rPr lang="zh-CN" altLang="en-US" smtClean="0"/>
              <a:pPr/>
              <a:t>9</a:t>
            </a:fld>
            <a:endParaRPr lang="zh-CN" altLang="en-US"/>
          </a:p>
        </p:txBody>
      </p:sp>
      <p:sp>
        <p:nvSpPr>
          <p:cNvPr id="8" name="文本框 7">
            <a:extLst>
              <a:ext uri="{FF2B5EF4-FFF2-40B4-BE49-F238E27FC236}">
                <a16:creationId xmlns:a16="http://schemas.microsoft.com/office/drawing/2014/main" id="{130F477A-5A9A-4079-EF48-CF1C65A4581B}"/>
              </a:ext>
            </a:extLst>
          </p:cNvPr>
          <p:cNvSpPr txBox="1"/>
          <p:nvPr/>
        </p:nvSpPr>
        <p:spPr>
          <a:xfrm>
            <a:off x="5802198" y="1349888"/>
            <a:ext cx="5165889" cy="2431435"/>
          </a:xfrm>
          <a:prstGeom prst="rect">
            <a:avLst/>
          </a:prstGeom>
          <a:noFill/>
          <a:ln>
            <a:noFill/>
          </a:ln>
        </p:spPr>
        <p:txBody>
          <a:bodyPr wrap="square" rtlCol="0">
            <a:spAutoFit/>
          </a:bodyPr>
          <a:lstStyle/>
          <a:p>
            <a:pPr marL="171450" indent="-171450" algn="just">
              <a:spcBef>
                <a:spcPts val="600"/>
              </a:spcBef>
              <a:spcAft>
                <a:spcPts val="600"/>
              </a:spcAft>
              <a:buFont typeface="Arial" panose="020B0604020202020204" pitchFamily="34" charset="0"/>
              <a:buChar char="•"/>
            </a:pPr>
            <a:r>
              <a:rPr lang="en-US" altLang="zh-CN" sz="1400" b="1" dirty="0" err="1">
                <a:latin typeface="+mj-lt"/>
                <a:cs typeface="Helvetica" panose="020B0604020202020204" pitchFamily="34" charset="0"/>
              </a:rPr>
              <a:t>Libevitug</a:t>
            </a:r>
            <a:r>
              <a:rPr lang="en-US" altLang="zh-CN" sz="1400" b="1" dirty="0">
                <a:latin typeface="+mj-lt"/>
                <a:cs typeface="Helvetica" panose="020B0604020202020204" pitchFamily="34" charset="0"/>
              </a:rPr>
              <a:t> has shown good safety in patients with CHD co-infected with HBV</a:t>
            </a:r>
            <a:r>
              <a:rPr lang="en-US" altLang="zh-CN" sz="1400" b="1" baseline="30000" dirty="0">
                <a:latin typeface="+mj-lt"/>
                <a:cs typeface="Helvetica" panose="020B0604020202020204" pitchFamily="34" charset="0"/>
              </a:rPr>
              <a:t>1</a:t>
            </a:r>
          </a:p>
          <a:p>
            <a:pPr marL="400050" lvl="1" indent="-171450" algn="just">
              <a:spcBef>
                <a:spcPts val="600"/>
              </a:spcBef>
              <a:spcAft>
                <a:spcPts val="600"/>
              </a:spcAft>
              <a:buFont typeface="Arial" panose="020B0604020202020204" pitchFamily="34" charset="0"/>
              <a:buChar char="•"/>
            </a:pPr>
            <a:r>
              <a:rPr lang="en-US" altLang="zh-CN" sz="1400" dirty="0">
                <a:latin typeface="+mj-lt"/>
                <a:cs typeface="Helvetica" panose="020B0604020202020204" pitchFamily="34" charset="0"/>
              </a:rPr>
              <a:t>One subject (11.1%) experienced TRAE. No grade 3 or higher AEs or SAEs occurred, and no participants discontinued treatment due to AEs</a:t>
            </a:r>
          </a:p>
          <a:p>
            <a:pPr marL="400050" lvl="1" indent="-171450" algn="just">
              <a:spcBef>
                <a:spcPts val="600"/>
              </a:spcBef>
              <a:spcAft>
                <a:spcPts val="600"/>
              </a:spcAft>
              <a:buFont typeface="Arial" panose="020B0604020202020204" pitchFamily="34" charset="0"/>
              <a:buChar char="•"/>
            </a:pPr>
            <a:endParaRPr lang="en-US" altLang="zh-CN" sz="1400" dirty="0">
              <a:latin typeface="+mj-lt"/>
              <a:cs typeface="Helvetica" panose="020B0604020202020204" pitchFamily="34" charset="0"/>
            </a:endParaRPr>
          </a:p>
          <a:p>
            <a:pPr marL="171450" indent="-171450" algn="just">
              <a:spcBef>
                <a:spcPts val="600"/>
              </a:spcBef>
              <a:spcAft>
                <a:spcPts val="600"/>
              </a:spcAft>
              <a:buFont typeface="Arial" panose="020B0604020202020204" pitchFamily="34" charset="0"/>
              <a:buChar char="•"/>
            </a:pPr>
            <a:r>
              <a:rPr lang="en-US" altLang="zh-CN" sz="1400" b="1" dirty="0" err="1">
                <a:cs typeface="Helvetica" panose="020B0604020202020204" pitchFamily="34" charset="0"/>
              </a:rPr>
              <a:t>Libevitug</a:t>
            </a:r>
            <a:r>
              <a:rPr lang="en-US" altLang="zh-CN" sz="1400" b="1" dirty="0">
                <a:latin typeface="+mj-lt"/>
                <a:cs typeface="Helvetica" panose="020B0604020202020204" pitchFamily="34" charset="0"/>
              </a:rPr>
              <a:t> has shown good efficacy signal in treating CHD</a:t>
            </a:r>
            <a:r>
              <a:rPr lang="en-US" altLang="zh-CN" sz="1400" baseline="30000" dirty="0">
                <a:latin typeface="+mj-lt"/>
                <a:cs typeface="Helvetica" panose="020B0604020202020204" pitchFamily="34" charset="0"/>
              </a:rPr>
              <a:t>1</a:t>
            </a:r>
            <a:r>
              <a:rPr lang="en-US" altLang="zh-CN" sz="1400" b="1" dirty="0">
                <a:latin typeface="+mj-lt"/>
                <a:cs typeface="Helvetica" panose="020B0604020202020204" pitchFamily="34" charset="0"/>
              </a:rPr>
              <a:t> </a:t>
            </a:r>
          </a:p>
          <a:p>
            <a:pPr marL="400050" lvl="1" indent="-171450" algn="just">
              <a:spcBef>
                <a:spcPts val="600"/>
              </a:spcBef>
              <a:spcAft>
                <a:spcPts val="600"/>
              </a:spcAft>
              <a:buFont typeface="Arial" panose="020B0604020202020204" pitchFamily="34" charset="0"/>
              <a:buChar char="•"/>
            </a:pPr>
            <a:r>
              <a:rPr lang="en-US" altLang="zh-CN" sz="1400" dirty="0">
                <a:latin typeface="+mj-lt"/>
                <a:cs typeface="Helvetica" panose="020B0604020202020204" pitchFamily="34" charset="0"/>
              </a:rPr>
              <a:t>The comparison with </a:t>
            </a:r>
            <a:r>
              <a:rPr lang="en-US" altLang="zh-CN" sz="1400" dirty="0" err="1">
                <a:latin typeface="+mj-lt"/>
                <a:cs typeface="Helvetica" panose="020B0604020202020204" pitchFamily="34" charset="0"/>
              </a:rPr>
              <a:t>Bulevirtide</a:t>
            </a:r>
            <a:r>
              <a:rPr lang="en-US" altLang="zh-CN" sz="1400" dirty="0">
                <a:latin typeface="+mj-lt"/>
                <a:cs typeface="Helvetica" panose="020B0604020202020204" pitchFamily="34" charset="0"/>
              </a:rPr>
              <a:t> from its Ph2a study (MYR201</a:t>
            </a:r>
            <a:r>
              <a:rPr lang="en-US" altLang="zh-CN" sz="1400" baseline="30000" dirty="0">
                <a:latin typeface="+mj-lt"/>
                <a:cs typeface="Helvetica" panose="020B0604020202020204" pitchFamily="34" charset="0"/>
              </a:rPr>
              <a:t>2</a:t>
            </a:r>
            <a:r>
              <a:rPr lang="en-US" altLang="zh-CN" sz="1400" dirty="0">
                <a:latin typeface="+mj-lt"/>
                <a:cs typeface="Helvetica" panose="020B0604020202020204" pitchFamily="34" charset="0"/>
              </a:rPr>
              <a:t>)</a:t>
            </a:r>
            <a:endParaRPr lang="en-US" altLang="zh-CN" sz="1300" dirty="0">
              <a:latin typeface="+mj-lt"/>
              <a:cs typeface="Helvetica" panose="020B0604020202020204" pitchFamily="34" charset="0"/>
            </a:endParaRPr>
          </a:p>
        </p:txBody>
      </p:sp>
      <p:sp>
        <p:nvSpPr>
          <p:cNvPr id="9" name="文本框 8">
            <a:extLst>
              <a:ext uri="{FF2B5EF4-FFF2-40B4-BE49-F238E27FC236}">
                <a16:creationId xmlns:a16="http://schemas.microsoft.com/office/drawing/2014/main" id="{6019A8E8-6253-161E-4597-93CD65F03C93}"/>
              </a:ext>
            </a:extLst>
          </p:cNvPr>
          <p:cNvSpPr txBox="1"/>
          <p:nvPr/>
        </p:nvSpPr>
        <p:spPr>
          <a:xfrm>
            <a:off x="715709" y="5933944"/>
            <a:ext cx="4461764" cy="246221"/>
          </a:xfrm>
          <a:prstGeom prst="rect">
            <a:avLst/>
          </a:prstGeom>
          <a:noFill/>
        </p:spPr>
        <p:txBody>
          <a:bodyPr wrap="square">
            <a:spAutoFit/>
          </a:bodyPr>
          <a:lstStyle/>
          <a:p>
            <a:r>
              <a:rPr lang="en-US" altLang="zh-CN" sz="1000">
                <a:solidFill>
                  <a:schemeClr val="bg1">
                    <a:lumMod val="65000"/>
                  </a:schemeClr>
                </a:solidFill>
                <a:effectLst/>
                <a:latin typeface="+mj-lt"/>
                <a:cs typeface="Arial" panose="020B0604020202020204" pitchFamily="34" charset="0"/>
              </a:rPr>
              <a:t>* </a:t>
            </a:r>
            <a:r>
              <a:rPr lang="en-US" altLang="zh-CN" sz="1000" b="1">
                <a:solidFill>
                  <a:schemeClr val="bg1">
                    <a:lumMod val="65000"/>
                  </a:schemeClr>
                </a:solidFill>
                <a:effectLst/>
                <a:latin typeface="+mj-lt"/>
                <a:cs typeface="Arial" panose="020B0604020202020204" pitchFamily="34" charset="0"/>
              </a:rPr>
              <a:t>6 subjects missed 1 dose of treatment</a:t>
            </a:r>
            <a:r>
              <a:rPr lang="en-US" altLang="zh-CN" sz="1000">
                <a:solidFill>
                  <a:schemeClr val="bg1">
                    <a:lumMod val="65000"/>
                  </a:schemeClr>
                </a:solidFill>
                <a:effectLst/>
                <a:latin typeface="+mj-lt"/>
                <a:cs typeface="Arial" panose="020B0604020202020204" pitchFamily="34" charset="0"/>
              </a:rPr>
              <a:t> due to lockdown from COVID-19 surge</a:t>
            </a:r>
          </a:p>
        </p:txBody>
      </p:sp>
      <p:pic>
        <p:nvPicPr>
          <p:cNvPr id="10" name="图片 9" descr="图表&#10;&#10;描述已自动生成">
            <a:extLst>
              <a:ext uri="{FF2B5EF4-FFF2-40B4-BE49-F238E27FC236}">
                <a16:creationId xmlns:a16="http://schemas.microsoft.com/office/drawing/2014/main" id="{180B1263-8310-FF2F-A015-C47D4EED8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91" y="1330711"/>
            <a:ext cx="4603233" cy="4603233"/>
          </a:xfrm>
          <a:prstGeom prst="rect">
            <a:avLst/>
          </a:prstGeom>
        </p:spPr>
      </p:pic>
      <p:graphicFrame>
        <p:nvGraphicFramePr>
          <p:cNvPr id="5" name="Table 6">
            <a:extLst>
              <a:ext uri="{FF2B5EF4-FFF2-40B4-BE49-F238E27FC236}">
                <a16:creationId xmlns:a16="http://schemas.microsoft.com/office/drawing/2014/main" id="{F85370D1-8027-C2AF-16D5-161F80463992}"/>
              </a:ext>
            </a:extLst>
          </p:cNvPr>
          <p:cNvGraphicFramePr>
            <a:graphicFrameLocks noGrp="1"/>
          </p:cNvGraphicFramePr>
          <p:nvPr/>
        </p:nvGraphicFramePr>
        <p:xfrm>
          <a:off x="5891752" y="4134815"/>
          <a:ext cx="5128181" cy="1960776"/>
        </p:xfrm>
        <a:graphic>
          <a:graphicData uri="http://schemas.openxmlformats.org/drawingml/2006/table">
            <a:tbl>
              <a:tblPr firstRow="1" bandRow="1">
                <a:tableStyleId>{5C22544A-7EE6-4342-B048-85BDC9FD1C3A}</a:tableStyleId>
              </a:tblPr>
              <a:tblGrid>
                <a:gridCol w="2758347">
                  <a:extLst>
                    <a:ext uri="{9D8B030D-6E8A-4147-A177-3AD203B41FA5}">
                      <a16:colId xmlns:a16="http://schemas.microsoft.com/office/drawing/2014/main" val="2577199731"/>
                    </a:ext>
                  </a:extLst>
                </a:gridCol>
                <a:gridCol w="1147429">
                  <a:extLst>
                    <a:ext uri="{9D8B030D-6E8A-4147-A177-3AD203B41FA5}">
                      <a16:colId xmlns:a16="http://schemas.microsoft.com/office/drawing/2014/main" val="688598562"/>
                    </a:ext>
                  </a:extLst>
                </a:gridCol>
                <a:gridCol w="1222405">
                  <a:extLst>
                    <a:ext uri="{9D8B030D-6E8A-4147-A177-3AD203B41FA5}">
                      <a16:colId xmlns:a16="http://schemas.microsoft.com/office/drawing/2014/main" val="3237104220"/>
                    </a:ext>
                  </a:extLst>
                </a:gridCol>
              </a:tblGrid>
              <a:tr h="574536">
                <a:tc>
                  <a:txBody>
                    <a:bodyPr/>
                    <a:lstStyle/>
                    <a:p>
                      <a:pPr algn="l"/>
                      <a:r>
                        <a:rPr lang="en-US" sz="1400">
                          <a:solidFill>
                            <a:schemeClr val="bg1"/>
                          </a:solidFill>
                          <a:latin typeface="+mj-lt"/>
                        </a:rPr>
                        <a:t>Clinical Endpoint at Week 24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4C8C"/>
                    </a:solidFill>
                  </a:tcPr>
                </a:tc>
                <a:tc>
                  <a:txBody>
                    <a:bodyPr/>
                    <a:lstStyle/>
                    <a:p>
                      <a:pPr algn="l"/>
                      <a:r>
                        <a:rPr lang="en-US" sz="1400">
                          <a:solidFill>
                            <a:schemeClr val="bg1"/>
                          </a:solidFill>
                          <a:latin typeface="+mj-lt"/>
                        </a:rPr>
                        <a:t>HH-003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4C8C"/>
                    </a:solidFill>
                  </a:tcPr>
                </a:tc>
                <a:tc>
                  <a:txBody>
                    <a:bodyPr/>
                    <a:lstStyle/>
                    <a:p>
                      <a:pPr algn="l"/>
                      <a:r>
                        <a:rPr lang="en-US" sz="1400" err="1">
                          <a:solidFill>
                            <a:schemeClr val="bg1"/>
                          </a:solidFill>
                          <a:latin typeface="+mj-lt"/>
                        </a:rPr>
                        <a:t>Bulevirtide</a:t>
                      </a:r>
                      <a:endParaRPr lang="en-US" sz="1400">
                        <a:solidFill>
                          <a:schemeClr val="bg1"/>
                        </a:solidFill>
                        <a:latin typeface="+mj-lt"/>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4C8C"/>
                    </a:solidFill>
                  </a:tcPr>
                </a:tc>
                <a:extLst>
                  <a:ext uri="{0D108BD9-81ED-4DB2-BD59-A6C34878D82A}">
                    <a16:rowId xmlns:a16="http://schemas.microsoft.com/office/drawing/2014/main" val="3100863894"/>
                  </a:ext>
                </a:extLst>
              </a:tr>
              <a:tr h="462080">
                <a:tc>
                  <a:txBody>
                    <a:bodyPr/>
                    <a:lstStyle/>
                    <a:p>
                      <a:r>
                        <a:rPr lang="en-US" sz="1400">
                          <a:latin typeface="+mj-lt"/>
                        </a:rPr>
                        <a:t>HDV RNA R</a:t>
                      </a:r>
                      <a:r>
                        <a:rPr lang="en-US" altLang="zh-CN" sz="1400">
                          <a:latin typeface="+mj-lt"/>
                        </a:rPr>
                        <a:t>esponse</a:t>
                      </a:r>
                      <a:endParaRPr lang="en-US" sz="1400">
                        <a:latin typeface="+mj-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latin typeface="+mj-lt"/>
                        </a:rPr>
                        <a:t>78% (7/9)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latin typeface="+mj-lt"/>
                        </a:rPr>
                        <a:t>57% (4/7)</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5745496"/>
                  </a:ext>
                </a:extLst>
              </a:tr>
              <a:tr h="462080">
                <a:tc>
                  <a:txBody>
                    <a:bodyPr/>
                    <a:lstStyle/>
                    <a:p>
                      <a:r>
                        <a:rPr lang="en-US" sz="1400">
                          <a:latin typeface="+mj-lt"/>
                        </a:rPr>
                        <a:t>ALT Normalization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altLang="zh-CN" sz="1400" kern="1200">
                          <a:solidFill>
                            <a:schemeClr val="dk1"/>
                          </a:solidFill>
                          <a:latin typeface="+mj-lt"/>
                          <a:ea typeface="+mn-ea"/>
                          <a:cs typeface="Helvetica" panose="020B0604020202020204" pitchFamily="34" charset="0"/>
                        </a:rPr>
                        <a:t>60% (3/5) </a:t>
                      </a:r>
                      <a:endParaRPr lang="en-US" sz="1400">
                        <a:latin typeface="+mj-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a:latin typeface="+mj-lt"/>
                        </a:rPr>
                        <a:t>75% (6/8)</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648965644"/>
                  </a:ext>
                </a:extLst>
              </a:tr>
              <a:tr h="462080">
                <a:tc>
                  <a:txBody>
                    <a:bodyPr/>
                    <a:lstStyle/>
                    <a:p>
                      <a:r>
                        <a:rPr lang="en-US" sz="1400">
                          <a:latin typeface="+mj-lt"/>
                        </a:rPr>
                        <a:t>Com</a:t>
                      </a:r>
                      <a:r>
                        <a:rPr lang="en-US" altLang="zh-CN" sz="1400">
                          <a:latin typeface="+mj-lt"/>
                        </a:rPr>
                        <a:t>posite</a:t>
                      </a:r>
                      <a:r>
                        <a:rPr lang="en-US" sz="1400">
                          <a:latin typeface="+mj-lt"/>
                        </a:rPr>
                        <a:t> response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latin typeface="+mj-lt"/>
                        </a:rPr>
                        <a:t>60% (3/5)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mj-lt"/>
                        </a:rPr>
                        <a:t>~ </a:t>
                      </a:r>
                      <a:r>
                        <a:rPr lang="en-US" altLang="zh-CN" sz="1400" kern="1200">
                          <a:solidFill>
                            <a:schemeClr val="dk1"/>
                          </a:solidFill>
                          <a:latin typeface="+mn-lt"/>
                          <a:ea typeface="+mn-ea"/>
                          <a:cs typeface="+mn-cs"/>
                        </a:rPr>
                        <a:t>13.3 - 50%</a:t>
                      </a:r>
                      <a:r>
                        <a:rPr lang="en-US" altLang="zh-CN" sz="1400" kern="1200" baseline="30000">
                          <a:solidFill>
                            <a:schemeClr val="dk1"/>
                          </a:solidFill>
                          <a:latin typeface="+mn-lt"/>
                          <a:ea typeface="+mn-ea"/>
                          <a:cs typeface="+mn-cs"/>
                        </a:rPr>
                        <a:t>3</a:t>
                      </a:r>
                      <a:endParaRPr lang="en-US" sz="1400" baseline="30000">
                        <a:latin typeface="+mj-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999392"/>
                  </a:ext>
                </a:extLst>
              </a:tr>
            </a:tbl>
          </a:graphicData>
        </a:graphic>
      </p:graphicFrame>
      <p:sp>
        <p:nvSpPr>
          <p:cNvPr id="3" name="文本框 2">
            <a:extLst>
              <a:ext uri="{FF2B5EF4-FFF2-40B4-BE49-F238E27FC236}">
                <a16:creationId xmlns:a16="http://schemas.microsoft.com/office/drawing/2014/main" id="{38BDFAB6-A712-2F2B-9C11-E52BCE3D3D05}"/>
              </a:ext>
            </a:extLst>
          </p:cNvPr>
          <p:cNvSpPr txBox="1"/>
          <p:nvPr/>
        </p:nvSpPr>
        <p:spPr>
          <a:xfrm>
            <a:off x="338400" y="6144644"/>
            <a:ext cx="11487055" cy="553998"/>
          </a:xfrm>
          <a:prstGeom prst="rect">
            <a:avLst/>
          </a:prstGeom>
          <a:noFill/>
        </p:spPr>
        <p:txBody>
          <a:bodyPr wrap="square" rtlCol="0">
            <a:spAutoFit/>
          </a:bodyPr>
          <a:lstStyle/>
          <a:p>
            <a:r>
              <a:rPr lang="en-US" altLang="zh-CN" sz="1000" baseline="30000">
                <a:latin typeface="Calibri" panose="020F0502020204030204" pitchFamily="34" charset="0"/>
                <a:cs typeface="Calibri" panose="020F0502020204030204" pitchFamily="34" charset="0"/>
                <a:sym typeface="+mn-lt"/>
              </a:rPr>
              <a:t>1</a:t>
            </a:r>
            <a:r>
              <a:rPr lang="en-US" altLang="zh-CN" sz="1000">
                <a:latin typeface="Calibri" panose="020F0502020204030204" pitchFamily="34" charset="0"/>
                <a:cs typeface="Calibri" panose="020F0502020204030204" pitchFamily="34" charset="0"/>
                <a:sym typeface="+mn-lt"/>
              </a:rPr>
              <a:t>EASL 2023, Vienna, Austria. Abstract# 4054. </a:t>
            </a:r>
            <a:r>
              <a:rPr lang="en-US" altLang="zh-CN" sz="1000" baseline="30000">
                <a:latin typeface="Calibri" panose="020F0502020204030204" pitchFamily="34" charset="0"/>
                <a:cs typeface="Calibri" panose="020F0502020204030204" pitchFamily="34" charset="0"/>
                <a:sym typeface="+mn-lt"/>
              </a:rPr>
              <a:t>2</a:t>
            </a:r>
            <a:r>
              <a:rPr lang="da-DK" altLang="zh-CN" sz="1000">
                <a:latin typeface="Calibri" panose="020F0502020204030204" pitchFamily="34" charset="0"/>
                <a:cs typeface="Calibri" panose="020F0502020204030204" pitchFamily="34" charset="0"/>
                <a:sym typeface="+mn-lt"/>
              </a:rPr>
              <a:t>Bogomolov et al. J Hepatol. 2016</a:t>
            </a:r>
            <a:r>
              <a:rPr lang="en-US" altLang="zh-CN" sz="1000">
                <a:latin typeface="Calibri" panose="020F0502020204030204" pitchFamily="34" charset="0"/>
                <a:cs typeface="Calibri" panose="020F0502020204030204" pitchFamily="34" charset="0"/>
                <a:sym typeface="+mn-lt"/>
              </a:rPr>
              <a:t>. </a:t>
            </a:r>
          </a:p>
          <a:p>
            <a:r>
              <a:rPr lang="en-US" altLang="zh-CN" sz="1000" baseline="30000">
                <a:latin typeface="Calibri" panose="020F0502020204030204" pitchFamily="34" charset="0"/>
                <a:cs typeface="Calibri" panose="020F0502020204030204" pitchFamily="34" charset="0"/>
                <a:sym typeface="+mn-lt"/>
              </a:rPr>
              <a:t>3</a:t>
            </a:r>
            <a:r>
              <a:rPr lang="en-US" altLang="zh-CN" sz="1000">
                <a:latin typeface="Calibri" panose="020F0502020204030204" pitchFamily="34" charset="0"/>
                <a:cs typeface="Calibri" panose="020F0502020204030204" pitchFamily="34" charset="0"/>
                <a:sym typeface="+mn-lt"/>
              </a:rPr>
              <a:t>Range from MYR 201 (unknown) , MYR202 (</a:t>
            </a:r>
            <a:r>
              <a:rPr lang="en-US" altLang="zh-CN" sz="1000">
                <a:latin typeface="+mj-lt"/>
                <a:cs typeface="Helvetica" panose="020B0604020202020204" pitchFamily="34" charset="0"/>
              </a:rPr>
              <a:t>2mg QD, </a:t>
            </a:r>
            <a:r>
              <a:rPr lang="en-US" altLang="zh-CN" sz="1000">
                <a:latin typeface="Calibri" panose="020F0502020204030204" pitchFamily="34" charset="0"/>
                <a:cs typeface="Calibri" panose="020F0502020204030204" pitchFamily="34" charset="0"/>
                <a:sym typeface="+mn-lt"/>
              </a:rPr>
              <a:t>21.4% ), MRY203 (</a:t>
            </a:r>
            <a:r>
              <a:rPr lang="en-US" altLang="zh-CN" sz="1000">
                <a:latin typeface="+mj-lt"/>
                <a:cs typeface="Helvetica" panose="020B0604020202020204" pitchFamily="34" charset="0"/>
              </a:rPr>
              <a:t>2mg QD ,</a:t>
            </a:r>
            <a:r>
              <a:rPr lang="en-US" altLang="zh-CN" sz="1000">
                <a:latin typeface="Calibri" panose="020F0502020204030204" pitchFamily="34" charset="0"/>
                <a:cs typeface="Calibri" panose="020F0502020204030204" pitchFamily="34" charset="0"/>
                <a:sym typeface="+mn-lt"/>
              </a:rPr>
              <a:t>13.3%), MYR204 (</a:t>
            </a:r>
            <a:r>
              <a:rPr lang="en-US" altLang="zh-CN" sz="1000">
                <a:latin typeface="+mj-lt"/>
                <a:cs typeface="Helvetica" panose="020B0604020202020204" pitchFamily="34" charset="0"/>
              </a:rPr>
              <a:t>10mg QD, </a:t>
            </a:r>
            <a:r>
              <a:rPr lang="en-US" altLang="zh-CN" sz="1000">
                <a:latin typeface="Calibri" panose="020F0502020204030204" pitchFamily="34" charset="0"/>
                <a:cs typeface="Calibri" panose="020F0502020204030204" pitchFamily="34" charset="0"/>
                <a:sym typeface="+mn-lt"/>
              </a:rPr>
              <a:t>50%),  MYR301(2mg QD, 36.7%; 10mg  QD, 28% ), at week 24;  </a:t>
            </a:r>
          </a:p>
          <a:p>
            <a:r>
              <a:rPr lang="en-US" altLang="zh-CN" sz="1000">
                <a:latin typeface="Calibri" panose="020F0502020204030204" pitchFamily="34" charset="0"/>
                <a:cs typeface="Calibri" panose="020F0502020204030204" pitchFamily="34" charset="0"/>
                <a:sym typeface="+mn-lt"/>
              </a:rPr>
              <a:t>  </a:t>
            </a:r>
            <a:r>
              <a:rPr lang="en-US" altLang="zh-CN" sz="1000">
                <a:latin typeface="+mj-lt"/>
                <a:cs typeface="Helvetica" panose="020B0604020202020204" pitchFamily="34" charset="0"/>
              </a:rPr>
              <a:t>MYR 301 (2mg QD , 45% ;  10mg QD, 48% ) at week 48</a:t>
            </a:r>
            <a:endParaRPr lang="en-US" altLang="zh-CN" sz="1000">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1696820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AFSPANMODE" val="span"/>
</p:tagLst>
</file>

<file path=ppt/tags/tag4.xml><?xml version="1.0" encoding="utf-8"?>
<p:tagLst xmlns:a="http://schemas.openxmlformats.org/drawingml/2006/main" xmlns:r="http://schemas.openxmlformats.org/officeDocument/2006/relationships" xmlns:p="http://schemas.openxmlformats.org/presentationml/2006/main">
  <p:tag name="AFSPANMODE" val="span"/>
</p:tagLst>
</file>

<file path=ppt/tags/tag5.xml><?xml version="1.0" encoding="utf-8"?>
<p:tagLst xmlns:a="http://schemas.openxmlformats.org/drawingml/2006/main" xmlns:r="http://schemas.openxmlformats.org/officeDocument/2006/relationships" xmlns:p="http://schemas.openxmlformats.org/presentationml/2006/main">
  <p:tag name="AFSPANMODE" val="span"/>
</p:tagLst>
</file>

<file path=ppt/tags/tag6.xml><?xml version="1.0" encoding="utf-8"?>
<p:tagLst xmlns:a="http://schemas.openxmlformats.org/drawingml/2006/main" xmlns:r="http://schemas.openxmlformats.org/officeDocument/2006/relationships" xmlns:p="http://schemas.openxmlformats.org/presentationml/2006/main">
  <p:tag name="AFSPANMODE" val="span"/>
  <p:tag name="DEFAULTLEFT" val="p27!3406"/>
  <p:tag name="PRINTWIDTH" val="736.1982"/>
  <p:tag name="PRINTHEIGHT" val="448.2332"/>
  <p:tag name="DEFAULTTOP" val="p104!2583"/>
  <p:tag name="DEFAULTWIDTH" val="p787!3674"/>
  <p:tag name="DEFAULTHEIGHT" val="p432!4122"/>
  <p:tag name="ISLOCKED" val="False"/>
</p:tagLst>
</file>

<file path=ppt/tags/tag7.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PRINTWIDTH" val="609.1168"/>
  <p:tag name="PRINTHEIGHT" val="15.97449"/>
  <p:tag name="DEFAULTLEFT" val="p36"/>
  <p:tag name="DEFAULTTOP" val="p525!5995"/>
  <p:tag name="DEFAULTWIDTH" val="p693!4900"/>
  <p:tag name="DEFAULTHEIGHT" val="p15!3807"/>
  <p:tag name="ISLOCKED" val="False"/>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e3e46b3-a373-46ef-a70a-8d2757d8f326">
      <UserInfo>
        <DisplayName>Chaoyu Xie</DisplayName>
        <AccountId>1525</AccountId>
        <AccountType/>
      </UserInfo>
      <UserInfo>
        <DisplayName>Jianhua Sui</DisplayName>
        <AccountId>25</AccountId>
        <AccountType/>
      </UserInfo>
      <UserInfo>
        <DisplayName>Ying Zhuang</DisplayName>
        <AccountId>3808</AccountId>
        <AccountType/>
      </UserInfo>
      <UserInfo>
        <DisplayName>Yonghe Qi</DisplayName>
        <AccountId>67</AccountId>
        <AccountType/>
      </UserInfo>
    </SharedWithUsers>
    <lcf76f155ced4ddcb4097134ff3c332f xmlns="764f98f8-ba8c-4125-935f-e58d20435522">
      <Terms xmlns="http://schemas.microsoft.com/office/infopath/2007/PartnerControls"/>
    </lcf76f155ced4ddcb4097134ff3c332f>
    <TaxCatchAll xmlns="ae3e46b3-a373-46ef-a70a-8d2757d8f3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档" ma:contentTypeID="0x010100223EC7F5AD61054C97D1CDAB3D33E8D8" ma:contentTypeVersion="15" ma:contentTypeDescription="新建文档。" ma:contentTypeScope="" ma:versionID="b4bce3db71018d2846a245758dfdc798">
  <xsd:schema xmlns:xsd="http://www.w3.org/2001/XMLSchema" xmlns:xs="http://www.w3.org/2001/XMLSchema" xmlns:p="http://schemas.microsoft.com/office/2006/metadata/properties" xmlns:ns2="764f98f8-ba8c-4125-935f-e58d20435522" xmlns:ns3="ae3e46b3-a373-46ef-a70a-8d2757d8f326" targetNamespace="http://schemas.microsoft.com/office/2006/metadata/properties" ma:root="true" ma:fieldsID="9e92d7d7b2bb5c34a389fcbe02ddd441" ns2:_="" ns3:_="">
    <xsd:import namespace="764f98f8-ba8c-4125-935f-e58d20435522"/>
    <xsd:import namespace="ae3e46b3-a373-46ef-a70a-8d2757d8f3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4f98f8-ba8c-4125-935f-e58d204355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图像标记" ma:readOnly="false" ma:fieldId="{5cf76f15-5ced-4ddc-b409-7134ff3c332f}" ma:taxonomyMulti="true" ma:sspId="b9882123-7abc-4579-a363-0cf1087e35a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3e46b3-a373-46ef-a70a-8d2757d8f326" elementFormDefault="qualified">
    <xsd:import namespace="http://schemas.microsoft.com/office/2006/documentManagement/types"/>
    <xsd:import namespace="http://schemas.microsoft.com/office/infopath/2007/PartnerControls"/>
    <xsd:element name="SharedWithUsers" ma:index="10"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享对象详细信息" ma:internalName="SharedWithDetails" ma:readOnly="true">
      <xsd:simpleType>
        <xsd:restriction base="dms:Note">
          <xsd:maxLength value="255"/>
        </xsd:restriction>
      </xsd:simpleType>
    </xsd:element>
    <xsd:element name="TaxCatchAll" ma:index="14" nillable="true" ma:displayName="Taxonomy Catch All Column" ma:hidden="true" ma:list="{6dc2ae77-3b94-478f-8e93-20c8311dd102}" ma:internalName="TaxCatchAll" ma:showField="CatchAllData" ma:web="ae3e46b3-a373-46ef-a70a-8d2757d8f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6F3941-3233-4710-B282-66D1D3C97BE1}">
  <ds:schemaRefs>
    <ds:schemaRef ds:uri="http://schemas.microsoft.com/office/2006/metadata/properties"/>
    <ds:schemaRef ds:uri="http://www.w3.org/2000/xmlns/"/>
    <ds:schemaRef ds:uri="ae3e46b3-a373-46ef-a70a-8d2757d8f326"/>
    <ds:schemaRef ds:uri="764f98f8-ba8c-4125-935f-e58d20435522"/>
    <ds:schemaRef ds:uri="http://schemas.microsoft.com/office/infopath/2007/PartnerControls"/>
    <ds:schemaRef ds:uri="http://www.w3.org/2001/XMLSchema-instance"/>
  </ds:schemaRefs>
</ds:datastoreItem>
</file>

<file path=customXml/itemProps2.xml><?xml version="1.0" encoding="utf-8"?>
<ds:datastoreItem xmlns:ds="http://schemas.openxmlformats.org/officeDocument/2006/customXml" ds:itemID="{86073B01-50D2-4322-BA21-1C1B37D8986C}">
  <ds:schemaRefs>
    <ds:schemaRef ds:uri="http://schemas.microsoft.com/sharepoint/v3/contenttype/forms"/>
  </ds:schemaRefs>
</ds:datastoreItem>
</file>

<file path=customXml/itemProps3.xml><?xml version="1.0" encoding="utf-8"?>
<ds:datastoreItem xmlns:ds="http://schemas.openxmlformats.org/officeDocument/2006/customXml" ds:itemID="{0C44688E-2D72-4E61-9D5A-16657D1982A2}">
  <ds:schemaRefs>
    <ds:schemaRef ds:uri="http://schemas.microsoft.com/office/2006/metadata/contentType"/>
    <ds:schemaRef ds:uri="http://schemas.microsoft.com/office/2006/metadata/properties/metaAttributes"/>
    <ds:schemaRef ds:uri="http://www.w3.org/2000/xmlns/"/>
    <ds:schemaRef ds:uri="http://www.w3.org/2001/XMLSchema"/>
    <ds:schemaRef ds:uri="764f98f8-ba8c-4125-935f-e58d20435522"/>
    <ds:schemaRef ds:uri="ae3e46b3-a373-46ef-a70a-8d2757d8f326"/>
  </ds:schemaRefs>
</ds:datastoreItem>
</file>

<file path=docProps/app.xml><?xml version="1.0" encoding="utf-8"?>
<Properties xmlns="http://schemas.openxmlformats.org/officeDocument/2006/extended-properties" xmlns:vt="http://schemas.openxmlformats.org/officeDocument/2006/docPropsVTypes">
  <TotalTime>9369</TotalTime>
  <Words>3857</Words>
  <Application>Microsoft Office PowerPoint</Application>
  <PresentationFormat>Widescreen</PresentationFormat>
  <Paragraphs>599</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2_自定义设计方案</vt:lpstr>
      <vt:lpstr>Libevitug: Revolutionizing Chronic Hepatitis Delta (CHD) Treatment with a First-in-Class Anti-PreS1 Monoclonal Antibody</vt:lpstr>
      <vt:lpstr>Huahui Health (HHHbio) at A Glance </vt:lpstr>
      <vt:lpstr>Our Pipeline – Virology and Oncology An innovative pipeline with global IP rights</vt:lpstr>
      <vt:lpstr>Libevitug Has Triple Anti-HBV/HDV Mechanism of Actions (MoAs) Growing scientific consensus recognizes the importance of entry inhibitor in achieving functional cure</vt:lpstr>
      <vt:lpstr>Libevitug – A Critical Piece of Curative Therapy for Both CHD and CHB Libevitug demonstrates a tremendous potential to achieve functional cure for CHD and CHB patients </vt:lpstr>
      <vt:lpstr>PowerPoint Presentation</vt:lpstr>
      <vt:lpstr>Competitive Landscape of Key Novel CHD Treatments</vt:lpstr>
      <vt:lpstr>How Libevitug Differentiates from Other CHD Treatments Libevitug uses a superior target engagement strategy and potentially offers several advantages</vt:lpstr>
      <vt:lpstr>A POC study (HH003-201) Completed in CHD patients  Libevitug was granted BTD in 2023 by China NMPA based on this study</vt:lpstr>
      <vt:lpstr>Efficacy Comparison Among Libevitug (Ph2a), Bulevirtide (Ph2a), Vir3434 (Ph2) and BJT-778 (Ph1b/2a)</vt:lpstr>
      <vt:lpstr>PowerPoint Presentation</vt:lpstr>
      <vt:lpstr>PowerPoint Presentation</vt:lpstr>
      <vt:lpstr>PowerPoint Presentation</vt:lpstr>
      <vt:lpstr>PowerPoint Presentation</vt:lpstr>
      <vt:lpstr>PowerPoint Presentation</vt:lpstr>
      <vt:lpstr>PowerPoint Presentation</vt:lpstr>
      <vt:lpstr>Key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SJH</dc:creator>
  <cp:lastModifiedBy>Bin Chen</cp:lastModifiedBy>
  <cp:revision>36</cp:revision>
  <dcterms:created xsi:type="dcterms:W3CDTF">2022-09-25T09:31:47Z</dcterms:created>
  <dcterms:modified xsi:type="dcterms:W3CDTF">2025-06-05T07:54:10Z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2052-4.3.0.7280</vt:lpwstr>
  </property>
  <property fmtid="{D5CDD505-2E9C-101B-9397-08002B2CF9AE}" pid="3" name="ContentTypeId">
    <vt:lpwstr>0x010100223EC7F5AD61054C97D1CDAB3D33E8D8</vt:lpwstr>
  </property>
  <property fmtid="{D5CDD505-2E9C-101B-9397-08002B2CF9AE}" pid="4" name="ICV">
    <vt:lpwstr>13BF94E6C9DEE9BFF813306301FB96D5</vt:lpwstr>
  </property>
  <property fmtid="{D5CDD505-2E9C-101B-9397-08002B2CF9AE}" pid="5" name="DLPManualFileClassification">
    <vt:lpwstr>{CF811D41-FB98-459D-A28D-6B63A5D1A826}</vt:lpwstr>
  </property>
  <property fmtid="{D5CDD505-2E9C-101B-9397-08002B2CF9AE}" pid="6" name="DLPManualFileClassificationLastModifiedBy">
    <vt:lpwstr>CBRIDGECAP\I0004</vt:lpwstr>
  </property>
  <property fmtid="{D5CDD505-2E9C-101B-9397-08002B2CF9AE}" pid="7" name="DLPManualFileClassificationLastModificationDate">
    <vt:lpwstr>1715893325</vt:lpwstr>
  </property>
  <property fmtid="{D5CDD505-2E9C-101B-9397-08002B2CF9AE}" pid="8" name="DLPManualFileClassificationVersion">
    <vt:lpwstr>11.10.102.2</vt:lpwstr>
  </property>
  <property fmtid="{D5CDD505-2E9C-101B-9397-08002B2CF9AE}" pid="9" name="MediaServiceImageTags">
    <vt:lpwstr/>
  </property>
</Properties>
</file>