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73" r:id="rId4"/>
    <p:sldId id="258" r:id="rId5"/>
    <p:sldId id="297" r:id="rId6"/>
    <p:sldId id="298" r:id="rId7"/>
    <p:sldId id="274" r:id="rId8"/>
    <p:sldId id="300" r:id="rId9"/>
    <p:sldId id="301" r:id="rId10"/>
    <p:sldId id="302" r:id="rId11"/>
    <p:sldId id="303" r:id="rId12"/>
    <p:sldId id="276" r:id="rId13"/>
    <p:sldId id="282" r:id="rId14"/>
    <p:sldId id="295" r:id="rId15"/>
    <p:sldId id="296" r:id="rId16"/>
    <p:sldId id="283" r:id="rId17"/>
    <p:sldId id="284" r:id="rId18"/>
    <p:sldId id="285" r:id="rId19"/>
    <p:sldId id="286" r:id="rId20"/>
    <p:sldId id="264" r:id="rId21"/>
    <p:sldId id="289" r:id="rId22"/>
    <p:sldId id="290" r:id="rId23"/>
    <p:sldId id="259" r:id="rId24"/>
    <p:sldId id="277" r:id="rId25"/>
    <p:sldId id="266" r:id="rId26"/>
    <p:sldId id="267" r:id="rId27"/>
    <p:sldId id="268" r:id="rId28"/>
    <p:sldId id="269" r:id="rId29"/>
    <p:sldId id="270" r:id="rId30"/>
    <p:sldId id="272" r:id="rId31"/>
    <p:sldId id="271" r:id="rId32"/>
    <p:sldId id="304" r:id="rId33"/>
    <p:sldId id="31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sorterViewPr>
    <p:cViewPr>
      <p:scale>
        <a:sx n="100" d="100"/>
        <a:sy n="100" d="100"/>
      </p:scale>
      <p:origin x="0" y="-181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7C686-99EC-4DF9-A215-0CD87A35A043}" type="datetimeFigureOut">
              <a:rPr lang="tr-TR" smtClean="0"/>
              <a:t>31.05.2025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4EFB4-5E80-4B52-917A-39A64D45B2B9}" type="slidenum">
              <a:rPr lang="tr-TR" smtClean="0"/>
              <a:t>‹#›</a:t>
            </a:fld>
            <a:endParaRPr lang="tr-TR"/>
          </a:p>
        </p:txBody>
      </p:sp>
    </p:spTree>
    <p:extLst>
      <p:ext uri="{BB962C8B-B14F-4D97-AF65-F5344CB8AC3E}">
        <p14:creationId xmlns:p14="http://schemas.microsoft.com/office/powerpoint/2010/main" val="23329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808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704EFB4-5E80-4B52-917A-39A64D45B2B9}" type="slidenum">
              <a:rPr lang="tr-TR" smtClean="0"/>
              <a:t>14</a:t>
            </a:fld>
            <a:endParaRPr lang="tr-TR"/>
          </a:p>
        </p:txBody>
      </p:sp>
    </p:spTree>
    <p:extLst>
      <p:ext uri="{BB962C8B-B14F-4D97-AF65-F5344CB8AC3E}">
        <p14:creationId xmlns:p14="http://schemas.microsoft.com/office/powerpoint/2010/main" val="100418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704EFB4-5E80-4B52-917A-39A64D45B2B9}" type="slidenum">
              <a:rPr lang="tr-TR" smtClean="0"/>
              <a:t>28</a:t>
            </a:fld>
            <a:endParaRPr lang="tr-TR"/>
          </a:p>
        </p:txBody>
      </p:sp>
    </p:spTree>
    <p:extLst>
      <p:ext uri="{BB962C8B-B14F-4D97-AF65-F5344CB8AC3E}">
        <p14:creationId xmlns:p14="http://schemas.microsoft.com/office/powerpoint/2010/main" val="192358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3C996C-B52C-468B-41E4-AE10EBC00A5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8941274-AF73-DD42-6B54-AD27D0AA7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83E8EA-618D-1C08-4521-3294D03349CF}"/>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4DAD8EE6-2983-2676-935E-16187B03FC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E587F5-56DE-276B-1C6D-3CC5B88440AC}"/>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270179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9139F0-24C9-AADA-53CE-705B0BD34E0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5CC36FD-F7FB-EFB7-3AA5-674D2EC3A7A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F2B893-9A20-7A6A-2329-37031EDB0AB7}"/>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2875A688-BF8D-4583-2C67-1704C1316D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B23887F-47E4-A198-F238-446DFB48EA0B}"/>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216998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A02B7F0-5D27-23F8-5A82-B5B67B3657C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8A33E53-0FE8-BB3C-900D-D4172EFE1C9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5A5FF2-DDA0-1F88-4A9A-FDC23A83ADF2}"/>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54D614AD-F780-C3C0-B7ED-B3A8C206C7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F89013-A283-1E2B-E07A-D8CAEF14F7DB}"/>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221241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2757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28426551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124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7961930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142281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4540602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55143028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tr-TR" smtClean="0"/>
              <a:pPr/>
              <a:t>‹#›</a:t>
            </a:fld>
            <a:endParaRPr lang="tr-TR"/>
          </a:p>
        </p:txBody>
      </p:sp>
    </p:spTree>
    <p:extLst>
      <p:ext uri="{BB962C8B-B14F-4D97-AF65-F5344CB8AC3E}">
        <p14:creationId xmlns:p14="http://schemas.microsoft.com/office/powerpoint/2010/main" val="8049292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7581BD-8876-5A2A-4B18-8951C72E82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D24F8D-4465-28E8-F919-B910D59537C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BAF67F-F258-DCDA-62DD-DF4110F07963}"/>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91F4FCD3-5A66-B0C0-FCF7-A06BCCA589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E9E97E-C87F-ACB2-B2D1-8F30EDCE3AC9}"/>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90622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57160950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82793294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55619878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107463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504E6-B762-E1CF-024D-C910EFF9D00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9A970FA-7C8F-4B7C-420D-83B163EB2D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04BECDD-2FA5-8A3E-0FC6-80F0538EF557}"/>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2C674180-BC11-D403-5ECA-8A678D61E4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3FD9A6-EF27-2BF8-02B1-D06E067D493C}"/>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323734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8421E9-6646-DC1B-6717-5B78C66D8A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251531B-6877-AC51-84AE-A96953FF33E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408E2DA-79D3-20AA-1384-BD040F0380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AAED378-99D9-6BAD-6AFD-8838CF4BF64F}"/>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6" name="Alt Bilgi Yer Tutucusu 5">
            <a:extLst>
              <a:ext uri="{FF2B5EF4-FFF2-40B4-BE49-F238E27FC236}">
                <a16:creationId xmlns:a16="http://schemas.microsoft.com/office/drawing/2014/main" id="{37E3216F-B9DF-B4C8-C480-0ED901ADA62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923F77-317B-1268-75C2-910CD8BB690C}"/>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324001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9B16B4-8BB4-FFB0-F520-1D095C3A8BD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600A490-D023-D8D8-8A9C-1278846C0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3FF6F59-3B09-598A-C03F-C3B3A4FBD01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BE09B5C-30B5-4073-88EE-A21443EDC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6C4674-1578-018B-7C29-35C6CD16727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E5FE8BB-393F-D823-300C-F88F1C787B39}"/>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8" name="Alt Bilgi Yer Tutucusu 7">
            <a:extLst>
              <a:ext uri="{FF2B5EF4-FFF2-40B4-BE49-F238E27FC236}">
                <a16:creationId xmlns:a16="http://schemas.microsoft.com/office/drawing/2014/main" id="{0A5B0F72-0C5C-B1E4-11B0-929D1CB2E89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BF30967-69E6-5FC8-70B9-4F71ED7BF416}"/>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349109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EB2780-34D5-586B-9B56-2DF8E29D30C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16C2DB3-17B5-8CAD-B3AD-911F2B8F227A}"/>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4" name="Alt Bilgi Yer Tutucusu 3">
            <a:extLst>
              <a:ext uri="{FF2B5EF4-FFF2-40B4-BE49-F238E27FC236}">
                <a16:creationId xmlns:a16="http://schemas.microsoft.com/office/drawing/2014/main" id="{75C2A04D-10E3-3382-1197-F98684A941B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6F57314-ADBD-D2E5-54BB-9E39C7161FD5}"/>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169639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02DB6F-F800-5F24-CBAE-6554DE5FEEF9}"/>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3" name="Alt Bilgi Yer Tutucusu 2">
            <a:extLst>
              <a:ext uri="{FF2B5EF4-FFF2-40B4-BE49-F238E27FC236}">
                <a16:creationId xmlns:a16="http://schemas.microsoft.com/office/drawing/2014/main" id="{2D9F0BA1-318B-BF57-BE66-DEB29085A5F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62386C7-5205-74FE-3A1B-97B005EA57CB}"/>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167130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36FFBE-0EA8-BA2F-B602-9734F5FE46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D731122-4C88-14B6-BC15-86801AC0B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A0FBB8-30A1-D231-D76D-D7E3F571B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30525CC-E291-90A3-CB91-A0455DD0757E}"/>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6" name="Alt Bilgi Yer Tutucusu 5">
            <a:extLst>
              <a:ext uri="{FF2B5EF4-FFF2-40B4-BE49-F238E27FC236}">
                <a16:creationId xmlns:a16="http://schemas.microsoft.com/office/drawing/2014/main" id="{41D759C7-4CC3-C965-976F-B9275713A2C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DB00F42-D7CB-A267-9477-F12838DA5AE7}"/>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20886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9628AD-0DD6-7E50-D466-671ABBEF0E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204645D-3371-934A-29C7-FE61BA47C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2C8C851-A9CF-E026-1ADB-167CE15EC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A9F7A21-17DB-76EF-4A70-E11FEE8674EA}"/>
              </a:ext>
            </a:extLst>
          </p:cNvPr>
          <p:cNvSpPr>
            <a:spLocks noGrp="1"/>
          </p:cNvSpPr>
          <p:nvPr>
            <p:ph type="dt" sz="half" idx="10"/>
          </p:nvPr>
        </p:nvSpPr>
        <p:spPr/>
        <p:txBody>
          <a:bodyPr/>
          <a:lstStyle/>
          <a:p>
            <a:fld id="{AB321843-F81D-4A1A-A3E1-A1EE16E969C3}" type="datetimeFigureOut">
              <a:rPr lang="tr-TR" smtClean="0"/>
              <a:t>31.05.2025</a:t>
            </a:fld>
            <a:endParaRPr lang="tr-TR"/>
          </a:p>
        </p:txBody>
      </p:sp>
      <p:sp>
        <p:nvSpPr>
          <p:cNvPr id="6" name="Alt Bilgi Yer Tutucusu 5">
            <a:extLst>
              <a:ext uri="{FF2B5EF4-FFF2-40B4-BE49-F238E27FC236}">
                <a16:creationId xmlns:a16="http://schemas.microsoft.com/office/drawing/2014/main" id="{A5BD54C3-BEC8-E68B-ECE5-B494A0AB998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A1D9F0-3DAB-8834-10B3-2A9131D408F3}"/>
              </a:ext>
            </a:extLst>
          </p:cNvPr>
          <p:cNvSpPr>
            <a:spLocks noGrp="1"/>
          </p:cNvSpPr>
          <p:nvPr>
            <p:ph type="sldNum" sz="quarter" idx="12"/>
          </p:nvPr>
        </p:nvSpPr>
        <p:spPr/>
        <p:txBody>
          <a:bodyPr/>
          <a:lstStyle/>
          <a:p>
            <a:fld id="{5A9B3F20-796D-4D0E-9E21-75FD3388574B}" type="slidenum">
              <a:rPr lang="tr-TR" smtClean="0"/>
              <a:t>‹#›</a:t>
            </a:fld>
            <a:endParaRPr lang="tr-TR"/>
          </a:p>
        </p:txBody>
      </p:sp>
    </p:spTree>
    <p:extLst>
      <p:ext uri="{BB962C8B-B14F-4D97-AF65-F5344CB8AC3E}">
        <p14:creationId xmlns:p14="http://schemas.microsoft.com/office/powerpoint/2010/main" val="76677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D81933C-AA4B-FF60-6D34-C7CFA6246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E93E8FA-F248-B9F0-637B-C9F365A35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E7D994-F1F2-E6B8-99BD-923A9F988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321843-F81D-4A1A-A3E1-A1EE16E969C3}" type="datetimeFigureOut">
              <a:rPr lang="tr-TR" smtClean="0"/>
              <a:t>31.05.2025</a:t>
            </a:fld>
            <a:endParaRPr lang="tr-TR"/>
          </a:p>
        </p:txBody>
      </p:sp>
      <p:sp>
        <p:nvSpPr>
          <p:cNvPr id="5" name="Alt Bilgi Yer Tutucusu 4">
            <a:extLst>
              <a:ext uri="{FF2B5EF4-FFF2-40B4-BE49-F238E27FC236}">
                <a16:creationId xmlns:a16="http://schemas.microsoft.com/office/drawing/2014/main" id="{777DD164-CD70-067B-1B02-C754DBD3B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34BB7661-EE98-F44D-4795-AEDB7577E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9B3F20-796D-4D0E-9E21-75FD3388574B}" type="slidenum">
              <a:rPr lang="tr-TR" smtClean="0"/>
              <a:t>‹#›</a:t>
            </a:fld>
            <a:endParaRPr lang="tr-TR"/>
          </a:p>
        </p:txBody>
      </p:sp>
    </p:spTree>
    <p:extLst>
      <p:ext uri="{BB962C8B-B14F-4D97-AF65-F5344CB8AC3E}">
        <p14:creationId xmlns:p14="http://schemas.microsoft.com/office/powerpoint/2010/main" val="275885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000000-1234-1234-1234-123412341234}"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0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5DF427-1080-5E26-287C-F0D93DAD3DBA}"/>
              </a:ext>
            </a:extLst>
          </p:cNvPr>
          <p:cNvSpPr>
            <a:spLocks noGrp="1"/>
          </p:cNvSpPr>
          <p:nvPr>
            <p:ph type="ctrTitle"/>
          </p:nvPr>
        </p:nvSpPr>
        <p:spPr/>
        <p:txBody>
          <a:bodyPr/>
          <a:lstStyle/>
          <a:p>
            <a:r>
              <a:rPr lang="tr-TR" dirty="0">
                <a:solidFill>
                  <a:srgbClr val="FF0000"/>
                </a:solidFill>
              </a:rPr>
              <a:t>HCV </a:t>
            </a:r>
            <a:r>
              <a:rPr lang="tr-TR" dirty="0" err="1">
                <a:solidFill>
                  <a:srgbClr val="FF0000"/>
                </a:solidFill>
              </a:rPr>
              <a:t>Elimination</a:t>
            </a:r>
            <a:r>
              <a:rPr lang="tr-TR" dirty="0">
                <a:solidFill>
                  <a:srgbClr val="FF0000"/>
                </a:solidFill>
              </a:rPr>
              <a:t> in Türkiye</a:t>
            </a:r>
          </a:p>
        </p:txBody>
      </p:sp>
      <p:sp>
        <p:nvSpPr>
          <p:cNvPr id="3" name="Alt Başlık 2">
            <a:extLst>
              <a:ext uri="{FF2B5EF4-FFF2-40B4-BE49-F238E27FC236}">
                <a16:creationId xmlns:a16="http://schemas.microsoft.com/office/drawing/2014/main" id="{C292A3B5-EB8D-E02E-4E4A-49A8C6710D11}"/>
              </a:ext>
            </a:extLst>
          </p:cNvPr>
          <p:cNvSpPr>
            <a:spLocks noGrp="1"/>
          </p:cNvSpPr>
          <p:nvPr>
            <p:ph type="subTitle" idx="1"/>
          </p:nvPr>
        </p:nvSpPr>
        <p:spPr/>
        <p:txBody>
          <a:bodyPr/>
          <a:lstStyle/>
          <a:p>
            <a:r>
              <a:rPr lang="tr-TR" b="1" dirty="0"/>
              <a:t>Prof Dr Necati Örmeci</a:t>
            </a:r>
          </a:p>
          <a:p>
            <a:r>
              <a:rPr lang="tr-TR" b="1" dirty="0"/>
              <a:t>İstanbul </a:t>
            </a:r>
            <a:r>
              <a:rPr lang="tr-TR" b="1" dirty="0" err="1"/>
              <a:t>Health</a:t>
            </a:r>
            <a:r>
              <a:rPr lang="tr-TR" b="1" dirty="0"/>
              <a:t> </a:t>
            </a:r>
            <a:r>
              <a:rPr lang="tr-TR" b="1" dirty="0" err="1"/>
              <a:t>and</a:t>
            </a:r>
            <a:r>
              <a:rPr lang="tr-TR" b="1" dirty="0"/>
              <a:t> </a:t>
            </a:r>
            <a:r>
              <a:rPr lang="tr-TR" b="1" dirty="0" err="1"/>
              <a:t>Technology</a:t>
            </a:r>
            <a:r>
              <a:rPr lang="tr-TR" b="1" dirty="0"/>
              <a:t> </a:t>
            </a:r>
            <a:r>
              <a:rPr lang="tr-TR" b="1" dirty="0" err="1"/>
              <a:t>University</a:t>
            </a:r>
            <a:endParaRPr lang="tr-TR" b="1" dirty="0"/>
          </a:p>
          <a:p>
            <a:r>
              <a:rPr lang="tr-TR" b="1" dirty="0" err="1"/>
              <a:t>Vice</a:t>
            </a:r>
            <a:r>
              <a:rPr lang="tr-TR" b="1" dirty="0"/>
              <a:t> </a:t>
            </a:r>
            <a:r>
              <a:rPr lang="tr-TR" b="1" dirty="0" err="1"/>
              <a:t>Rector</a:t>
            </a:r>
            <a:r>
              <a:rPr lang="tr-TR" b="1" dirty="0"/>
              <a:t>. </a:t>
            </a:r>
            <a:r>
              <a:rPr lang="tr-TR" b="1" dirty="0" err="1"/>
              <a:t>The</a:t>
            </a:r>
            <a:r>
              <a:rPr lang="tr-TR" b="1" dirty="0"/>
              <a:t> </a:t>
            </a:r>
            <a:r>
              <a:rPr lang="tr-TR" b="1" dirty="0" err="1"/>
              <a:t>Head</a:t>
            </a:r>
            <a:r>
              <a:rPr lang="tr-TR" b="1" dirty="0"/>
              <a:t> of </a:t>
            </a:r>
            <a:r>
              <a:rPr lang="tr-TR" b="1" dirty="0" err="1"/>
              <a:t>Department</a:t>
            </a:r>
            <a:r>
              <a:rPr lang="tr-TR" b="1" dirty="0"/>
              <a:t> of </a:t>
            </a:r>
            <a:r>
              <a:rPr lang="tr-TR" b="1" dirty="0" err="1"/>
              <a:t>Internal</a:t>
            </a:r>
            <a:r>
              <a:rPr lang="tr-TR" b="1" dirty="0"/>
              <a:t> </a:t>
            </a:r>
            <a:r>
              <a:rPr lang="tr-TR" b="1" dirty="0" err="1"/>
              <a:t>Medicine</a:t>
            </a:r>
            <a:endParaRPr lang="tr-TR" b="1" dirty="0"/>
          </a:p>
        </p:txBody>
      </p:sp>
    </p:spTree>
    <p:extLst>
      <p:ext uri="{BB962C8B-B14F-4D97-AF65-F5344CB8AC3E}">
        <p14:creationId xmlns:p14="http://schemas.microsoft.com/office/powerpoint/2010/main" val="175742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7EA3-FCD9-597E-EC06-AA803210FB3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98B66F-4C04-E599-E1D9-F40D0DC258B1}"/>
              </a:ext>
            </a:extLst>
          </p:cNvPr>
          <p:cNvSpPr>
            <a:spLocks noGrp="1"/>
          </p:cNvSpPr>
          <p:nvPr>
            <p:ph idx="1"/>
          </p:nvPr>
        </p:nvSpPr>
        <p:spPr/>
        <p:txBody>
          <a:bodyPr>
            <a:normAutofit fontScale="92500" lnSpcReduction="20000"/>
          </a:bodyPr>
          <a:lstStyle/>
          <a:p>
            <a:pPr>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Sustainability and Monitoring</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Implementing strategies that are sustainable over time, with regular monitoring to assess progress and adapt the approach as needed.</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Public Health Initiatives</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Raising awareness, reducing stigma, and integrating HCV elimination into broader health strategies are fundamental to success. </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2800" kern="0" dirty="0">
                <a:effectLst/>
                <a:latin typeface="Times New Roman" panose="02020603050405020304" pitchFamily="18" charset="0"/>
                <a:ea typeface="Times New Roman" panose="02020603050405020304" pitchFamily="18" charset="0"/>
              </a:rPr>
              <a:t>7-</a:t>
            </a:r>
            <a:r>
              <a:rPr lang="en-US" sz="2800" b="1" kern="0" dirty="0">
                <a:effectLst/>
                <a:latin typeface="Times New Roman" panose="02020603050405020304" pitchFamily="18" charset="0"/>
                <a:ea typeface="Times New Roman" panose="02020603050405020304" pitchFamily="18" charset="0"/>
              </a:rPr>
              <a:t>Tailored National Plans</a:t>
            </a:r>
            <a:r>
              <a:rPr lang="en-US" sz="2800" kern="0" dirty="0">
                <a:effectLst/>
                <a:latin typeface="Times New Roman" panose="02020603050405020304" pitchFamily="18" charset="0"/>
                <a:ea typeface="Times New Roman" panose="02020603050405020304" pitchFamily="18" charset="0"/>
              </a:rPr>
              <a:t>: Each country must adapt its strategy to its specific epidemiological, economic, and social conditions. To be successful in micro elimination we need for collaboration between policymakers, healthcare providers, and the public to meet the World Health Organization's (WHO) goal of eliminating HCV as a public health threat by 2030</a:t>
            </a:r>
            <a:r>
              <a:rPr lang="tr-TR" sz="2800" kern="0" dirty="0">
                <a:effectLst/>
                <a:latin typeface="Times New Roman" panose="02020603050405020304" pitchFamily="18" charset="0"/>
                <a:ea typeface="Times New Roman" panose="02020603050405020304" pitchFamily="18" charset="0"/>
              </a:rPr>
              <a:t>.</a:t>
            </a:r>
            <a:endParaRPr lang="tr-TR" dirty="0"/>
          </a:p>
        </p:txBody>
      </p:sp>
      <p:sp>
        <p:nvSpPr>
          <p:cNvPr id="4" name="Başlık 1">
            <a:extLst>
              <a:ext uri="{FF2B5EF4-FFF2-40B4-BE49-F238E27FC236}">
                <a16:creationId xmlns:a16="http://schemas.microsoft.com/office/drawing/2014/main" id="{5F5ECDE7-F222-8648-6666-55CA8A7CC4AB}"/>
              </a:ext>
            </a:extLst>
          </p:cNvPr>
          <p:cNvSpPr>
            <a:spLocks noGrp="1"/>
          </p:cNvSpPr>
          <p:nvPr>
            <p:ph type="title"/>
          </p:nvPr>
        </p:nvSpPr>
        <p:spPr>
          <a:xfrm>
            <a:off x="838200" y="365125"/>
            <a:ext cx="10515600" cy="1325563"/>
          </a:xfrm>
        </p:spPr>
        <p:txBody>
          <a:bodyPr>
            <a:normAutofit fontScale="90000"/>
          </a:bodyPr>
          <a:lstStyle/>
          <a:p>
            <a:pPr algn="ctr"/>
            <a:r>
              <a:rPr lang="en-US" sz="4400" b="1" kern="0" dirty="0">
                <a:solidFill>
                  <a:srgbClr val="FF0000"/>
                </a:solidFill>
                <a:effectLst/>
                <a:latin typeface="Times New Roman" panose="02020603050405020304" pitchFamily="18" charset="0"/>
                <a:ea typeface="Times New Roman" panose="02020603050405020304" pitchFamily="18" charset="0"/>
              </a:rPr>
              <a:t>Micro-elimination for HCV some advantages comparing total eradication strategies</a:t>
            </a:r>
            <a:r>
              <a:rPr lang="tr-TR" sz="4400" b="1" kern="0" dirty="0">
                <a:solidFill>
                  <a:srgbClr val="FF0000"/>
                </a:solidFill>
                <a:effectLst/>
                <a:latin typeface="Times New Roman" panose="02020603050405020304" pitchFamily="18" charset="0"/>
                <a:ea typeface="Times New Roman" panose="02020603050405020304" pitchFamily="18" charset="0"/>
              </a:rPr>
              <a:t>(2)</a:t>
            </a:r>
            <a:r>
              <a:rPr lang="en-US" sz="4400" b="1" kern="0" dirty="0">
                <a:solidFill>
                  <a:srgbClr val="FF0000"/>
                </a:solidFill>
                <a:effectLst/>
                <a:latin typeface="Times New Roman" panose="02020603050405020304" pitchFamily="18" charset="0"/>
                <a:ea typeface="Times New Roman" panose="02020603050405020304" pitchFamily="18" charset="0"/>
              </a:rPr>
              <a:t> </a:t>
            </a:r>
            <a:endParaRPr lang="tr-TR" b="1" dirty="0">
              <a:solidFill>
                <a:srgbClr val="FF0000"/>
              </a:solidFill>
            </a:endParaRPr>
          </a:p>
        </p:txBody>
      </p:sp>
    </p:spTree>
    <p:extLst>
      <p:ext uri="{BB962C8B-B14F-4D97-AF65-F5344CB8AC3E}">
        <p14:creationId xmlns:p14="http://schemas.microsoft.com/office/powerpoint/2010/main" val="72578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57405E-F145-1EAC-4D12-7080DFA3BD25}"/>
              </a:ext>
            </a:extLst>
          </p:cNvPr>
          <p:cNvSpPr>
            <a:spLocks noGrp="1"/>
          </p:cNvSpPr>
          <p:nvPr>
            <p:ph type="title"/>
          </p:nvPr>
        </p:nvSpPr>
        <p:spPr/>
        <p:txBody>
          <a:bodyPr/>
          <a:lstStyle/>
          <a:p>
            <a:pPr algn="ctr"/>
            <a:r>
              <a:rPr lang="tr-TR" dirty="0" err="1">
                <a:solidFill>
                  <a:srgbClr val="FF0000"/>
                </a:solidFill>
              </a:rPr>
              <a:t>What</a:t>
            </a:r>
            <a:r>
              <a:rPr lang="tr-TR" dirty="0">
                <a:solidFill>
                  <a:srgbClr val="FF0000"/>
                </a:solidFill>
              </a:rPr>
              <a:t> do </a:t>
            </a:r>
            <a:r>
              <a:rPr lang="tr-TR" dirty="0" err="1">
                <a:solidFill>
                  <a:srgbClr val="FF0000"/>
                </a:solidFill>
              </a:rPr>
              <a:t>we</a:t>
            </a:r>
            <a:r>
              <a:rPr lang="tr-TR" dirty="0">
                <a:solidFill>
                  <a:srgbClr val="FF0000"/>
                </a:solidFill>
              </a:rPr>
              <a:t> </a:t>
            </a:r>
            <a:r>
              <a:rPr lang="tr-TR" dirty="0" err="1">
                <a:solidFill>
                  <a:srgbClr val="FF0000"/>
                </a:solidFill>
              </a:rPr>
              <a:t>need</a:t>
            </a:r>
            <a:r>
              <a:rPr lang="tr-TR" dirty="0">
                <a:solidFill>
                  <a:srgbClr val="FF0000"/>
                </a:solidFill>
              </a:rPr>
              <a:t> </a:t>
            </a:r>
            <a:r>
              <a:rPr lang="tr-TR" dirty="0" err="1">
                <a:solidFill>
                  <a:srgbClr val="FF0000"/>
                </a:solidFill>
              </a:rPr>
              <a:t>to</a:t>
            </a:r>
            <a:r>
              <a:rPr lang="tr-TR" dirty="0">
                <a:solidFill>
                  <a:srgbClr val="FF0000"/>
                </a:solidFill>
              </a:rPr>
              <a:t> </a:t>
            </a:r>
            <a:r>
              <a:rPr lang="tr-TR" dirty="0" err="1">
                <a:solidFill>
                  <a:srgbClr val="FF0000"/>
                </a:solidFill>
              </a:rPr>
              <a:t>achive</a:t>
            </a:r>
            <a:r>
              <a:rPr lang="tr-TR" dirty="0">
                <a:solidFill>
                  <a:srgbClr val="FF0000"/>
                </a:solidFill>
              </a:rPr>
              <a:t> </a:t>
            </a:r>
            <a:br>
              <a:rPr lang="tr-TR" dirty="0">
                <a:solidFill>
                  <a:srgbClr val="FF0000"/>
                </a:solidFill>
              </a:rPr>
            </a:br>
            <a:r>
              <a:rPr lang="tr-TR" dirty="0" err="1">
                <a:solidFill>
                  <a:srgbClr val="FF0000"/>
                </a:solidFill>
              </a:rPr>
              <a:t>the</a:t>
            </a:r>
            <a:r>
              <a:rPr lang="tr-TR" dirty="0">
                <a:solidFill>
                  <a:srgbClr val="FF0000"/>
                </a:solidFill>
              </a:rPr>
              <a:t> 2030 </a:t>
            </a:r>
            <a:r>
              <a:rPr lang="tr-TR" dirty="0" err="1">
                <a:solidFill>
                  <a:srgbClr val="FF0000"/>
                </a:solidFill>
              </a:rPr>
              <a:t>elimination</a:t>
            </a:r>
            <a:r>
              <a:rPr lang="tr-TR" dirty="0">
                <a:solidFill>
                  <a:srgbClr val="FF0000"/>
                </a:solidFill>
              </a:rPr>
              <a:t> </a:t>
            </a:r>
            <a:r>
              <a:rPr lang="tr-TR" dirty="0" err="1">
                <a:solidFill>
                  <a:srgbClr val="FF0000"/>
                </a:solidFill>
              </a:rPr>
              <a:t>targets</a:t>
            </a:r>
            <a:endParaRPr lang="tr-TR" dirty="0">
              <a:solidFill>
                <a:srgbClr val="FF0000"/>
              </a:solidFill>
            </a:endParaRPr>
          </a:p>
        </p:txBody>
      </p:sp>
      <p:sp>
        <p:nvSpPr>
          <p:cNvPr id="3" name="İçerik Yer Tutucusu 2">
            <a:extLst>
              <a:ext uri="{FF2B5EF4-FFF2-40B4-BE49-F238E27FC236}">
                <a16:creationId xmlns:a16="http://schemas.microsoft.com/office/drawing/2014/main" id="{EF8C3FC6-9729-8764-4D82-49B316F14090}"/>
              </a:ext>
            </a:extLst>
          </p:cNvPr>
          <p:cNvSpPr>
            <a:spLocks noGrp="1"/>
          </p:cNvSpPr>
          <p:nvPr>
            <p:ph idx="1"/>
          </p:nvPr>
        </p:nvSpPr>
        <p:spPr/>
        <p:txBody>
          <a:bodyPr>
            <a:noAutofit/>
          </a:bodyPr>
          <a:lstStyle/>
          <a:p>
            <a:pPr algn="l"/>
            <a:r>
              <a:rPr lang="en-US" sz="3200" b="0" i="0" u="none" strike="noStrike" baseline="0" dirty="0">
                <a:latin typeface="Lato-Regular"/>
              </a:rPr>
              <a:t>(a) financing of the national elimination</a:t>
            </a:r>
            <a:r>
              <a:rPr lang="tr-TR" sz="3200" b="0" i="0" u="none" strike="noStrike" baseline="0" dirty="0">
                <a:latin typeface="Lato-Regular"/>
              </a:rPr>
              <a:t> </a:t>
            </a:r>
            <a:r>
              <a:rPr lang="en-US" sz="3200" b="0" i="0" u="none" strike="noStrike" baseline="0" dirty="0">
                <a:latin typeface="Lato-Regular"/>
              </a:rPr>
              <a:t>program, </a:t>
            </a:r>
            <a:endParaRPr lang="tr-TR" sz="3200" b="0" i="0" u="none" strike="noStrike" baseline="0" dirty="0">
              <a:latin typeface="Lato-Regular"/>
            </a:endParaRPr>
          </a:p>
          <a:p>
            <a:pPr algn="l"/>
            <a:r>
              <a:rPr lang="en-US" sz="3200" b="0" i="0" u="none" strike="noStrike" baseline="0" dirty="0">
                <a:latin typeface="Lato-Regular"/>
              </a:rPr>
              <a:t>(b) implementation of harm reduction programs, </a:t>
            </a:r>
            <a:endParaRPr lang="tr-TR" sz="3200" b="0" i="0" u="none" strike="noStrike" baseline="0" dirty="0">
              <a:latin typeface="Lato-Regular"/>
            </a:endParaRPr>
          </a:p>
          <a:p>
            <a:pPr algn="l"/>
            <a:r>
              <a:rPr lang="en-US" sz="3200" b="0" i="0" u="none" strike="noStrike" baseline="0" dirty="0">
                <a:latin typeface="Lato-Regular"/>
              </a:rPr>
              <a:t>(c) expand</a:t>
            </a:r>
            <a:r>
              <a:rPr lang="tr-TR" sz="3200" b="0" i="0" u="none" strike="noStrike" baseline="0" dirty="0">
                <a:latin typeface="Lato-Regular"/>
              </a:rPr>
              <a:t> </a:t>
            </a:r>
            <a:r>
              <a:rPr lang="en-US" sz="3200" b="0" i="0" u="none" strike="noStrike" baseline="0" dirty="0">
                <a:latin typeface="Lato-Regular"/>
              </a:rPr>
              <a:t>capacity beyond specialists, </a:t>
            </a:r>
            <a:endParaRPr lang="tr-TR" sz="3200" b="0" i="0" u="none" strike="noStrike" baseline="0" dirty="0">
              <a:latin typeface="Lato-Regular"/>
            </a:endParaRPr>
          </a:p>
          <a:p>
            <a:pPr algn="l"/>
            <a:r>
              <a:rPr lang="en-US" sz="3200" b="0" i="0" u="none" strike="noStrike" baseline="0" dirty="0">
                <a:latin typeface="Lato-Regular"/>
              </a:rPr>
              <a:t>(d) remove treatment restrictions, </a:t>
            </a:r>
            <a:endParaRPr lang="tr-TR" sz="3200" b="0" i="0" u="none" strike="noStrike" baseline="0" dirty="0">
              <a:latin typeface="Lato-Regular"/>
            </a:endParaRPr>
          </a:p>
          <a:p>
            <a:pPr algn="l"/>
            <a:r>
              <a:rPr lang="en-US" sz="3200" b="0" i="0" u="none" strike="noStrike" baseline="0" dirty="0">
                <a:latin typeface="Lato-Regular"/>
              </a:rPr>
              <a:t>(e) implement</a:t>
            </a:r>
            <a:r>
              <a:rPr lang="tr-TR" sz="3200" b="0" i="0" u="none" strike="noStrike" baseline="0" dirty="0">
                <a:latin typeface="Lato-Regular"/>
              </a:rPr>
              <a:t> </a:t>
            </a:r>
            <a:r>
              <a:rPr lang="en-US" sz="3200" b="0" i="0" u="none" strike="noStrike" baseline="0" dirty="0">
                <a:latin typeface="Lato-Regular"/>
              </a:rPr>
              <a:t>monitoring and evaluation, </a:t>
            </a:r>
            <a:endParaRPr lang="tr-TR" sz="3200" b="0" i="0" u="none" strike="noStrike" baseline="0" dirty="0">
              <a:latin typeface="Lato-Regular"/>
            </a:endParaRPr>
          </a:p>
          <a:p>
            <a:pPr algn="l"/>
            <a:r>
              <a:rPr lang="en-US" sz="3200" b="0" i="0" u="none" strike="noStrike" baseline="0" dirty="0">
                <a:latin typeface="Lato-Regular"/>
              </a:rPr>
              <a:t>(f) implement awareness and national</a:t>
            </a:r>
            <a:r>
              <a:rPr lang="tr-TR" sz="3200" b="0" i="0" u="none" strike="noStrike" baseline="0" dirty="0">
                <a:latin typeface="Lato-Regular"/>
              </a:rPr>
              <a:t> </a:t>
            </a:r>
            <a:r>
              <a:rPr lang="en-US" sz="3200" b="0" i="0" u="none" strike="noStrike" baseline="0" dirty="0">
                <a:latin typeface="Lato-Regular"/>
              </a:rPr>
              <a:t>screening programs and </a:t>
            </a:r>
            <a:endParaRPr lang="tr-TR" sz="3200" b="0" i="0" u="none" strike="noStrike" baseline="0" dirty="0">
              <a:latin typeface="Lato-Regular"/>
            </a:endParaRPr>
          </a:p>
          <a:p>
            <a:pPr algn="l"/>
            <a:r>
              <a:rPr lang="en-US" sz="3200" b="0" i="0" u="none" strike="noStrike" baseline="0" dirty="0">
                <a:latin typeface="Lato-Regular"/>
              </a:rPr>
              <a:t>(g) implement national linkage to care program.</a:t>
            </a:r>
            <a:endParaRPr lang="tr-TR" sz="3200" dirty="0"/>
          </a:p>
        </p:txBody>
      </p:sp>
      <p:pic>
        <p:nvPicPr>
          <p:cNvPr id="5" name="Resim 4">
            <a:extLst>
              <a:ext uri="{FF2B5EF4-FFF2-40B4-BE49-F238E27FC236}">
                <a16:creationId xmlns:a16="http://schemas.microsoft.com/office/drawing/2014/main" id="{2A350A74-B13B-19D3-7AF6-48BB9447304C}"/>
              </a:ext>
            </a:extLst>
          </p:cNvPr>
          <p:cNvPicPr>
            <a:picLocks noChangeAspect="1"/>
          </p:cNvPicPr>
          <p:nvPr/>
        </p:nvPicPr>
        <p:blipFill>
          <a:blip r:embed="rId2"/>
          <a:stretch>
            <a:fillRect/>
          </a:stretch>
        </p:blipFill>
        <p:spPr>
          <a:xfrm>
            <a:off x="0" y="6366749"/>
            <a:ext cx="12192000" cy="493776"/>
          </a:xfrm>
          <a:prstGeom prst="rect">
            <a:avLst/>
          </a:prstGeom>
        </p:spPr>
      </p:pic>
    </p:spTree>
    <p:extLst>
      <p:ext uri="{BB962C8B-B14F-4D97-AF65-F5344CB8AC3E}">
        <p14:creationId xmlns:p14="http://schemas.microsoft.com/office/powerpoint/2010/main" val="356203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7790B2-CE88-C1E0-3AC8-BECCEDEE092E}"/>
              </a:ext>
            </a:extLst>
          </p:cNvPr>
          <p:cNvSpPr>
            <a:spLocks noGrp="1"/>
          </p:cNvSpPr>
          <p:nvPr>
            <p:ph type="title"/>
          </p:nvPr>
        </p:nvSpPr>
        <p:spPr/>
        <p:txBody>
          <a:bodyPr>
            <a:normAutofit/>
          </a:bodyPr>
          <a:lstStyle/>
          <a:p>
            <a:pPr algn="ctr"/>
            <a:r>
              <a:rPr lang="tr-TR" sz="3600" b="1" dirty="0" err="1">
                <a:solidFill>
                  <a:srgbClr val="FF0000"/>
                </a:solidFill>
              </a:rPr>
              <a:t>The</a:t>
            </a:r>
            <a:r>
              <a:rPr lang="tr-TR" sz="3600" b="1" dirty="0">
                <a:solidFill>
                  <a:srgbClr val="FF0000"/>
                </a:solidFill>
              </a:rPr>
              <a:t> </a:t>
            </a:r>
            <a:r>
              <a:rPr lang="tr-TR" sz="3600" b="1" dirty="0" err="1">
                <a:solidFill>
                  <a:srgbClr val="FF0000"/>
                </a:solidFill>
              </a:rPr>
              <a:t>patients</a:t>
            </a:r>
            <a:r>
              <a:rPr lang="tr-TR" sz="3600" b="1" dirty="0">
                <a:solidFill>
                  <a:srgbClr val="FF0000"/>
                </a:solidFill>
              </a:rPr>
              <a:t> </a:t>
            </a:r>
            <a:r>
              <a:rPr lang="tr-TR" sz="3600" b="1" dirty="0" err="1">
                <a:solidFill>
                  <a:srgbClr val="FF0000"/>
                </a:solidFill>
              </a:rPr>
              <a:t>who</a:t>
            </a:r>
            <a:r>
              <a:rPr lang="tr-TR" sz="3600" b="1" dirty="0">
                <a:solidFill>
                  <a:srgbClr val="FF0000"/>
                </a:solidFill>
              </a:rPr>
              <a:t> had </a:t>
            </a:r>
            <a:r>
              <a:rPr lang="tr-TR" sz="3600" b="1" dirty="0" err="1">
                <a:solidFill>
                  <a:srgbClr val="FF0000"/>
                </a:solidFill>
              </a:rPr>
              <a:t>high</a:t>
            </a:r>
            <a:r>
              <a:rPr lang="tr-TR" sz="3600" b="1" dirty="0">
                <a:solidFill>
                  <a:srgbClr val="FF0000"/>
                </a:solidFill>
              </a:rPr>
              <a:t> risk </a:t>
            </a:r>
            <a:r>
              <a:rPr lang="tr-TR" sz="3600" b="1" dirty="0" err="1">
                <a:solidFill>
                  <a:srgbClr val="FF0000"/>
                </a:solidFill>
              </a:rPr>
              <a:t>for</a:t>
            </a:r>
            <a:r>
              <a:rPr lang="tr-TR" sz="3600" b="1" dirty="0">
                <a:solidFill>
                  <a:srgbClr val="FF0000"/>
                </a:solidFill>
              </a:rPr>
              <a:t> HCV </a:t>
            </a:r>
            <a:r>
              <a:rPr lang="tr-TR" sz="3600" b="1" dirty="0" err="1">
                <a:solidFill>
                  <a:srgbClr val="FF0000"/>
                </a:solidFill>
              </a:rPr>
              <a:t>infection</a:t>
            </a:r>
            <a:r>
              <a:rPr lang="tr-TR" sz="3600" b="1" dirty="0">
                <a:solidFill>
                  <a:srgbClr val="FF0000"/>
                </a:solidFill>
              </a:rPr>
              <a:t> </a:t>
            </a:r>
          </a:p>
        </p:txBody>
      </p:sp>
      <p:sp>
        <p:nvSpPr>
          <p:cNvPr id="3" name="İçerik Yer Tutucusu 2">
            <a:extLst>
              <a:ext uri="{FF2B5EF4-FFF2-40B4-BE49-F238E27FC236}">
                <a16:creationId xmlns:a16="http://schemas.microsoft.com/office/drawing/2014/main" id="{039DCB20-DFC9-2A17-76D0-F67C8D19AED8}"/>
              </a:ext>
            </a:extLst>
          </p:cNvPr>
          <p:cNvSpPr>
            <a:spLocks noGrp="1"/>
          </p:cNvSpPr>
          <p:nvPr>
            <p:ph idx="1"/>
          </p:nvPr>
        </p:nvSpPr>
        <p:spPr>
          <a:xfrm>
            <a:off x="1862356" y="1825625"/>
            <a:ext cx="7776594" cy="4351338"/>
          </a:xfrm>
        </p:spPr>
        <p:txBody>
          <a:bodyPr>
            <a:normAutofit fontScale="92500" lnSpcReduction="10000"/>
          </a:bodyPr>
          <a:lstStyle/>
          <a:p>
            <a:r>
              <a:rPr lang="tr-TR" dirty="0" err="1"/>
              <a:t>The</a:t>
            </a:r>
            <a:r>
              <a:rPr lang="tr-TR" dirty="0"/>
              <a:t> </a:t>
            </a:r>
            <a:r>
              <a:rPr lang="tr-TR" dirty="0" err="1"/>
              <a:t>patients</a:t>
            </a:r>
            <a:r>
              <a:rPr lang="tr-TR" dirty="0"/>
              <a:t> </a:t>
            </a:r>
            <a:r>
              <a:rPr lang="tr-TR" dirty="0" err="1"/>
              <a:t>who</a:t>
            </a:r>
            <a:r>
              <a:rPr lang="tr-TR" dirty="0"/>
              <a:t> had </a:t>
            </a:r>
            <a:r>
              <a:rPr lang="tr-TR" dirty="0" err="1"/>
              <a:t>liver</a:t>
            </a:r>
            <a:r>
              <a:rPr lang="tr-TR" dirty="0"/>
              <a:t> </a:t>
            </a:r>
            <a:r>
              <a:rPr lang="tr-TR" dirty="0" err="1"/>
              <a:t>diseases</a:t>
            </a:r>
            <a:endParaRPr lang="tr-TR" dirty="0"/>
          </a:p>
          <a:p>
            <a:r>
              <a:rPr lang="tr-TR" dirty="0" err="1"/>
              <a:t>Intra</a:t>
            </a:r>
            <a:r>
              <a:rPr lang="tr-TR" dirty="0"/>
              <a:t> </a:t>
            </a:r>
            <a:r>
              <a:rPr lang="tr-TR" dirty="0" err="1"/>
              <a:t>venous</a:t>
            </a:r>
            <a:r>
              <a:rPr lang="tr-TR" dirty="0"/>
              <a:t> </a:t>
            </a:r>
            <a:r>
              <a:rPr lang="tr-TR" dirty="0" err="1"/>
              <a:t>drug</a:t>
            </a:r>
            <a:r>
              <a:rPr lang="tr-TR" dirty="0"/>
              <a:t> </a:t>
            </a:r>
            <a:r>
              <a:rPr lang="tr-TR" dirty="0" err="1"/>
              <a:t>users</a:t>
            </a:r>
            <a:endParaRPr lang="tr-TR" dirty="0"/>
          </a:p>
          <a:p>
            <a:r>
              <a:rPr lang="tr-TR" dirty="0" err="1"/>
              <a:t>Prisoners</a:t>
            </a:r>
            <a:endParaRPr lang="tr-TR" dirty="0"/>
          </a:p>
          <a:p>
            <a:r>
              <a:rPr lang="tr-TR" dirty="0" err="1"/>
              <a:t>The</a:t>
            </a:r>
            <a:r>
              <a:rPr lang="tr-TR" dirty="0"/>
              <a:t> </a:t>
            </a:r>
            <a:r>
              <a:rPr lang="tr-TR" dirty="0" err="1"/>
              <a:t>patients</a:t>
            </a:r>
            <a:r>
              <a:rPr lang="tr-TR" dirty="0"/>
              <a:t> </a:t>
            </a:r>
            <a:r>
              <a:rPr lang="tr-TR" dirty="0" err="1"/>
              <a:t>who</a:t>
            </a:r>
            <a:r>
              <a:rPr lang="tr-TR" dirty="0"/>
              <a:t> had </a:t>
            </a:r>
            <a:r>
              <a:rPr lang="tr-TR" dirty="0" err="1"/>
              <a:t>history</a:t>
            </a:r>
            <a:r>
              <a:rPr lang="tr-TR" dirty="0"/>
              <a:t> of </a:t>
            </a:r>
            <a:r>
              <a:rPr lang="tr-TR" dirty="0" err="1"/>
              <a:t>transplantation</a:t>
            </a:r>
            <a:endParaRPr lang="tr-TR" dirty="0"/>
          </a:p>
          <a:p>
            <a:r>
              <a:rPr lang="tr-TR" dirty="0" err="1"/>
              <a:t>The</a:t>
            </a:r>
            <a:r>
              <a:rPr lang="tr-TR" dirty="0"/>
              <a:t> </a:t>
            </a:r>
            <a:r>
              <a:rPr lang="tr-TR" dirty="0" err="1"/>
              <a:t>patients</a:t>
            </a:r>
            <a:r>
              <a:rPr lang="tr-TR" dirty="0"/>
              <a:t> </a:t>
            </a:r>
            <a:r>
              <a:rPr lang="tr-TR" dirty="0" err="1"/>
              <a:t>who</a:t>
            </a:r>
            <a:r>
              <a:rPr lang="tr-TR" dirty="0"/>
              <a:t> </a:t>
            </a:r>
            <a:r>
              <a:rPr lang="tr-TR" dirty="0" err="1"/>
              <a:t>have</a:t>
            </a:r>
            <a:r>
              <a:rPr lang="tr-TR" dirty="0"/>
              <a:t> </a:t>
            </a:r>
            <a:r>
              <a:rPr lang="tr-TR" dirty="0" err="1"/>
              <a:t>hemodialysis</a:t>
            </a:r>
            <a:endParaRPr lang="tr-TR" dirty="0"/>
          </a:p>
          <a:p>
            <a:r>
              <a:rPr lang="tr-TR" dirty="0" err="1"/>
              <a:t>The</a:t>
            </a:r>
            <a:r>
              <a:rPr lang="tr-TR" dirty="0"/>
              <a:t> </a:t>
            </a:r>
            <a:r>
              <a:rPr lang="tr-TR" dirty="0" err="1"/>
              <a:t>patients</a:t>
            </a:r>
            <a:r>
              <a:rPr lang="tr-TR" dirty="0"/>
              <a:t> </a:t>
            </a:r>
            <a:r>
              <a:rPr lang="tr-TR" dirty="0" err="1"/>
              <a:t>who</a:t>
            </a:r>
            <a:r>
              <a:rPr lang="tr-TR" dirty="0"/>
              <a:t> </a:t>
            </a:r>
            <a:r>
              <a:rPr lang="tr-TR" dirty="0" err="1"/>
              <a:t>have</a:t>
            </a:r>
            <a:r>
              <a:rPr lang="tr-TR" dirty="0"/>
              <a:t> HIV </a:t>
            </a:r>
            <a:r>
              <a:rPr lang="tr-TR" dirty="0" err="1"/>
              <a:t>infection</a:t>
            </a:r>
            <a:endParaRPr lang="tr-TR" dirty="0"/>
          </a:p>
          <a:p>
            <a:r>
              <a:rPr lang="tr-TR" dirty="0" err="1"/>
              <a:t>Endemic</a:t>
            </a:r>
            <a:r>
              <a:rPr lang="tr-TR" dirty="0"/>
              <a:t> </a:t>
            </a:r>
            <a:r>
              <a:rPr lang="tr-TR" dirty="0" err="1"/>
              <a:t>cities</a:t>
            </a:r>
            <a:r>
              <a:rPr lang="tr-TR" dirty="0"/>
              <a:t>(Hatay , Nevşehir)</a:t>
            </a:r>
          </a:p>
          <a:p>
            <a:r>
              <a:rPr lang="tr-TR" dirty="0" err="1"/>
              <a:t>The</a:t>
            </a:r>
            <a:r>
              <a:rPr lang="tr-TR" dirty="0"/>
              <a:t> </a:t>
            </a:r>
            <a:r>
              <a:rPr lang="tr-TR" dirty="0" err="1"/>
              <a:t>patients</a:t>
            </a:r>
            <a:r>
              <a:rPr lang="tr-TR" dirty="0"/>
              <a:t> </a:t>
            </a:r>
            <a:r>
              <a:rPr lang="tr-TR" dirty="0" err="1"/>
              <a:t>who</a:t>
            </a:r>
            <a:r>
              <a:rPr lang="tr-TR" dirty="0"/>
              <a:t> </a:t>
            </a:r>
            <a:r>
              <a:rPr lang="tr-TR" dirty="0" err="1"/>
              <a:t>are</a:t>
            </a:r>
            <a:r>
              <a:rPr lang="tr-TR" dirty="0"/>
              <a:t> </a:t>
            </a:r>
            <a:r>
              <a:rPr lang="tr-TR" dirty="0" err="1"/>
              <a:t>older</a:t>
            </a:r>
            <a:r>
              <a:rPr lang="tr-TR" dirty="0"/>
              <a:t> </a:t>
            </a:r>
            <a:r>
              <a:rPr lang="tr-TR" dirty="0" err="1"/>
              <a:t>than</a:t>
            </a:r>
            <a:r>
              <a:rPr lang="tr-TR" dirty="0"/>
              <a:t> 60 </a:t>
            </a:r>
            <a:r>
              <a:rPr lang="tr-TR" dirty="0" err="1"/>
              <a:t>th</a:t>
            </a:r>
            <a:r>
              <a:rPr lang="tr-TR" dirty="0"/>
              <a:t>, </a:t>
            </a:r>
            <a:r>
              <a:rPr lang="tr-TR" dirty="0" err="1"/>
              <a:t>and</a:t>
            </a:r>
            <a:r>
              <a:rPr lang="tr-TR" dirty="0"/>
              <a:t> had a </a:t>
            </a:r>
            <a:r>
              <a:rPr lang="tr-TR" dirty="0" err="1"/>
              <a:t>history</a:t>
            </a:r>
            <a:r>
              <a:rPr lang="tr-TR" dirty="0"/>
              <a:t> </a:t>
            </a:r>
            <a:r>
              <a:rPr lang="tr-TR" dirty="0" err="1"/>
              <a:t>to</a:t>
            </a:r>
            <a:r>
              <a:rPr lang="tr-TR" dirty="0"/>
              <a:t> had </a:t>
            </a:r>
            <a:r>
              <a:rPr lang="tr-TR" dirty="0" err="1"/>
              <a:t>used</a:t>
            </a:r>
            <a:r>
              <a:rPr lang="tr-TR" dirty="0"/>
              <a:t> </a:t>
            </a:r>
            <a:r>
              <a:rPr lang="tr-TR" dirty="0" err="1"/>
              <a:t>blood</a:t>
            </a:r>
            <a:r>
              <a:rPr lang="tr-TR" dirty="0"/>
              <a:t> </a:t>
            </a:r>
            <a:r>
              <a:rPr lang="tr-TR" dirty="0" err="1"/>
              <a:t>product</a:t>
            </a:r>
            <a:r>
              <a:rPr lang="tr-TR" dirty="0"/>
              <a:t> </a:t>
            </a:r>
            <a:r>
              <a:rPr lang="tr-TR" dirty="0" err="1"/>
              <a:t>before</a:t>
            </a:r>
            <a:r>
              <a:rPr lang="tr-TR" dirty="0"/>
              <a:t> </a:t>
            </a:r>
            <a:r>
              <a:rPr lang="tr-TR" dirty="0" err="1"/>
              <a:t>years</a:t>
            </a:r>
            <a:r>
              <a:rPr lang="tr-TR" dirty="0"/>
              <a:t> of 2000.</a:t>
            </a:r>
          </a:p>
        </p:txBody>
      </p:sp>
    </p:spTree>
    <p:extLst>
      <p:ext uri="{BB962C8B-B14F-4D97-AF65-F5344CB8AC3E}">
        <p14:creationId xmlns:p14="http://schemas.microsoft.com/office/powerpoint/2010/main" val="140392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53"/>
          <p:cNvSpPr txBox="1"/>
          <p:nvPr/>
        </p:nvSpPr>
        <p:spPr>
          <a:xfrm>
            <a:off x="1991545" y="500079"/>
            <a:ext cx="8061325" cy="67627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HCV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Prevalance</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in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patients</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with</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Intra</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venous</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drugs</a:t>
            </a:r>
            <a:r>
              <a:rPr kumimoji="0" lang="tr-TR" sz="36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tr-TR" sz="3600" b="1" i="0" u="none" strike="noStrike" kern="0" cap="none" spc="0" normalizeH="0" baseline="0" noProof="0" dirty="0" err="1">
                <a:ln>
                  <a:noFill/>
                </a:ln>
                <a:solidFill>
                  <a:srgbClr val="FF0000"/>
                </a:solidFill>
                <a:effectLst/>
                <a:uLnTx/>
                <a:uFillTx/>
                <a:latin typeface="Calibri"/>
                <a:ea typeface="Calibri"/>
                <a:cs typeface="Calibri"/>
                <a:sym typeface="Calibri"/>
              </a:rPr>
              <a:t>users</a:t>
            </a:r>
            <a:endParaRPr kumimoji="0" sz="36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426" name="Google Shape;426;p53"/>
          <p:cNvSpPr txBox="1"/>
          <p:nvPr/>
        </p:nvSpPr>
        <p:spPr>
          <a:xfrm>
            <a:off x="8489482" y="6310224"/>
            <a:ext cx="3578693" cy="276999"/>
          </a:xfrm>
          <a:prstGeom prst="rect">
            <a:avLst/>
          </a:prstGeom>
          <a:noFill/>
          <a:ln>
            <a:noFill/>
          </a:ln>
        </p:spPr>
        <p:txBody>
          <a:bodyPr spcFirstLastPara="1" wrap="square" lIns="0" tIns="0" rIns="0" bIns="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900" b="0" i="0" u="none" strike="noStrike" kern="0" cap="none" spc="0" normalizeH="0" baseline="0" noProof="0" dirty="0">
                <a:ln>
                  <a:noFill/>
                </a:ln>
                <a:solidFill>
                  <a:srgbClr val="3F3F3F"/>
                </a:solidFill>
                <a:effectLst/>
                <a:uLnTx/>
                <a:uFillTx/>
                <a:latin typeface="Arial"/>
                <a:cs typeface="Arial"/>
                <a:sym typeface="Arial"/>
              </a:rPr>
              <a:t>Resource: </a:t>
            </a:r>
            <a:r>
              <a:rPr kumimoji="0" lang="tr-TR" sz="900" b="0" i="0" u="none" strike="noStrike" kern="0" cap="none" spc="0" normalizeH="0" baseline="0" noProof="0" dirty="0" err="1">
                <a:ln>
                  <a:noFill/>
                </a:ln>
                <a:solidFill>
                  <a:srgbClr val="3F3F3F"/>
                </a:solidFill>
                <a:effectLst/>
                <a:uLnTx/>
                <a:uFillTx/>
                <a:latin typeface="Arial"/>
                <a:cs typeface="Arial"/>
                <a:sym typeface="Arial"/>
              </a:rPr>
              <a:t>Ministry</a:t>
            </a:r>
            <a:r>
              <a:rPr kumimoji="0" lang="tr-TR" sz="900" b="0" i="0" u="none" strike="noStrike" kern="0" cap="none" spc="0" normalizeH="0" baseline="0" noProof="0" dirty="0">
                <a:ln>
                  <a:noFill/>
                </a:ln>
                <a:solidFill>
                  <a:srgbClr val="3F3F3F"/>
                </a:solidFill>
                <a:effectLst/>
                <a:uLnTx/>
                <a:uFillTx/>
                <a:latin typeface="Arial"/>
                <a:cs typeface="Arial"/>
                <a:sym typeface="Arial"/>
              </a:rPr>
              <a:t> of </a:t>
            </a:r>
            <a:r>
              <a:rPr kumimoji="0" lang="tr-TR" sz="900" b="0" i="0" u="none" strike="noStrike" kern="0" cap="none" spc="0" normalizeH="0" baseline="0" noProof="0" dirty="0" err="1">
                <a:ln>
                  <a:noFill/>
                </a:ln>
                <a:solidFill>
                  <a:srgbClr val="3F3F3F"/>
                </a:solidFill>
                <a:effectLst/>
                <a:uLnTx/>
                <a:uFillTx/>
                <a:latin typeface="Arial"/>
                <a:cs typeface="Arial"/>
                <a:sym typeface="Arial"/>
              </a:rPr>
              <a:t>Health</a:t>
            </a:r>
            <a:r>
              <a:rPr kumimoji="0" lang="tr-TR" sz="900" b="0" i="0" u="none" strike="noStrike" kern="0" cap="none" spc="0" normalizeH="0" baseline="0" noProof="0" dirty="0">
                <a:ln>
                  <a:noFill/>
                </a:ln>
                <a:solidFill>
                  <a:srgbClr val="3F3F3F"/>
                </a:solidFill>
                <a:effectLst/>
                <a:uLnTx/>
                <a:uFillTx/>
                <a:latin typeface="Arial"/>
                <a:cs typeface="Arial"/>
                <a:sym typeface="Arial"/>
              </a:rPr>
              <a:t>, </a:t>
            </a:r>
            <a:r>
              <a:rPr kumimoji="0" lang="tr-TR" sz="900" b="0" i="0" u="none" strike="noStrike" kern="0" cap="none" spc="0" normalizeH="0" baseline="0" noProof="0" dirty="0" err="1">
                <a:ln>
                  <a:noFill/>
                </a:ln>
                <a:solidFill>
                  <a:srgbClr val="3F3F3F"/>
                </a:solidFill>
                <a:effectLst/>
                <a:uLnTx/>
                <a:uFillTx/>
                <a:latin typeface="Arial"/>
                <a:cs typeface="Arial"/>
                <a:sym typeface="Arial"/>
              </a:rPr>
              <a:t>Directorate</a:t>
            </a:r>
            <a:r>
              <a:rPr kumimoji="0" lang="tr-TR" sz="900" b="0" i="0" u="none" strike="noStrike" kern="0" cap="none" spc="0" normalizeH="0" baseline="0" noProof="0" dirty="0">
                <a:ln>
                  <a:noFill/>
                </a:ln>
                <a:solidFill>
                  <a:srgbClr val="3F3F3F"/>
                </a:solidFill>
                <a:effectLst/>
                <a:uLnTx/>
                <a:uFillTx/>
                <a:latin typeface="Arial"/>
                <a:cs typeface="Arial"/>
                <a:sym typeface="Arial"/>
              </a:rPr>
              <a:t> of </a:t>
            </a:r>
            <a:r>
              <a:rPr kumimoji="0" lang="tr-TR" sz="900" b="0" i="0" u="none" strike="noStrike" kern="0" cap="none" spc="0" normalizeH="0" baseline="0" noProof="0" dirty="0" err="1">
                <a:ln>
                  <a:noFill/>
                </a:ln>
                <a:solidFill>
                  <a:srgbClr val="3F3F3F"/>
                </a:solidFill>
                <a:effectLst/>
                <a:uLnTx/>
                <a:uFillTx/>
                <a:latin typeface="Arial"/>
                <a:cs typeface="Arial"/>
                <a:sym typeface="Arial"/>
              </a:rPr>
              <a:t>Health</a:t>
            </a:r>
            <a:r>
              <a:rPr kumimoji="0" lang="tr-TR" sz="900" b="0" i="0" u="none" strike="noStrike" kern="0" cap="none" spc="0" normalizeH="0" baseline="0" noProof="0" dirty="0">
                <a:ln>
                  <a:noFill/>
                </a:ln>
                <a:solidFill>
                  <a:srgbClr val="3F3F3F"/>
                </a:solidFill>
                <a:effectLst/>
                <a:uLnTx/>
                <a:uFillTx/>
                <a:latin typeface="Arial"/>
                <a:cs typeface="Arial"/>
                <a:sym typeface="Arial"/>
              </a:rPr>
              <a:t> Services, 2014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900" b="0" i="0" u="none" strike="noStrike" kern="0" cap="none" spc="0" normalizeH="0" baseline="0" noProof="0" dirty="0" err="1">
                <a:ln>
                  <a:noFill/>
                </a:ln>
                <a:solidFill>
                  <a:srgbClr val="3F3F3F"/>
                </a:solidFill>
                <a:effectLst/>
                <a:uLnTx/>
                <a:uFillTx/>
                <a:latin typeface="Arial"/>
                <a:cs typeface="Arial"/>
                <a:sym typeface="Arial"/>
              </a:rPr>
              <a:t>Turkish</a:t>
            </a:r>
            <a:r>
              <a:rPr kumimoji="0" lang="tr-TR" sz="900" b="0" i="0" u="none" strike="noStrike" kern="0" cap="none" spc="0" normalizeH="0" baseline="0" noProof="0" dirty="0">
                <a:ln>
                  <a:noFill/>
                </a:ln>
                <a:solidFill>
                  <a:srgbClr val="3F3F3F"/>
                </a:solidFill>
                <a:effectLst/>
                <a:uLnTx/>
                <a:uFillTx/>
                <a:latin typeface="Arial"/>
                <a:cs typeface="Arial"/>
                <a:sym typeface="Arial"/>
              </a:rPr>
              <a:t> </a:t>
            </a:r>
            <a:r>
              <a:rPr kumimoji="0" lang="tr-TR" sz="900" b="0" i="0" u="none" strike="noStrike" kern="0" cap="none" spc="0" normalizeH="0" baseline="0" noProof="0" dirty="0" err="1">
                <a:ln>
                  <a:noFill/>
                </a:ln>
                <a:solidFill>
                  <a:srgbClr val="3F3F3F"/>
                </a:solidFill>
                <a:effectLst/>
                <a:uLnTx/>
                <a:uFillTx/>
                <a:latin typeface="Arial"/>
                <a:cs typeface="Arial"/>
                <a:sym typeface="Arial"/>
              </a:rPr>
              <a:t>Drug</a:t>
            </a:r>
            <a:r>
              <a:rPr kumimoji="0" lang="tr-TR" sz="900" b="0" i="0" u="none" strike="noStrike" kern="0" cap="none" spc="0" normalizeH="0" baseline="0" noProof="0" dirty="0">
                <a:ln>
                  <a:noFill/>
                </a:ln>
                <a:solidFill>
                  <a:srgbClr val="3F3F3F"/>
                </a:solidFill>
                <a:effectLst/>
                <a:uLnTx/>
                <a:uFillTx/>
                <a:latin typeface="Arial"/>
                <a:cs typeface="Arial"/>
                <a:sym typeface="Arial"/>
              </a:rPr>
              <a:t> Report 2014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27" name="Google Shape;427;p53"/>
          <p:cNvGraphicFramePr/>
          <p:nvPr>
            <p:extLst>
              <p:ext uri="{D42A27DB-BD31-4B8C-83A1-F6EECF244321}">
                <p14:modId xmlns:p14="http://schemas.microsoft.com/office/powerpoint/2010/main" val="3473816997"/>
              </p:ext>
            </p:extLst>
          </p:nvPr>
        </p:nvGraphicFramePr>
        <p:xfrm>
          <a:off x="2063552" y="1844824"/>
          <a:ext cx="8081850" cy="2582900"/>
        </p:xfrm>
        <a:graphic>
          <a:graphicData uri="http://schemas.openxmlformats.org/drawingml/2006/table">
            <a:tbl>
              <a:tblPr firstRow="1" bandRow="1">
                <a:noFill/>
              </a:tblPr>
              <a:tblGrid>
                <a:gridCol w="1872200">
                  <a:extLst>
                    <a:ext uri="{9D8B030D-6E8A-4147-A177-3AD203B41FA5}">
                      <a16:colId xmlns:a16="http://schemas.microsoft.com/office/drawing/2014/main" val="20000"/>
                    </a:ext>
                  </a:extLst>
                </a:gridCol>
                <a:gridCol w="1296150">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gridCol w="1224125">
                  <a:extLst>
                    <a:ext uri="{9D8B030D-6E8A-4147-A177-3AD203B41FA5}">
                      <a16:colId xmlns:a16="http://schemas.microsoft.com/office/drawing/2014/main" val="20003"/>
                    </a:ext>
                  </a:extLst>
                </a:gridCol>
                <a:gridCol w="1152125">
                  <a:extLst>
                    <a:ext uri="{9D8B030D-6E8A-4147-A177-3AD203B41FA5}">
                      <a16:colId xmlns:a16="http://schemas.microsoft.com/office/drawing/2014/main" val="20004"/>
                    </a:ext>
                  </a:extLst>
                </a:gridCol>
                <a:gridCol w="1241100">
                  <a:extLst>
                    <a:ext uri="{9D8B030D-6E8A-4147-A177-3AD203B41FA5}">
                      <a16:colId xmlns:a16="http://schemas.microsoft.com/office/drawing/2014/main" val="20005"/>
                    </a:ext>
                  </a:extLst>
                </a:gridCol>
              </a:tblGrid>
              <a:tr h="645725">
                <a:tc>
                  <a:txBody>
                    <a:bodyPr/>
                    <a:lstStyle/>
                    <a:p>
                      <a:pPr marL="0" marR="0" lvl="0" indent="0" algn="ctr" rtl="0">
                        <a:spcBef>
                          <a:spcPts val="0"/>
                        </a:spcBef>
                        <a:spcAft>
                          <a:spcPts val="0"/>
                        </a:spcAft>
                        <a:buNone/>
                      </a:pPr>
                      <a:r>
                        <a:rPr lang="tr-TR" sz="2400"/>
                        <a:t>HCV</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tc>
                  <a:txBody>
                    <a:bodyPr/>
                    <a:lstStyle/>
                    <a:p>
                      <a:pPr marL="0" marR="0" lvl="0" indent="0" algn="ctr" rtl="0">
                        <a:spcBef>
                          <a:spcPts val="0"/>
                        </a:spcBef>
                        <a:spcAft>
                          <a:spcPts val="0"/>
                        </a:spcAft>
                        <a:buNone/>
                      </a:pPr>
                      <a:r>
                        <a:rPr lang="tr-TR" sz="2400"/>
                        <a:t>2009</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tc>
                  <a:txBody>
                    <a:bodyPr/>
                    <a:lstStyle/>
                    <a:p>
                      <a:pPr marL="0" marR="0" lvl="0" indent="0" algn="ctr" rtl="0">
                        <a:spcBef>
                          <a:spcPts val="0"/>
                        </a:spcBef>
                        <a:spcAft>
                          <a:spcPts val="0"/>
                        </a:spcAft>
                        <a:buNone/>
                      </a:pPr>
                      <a:r>
                        <a:rPr lang="tr-TR" sz="2400"/>
                        <a:t>2010</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tc>
                  <a:txBody>
                    <a:bodyPr/>
                    <a:lstStyle/>
                    <a:p>
                      <a:pPr marL="0" marR="0" lvl="0" indent="0" algn="ctr" rtl="0">
                        <a:spcBef>
                          <a:spcPts val="0"/>
                        </a:spcBef>
                        <a:spcAft>
                          <a:spcPts val="0"/>
                        </a:spcAft>
                        <a:buNone/>
                      </a:pPr>
                      <a:r>
                        <a:rPr lang="tr-TR" sz="2400"/>
                        <a:t>2011</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tc>
                  <a:txBody>
                    <a:bodyPr/>
                    <a:lstStyle/>
                    <a:p>
                      <a:pPr marL="0" marR="0" lvl="0" indent="0" algn="ctr" rtl="0">
                        <a:spcBef>
                          <a:spcPts val="0"/>
                        </a:spcBef>
                        <a:spcAft>
                          <a:spcPts val="0"/>
                        </a:spcAft>
                        <a:buNone/>
                      </a:pPr>
                      <a:r>
                        <a:rPr lang="tr-TR" sz="2400"/>
                        <a:t>2012</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tc>
                  <a:txBody>
                    <a:bodyPr/>
                    <a:lstStyle/>
                    <a:p>
                      <a:pPr marL="0" marR="0" lvl="0" indent="0" algn="ctr" rtl="0">
                        <a:spcBef>
                          <a:spcPts val="0"/>
                        </a:spcBef>
                        <a:spcAft>
                          <a:spcPts val="0"/>
                        </a:spcAft>
                        <a:buNone/>
                      </a:pPr>
                      <a:r>
                        <a:rPr lang="tr-TR" sz="2400"/>
                        <a:t>2013</a:t>
                      </a:r>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717171"/>
                      </a:solidFill>
                      <a:prstDash val="solid"/>
                      <a:round/>
                      <a:headEnd type="none" w="sm" len="sm"/>
                      <a:tailEnd type="none" w="sm" len="sm"/>
                    </a:lnB>
                  </a:tcPr>
                </a:tc>
                <a:extLst>
                  <a:ext uri="{0D108BD9-81ED-4DB2-BD59-A6C34878D82A}">
                    <a16:rowId xmlns:a16="http://schemas.microsoft.com/office/drawing/2014/main" val="10000"/>
                  </a:ext>
                </a:extLst>
              </a:tr>
              <a:tr h="645725">
                <a:tc>
                  <a:txBody>
                    <a:bodyPr/>
                    <a:lstStyle/>
                    <a:p>
                      <a:pPr marL="0" marR="0" lvl="0" indent="0" algn="l" rtl="0">
                        <a:spcBef>
                          <a:spcPts val="0"/>
                        </a:spcBef>
                        <a:spcAft>
                          <a:spcPts val="0"/>
                        </a:spcAft>
                        <a:buNone/>
                      </a:pPr>
                      <a:r>
                        <a:rPr lang="tr-TR" sz="1800" b="1" dirty="0" err="1">
                          <a:solidFill>
                            <a:srgbClr val="3F3F3F"/>
                          </a:solidFill>
                          <a:latin typeface="Calibri"/>
                          <a:ea typeface="Calibri"/>
                          <a:cs typeface="Calibri"/>
                          <a:sym typeface="Calibri"/>
                        </a:rPr>
                        <a:t>Number</a:t>
                      </a:r>
                      <a:r>
                        <a:rPr lang="tr-TR" sz="1800" b="1" dirty="0">
                          <a:solidFill>
                            <a:srgbClr val="3F3F3F"/>
                          </a:solidFill>
                          <a:latin typeface="Calibri"/>
                          <a:ea typeface="Calibri"/>
                          <a:cs typeface="Calibri"/>
                          <a:sym typeface="Calibri"/>
                        </a:rPr>
                        <a:t> of </a:t>
                      </a:r>
                      <a:r>
                        <a:rPr lang="tr-TR" sz="1800" b="1" dirty="0" err="1">
                          <a:solidFill>
                            <a:srgbClr val="3F3F3F"/>
                          </a:solidFill>
                          <a:latin typeface="Calibri"/>
                          <a:ea typeface="Calibri"/>
                          <a:cs typeface="Calibri"/>
                          <a:sym typeface="Calibri"/>
                        </a:rPr>
                        <a:t>patients</a:t>
                      </a:r>
                      <a:r>
                        <a:rPr lang="tr-TR" sz="1800" b="1" dirty="0">
                          <a:solidFill>
                            <a:srgbClr val="3F3F3F"/>
                          </a:solidFill>
                          <a:latin typeface="Calibri"/>
                          <a:ea typeface="Calibri"/>
                          <a:cs typeface="Calibri"/>
                          <a:sym typeface="Calibri"/>
                        </a:rPr>
                        <a:t> (n)</a:t>
                      </a:r>
                      <a:endParaRPr sz="1800" b="1" dirty="0">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709</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666</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722</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1.821</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2.676</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extLst>
                  <a:ext uri="{0D108BD9-81ED-4DB2-BD59-A6C34878D82A}">
                    <a16:rowId xmlns:a16="http://schemas.microsoft.com/office/drawing/2014/main" val="10001"/>
                  </a:ext>
                </a:extLst>
              </a:tr>
              <a:tr h="645725">
                <a:tc>
                  <a:txBody>
                    <a:bodyPr/>
                    <a:lstStyle/>
                    <a:p>
                      <a:pPr marL="0" marR="0" lvl="0" indent="0" algn="l" rtl="0">
                        <a:spcBef>
                          <a:spcPts val="0"/>
                        </a:spcBef>
                        <a:spcAft>
                          <a:spcPts val="0"/>
                        </a:spcAft>
                        <a:buNone/>
                      </a:pPr>
                      <a:r>
                        <a:rPr lang="tr-TR" sz="1800" b="1" dirty="0" err="1">
                          <a:solidFill>
                            <a:srgbClr val="3F3F3F"/>
                          </a:solidFill>
                          <a:latin typeface="Calibri"/>
                          <a:ea typeface="Calibri"/>
                          <a:cs typeface="Calibri"/>
                          <a:sym typeface="Calibri"/>
                        </a:rPr>
                        <a:t>Pozitive</a:t>
                      </a:r>
                      <a:r>
                        <a:rPr lang="tr-TR" sz="1800" b="1" dirty="0">
                          <a:solidFill>
                            <a:srgbClr val="3F3F3F"/>
                          </a:solidFill>
                          <a:latin typeface="Calibri"/>
                          <a:ea typeface="Calibri"/>
                          <a:cs typeface="Calibri"/>
                          <a:sym typeface="Calibri"/>
                        </a:rPr>
                        <a:t> </a:t>
                      </a:r>
                      <a:r>
                        <a:rPr lang="tr-TR" sz="1800" b="1" dirty="0" err="1">
                          <a:solidFill>
                            <a:srgbClr val="3F3F3F"/>
                          </a:solidFill>
                          <a:latin typeface="Calibri"/>
                          <a:ea typeface="Calibri"/>
                          <a:cs typeface="Calibri"/>
                          <a:sym typeface="Calibri"/>
                        </a:rPr>
                        <a:t>cases</a:t>
                      </a:r>
                      <a:r>
                        <a:rPr lang="tr-TR" sz="1800" b="1" dirty="0">
                          <a:solidFill>
                            <a:srgbClr val="3F3F3F"/>
                          </a:solidFill>
                          <a:latin typeface="Calibri"/>
                          <a:ea typeface="Calibri"/>
                          <a:cs typeface="Calibri"/>
                          <a:sym typeface="Calibri"/>
                        </a:rPr>
                        <a:t> (n)</a:t>
                      </a:r>
                      <a:endParaRPr sz="1800" b="1" dirty="0">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205</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219</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351</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912</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tc>
                  <a:txBody>
                    <a:bodyPr/>
                    <a:lstStyle/>
                    <a:p>
                      <a:pPr marL="0" marR="0" lvl="0" indent="0" algn="ctr" rtl="0">
                        <a:spcBef>
                          <a:spcPts val="0"/>
                        </a:spcBef>
                        <a:spcAft>
                          <a:spcPts val="0"/>
                        </a:spcAft>
                        <a:buNone/>
                      </a:pPr>
                      <a:r>
                        <a:rPr lang="tr-TR" sz="1800">
                          <a:solidFill>
                            <a:srgbClr val="3F3F3F"/>
                          </a:solidFill>
                          <a:latin typeface="Calibri"/>
                          <a:ea typeface="Calibri"/>
                          <a:cs typeface="Calibri"/>
                          <a:sym typeface="Calibri"/>
                        </a:rPr>
                        <a:t>1.206</a:t>
                      </a:r>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rgbClr val="E2E2E2"/>
                    </a:solidFill>
                  </a:tcPr>
                </a:tc>
                <a:extLst>
                  <a:ext uri="{0D108BD9-81ED-4DB2-BD59-A6C34878D82A}">
                    <a16:rowId xmlns:a16="http://schemas.microsoft.com/office/drawing/2014/main" val="10002"/>
                  </a:ext>
                </a:extLst>
              </a:tr>
              <a:tr h="645725">
                <a:tc>
                  <a:txBody>
                    <a:bodyPr/>
                    <a:lstStyle/>
                    <a:p>
                      <a:pPr marL="0" marR="0" lvl="0" indent="0" algn="l" rtl="0">
                        <a:spcBef>
                          <a:spcPts val="0"/>
                        </a:spcBef>
                        <a:spcAft>
                          <a:spcPts val="0"/>
                        </a:spcAft>
                        <a:buNone/>
                      </a:pPr>
                      <a:r>
                        <a:rPr lang="tr-TR" sz="1800" b="1" dirty="0">
                          <a:solidFill>
                            <a:srgbClr val="3F3F3F"/>
                          </a:solidFill>
                          <a:latin typeface="Calibri"/>
                          <a:ea typeface="Calibri"/>
                          <a:cs typeface="Calibri"/>
                          <a:sym typeface="Calibri"/>
                        </a:rPr>
                        <a:t>Per </a:t>
                      </a:r>
                      <a:r>
                        <a:rPr lang="tr-TR" sz="1800" b="1" dirty="0" err="1">
                          <a:solidFill>
                            <a:srgbClr val="3F3F3F"/>
                          </a:solidFill>
                          <a:latin typeface="Calibri"/>
                          <a:ea typeface="Calibri"/>
                          <a:cs typeface="Calibri"/>
                          <a:sym typeface="Calibri"/>
                        </a:rPr>
                        <a:t>cent</a:t>
                      </a:r>
                      <a:r>
                        <a:rPr lang="tr-TR" sz="1800" b="1" dirty="0">
                          <a:solidFill>
                            <a:srgbClr val="3F3F3F"/>
                          </a:solidFill>
                          <a:latin typeface="Calibri"/>
                          <a:ea typeface="Calibri"/>
                          <a:cs typeface="Calibri"/>
                          <a:sym typeface="Calibri"/>
                        </a:rPr>
                        <a:t> of </a:t>
                      </a:r>
                      <a:r>
                        <a:rPr lang="tr-TR" sz="1800" b="1" dirty="0" err="1">
                          <a:solidFill>
                            <a:srgbClr val="3F3F3F"/>
                          </a:solidFill>
                          <a:latin typeface="Calibri"/>
                          <a:ea typeface="Calibri"/>
                          <a:cs typeface="Calibri"/>
                          <a:sym typeface="Calibri"/>
                        </a:rPr>
                        <a:t>Pozitive</a:t>
                      </a:r>
                      <a:r>
                        <a:rPr lang="tr-TR" sz="1800" b="1" dirty="0">
                          <a:solidFill>
                            <a:srgbClr val="3F3F3F"/>
                          </a:solidFill>
                          <a:latin typeface="Calibri"/>
                          <a:ea typeface="Calibri"/>
                          <a:cs typeface="Calibri"/>
                          <a:sym typeface="Calibri"/>
                        </a:rPr>
                        <a:t> </a:t>
                      </a:r>
                      <a:r>
                        <a:rPr lang="tr-TR" sz="1800" b="1" dirty="0" err="1">
                          <a:solidFill>
                            <a:srgbClr val="3F3F3F"/>
                          </a:solidFill>
                          <a:latin typeface="Calibri"/>
                          <a:ea typeface="Calibri"/>
                          <a:cs typeface="Calibri"/>
                          <a:sym typeface="Calibri"/>
                        </a:rPr>
                        <a:t>cases</a:t>
                      </a:r>
                      <a:r>
                        <a:rPr lang="tr-TR" sz="1800" b="1" dirty="0">
                          <a:solidFill>
                            <a:srgbClr val="3F3F3F"/>
                          </a:solidFill>
                          <a:latin typeface="Calibri"/>
                          <a:ea typeface="Calibri"/>
                          <a:cs typeface="Calibri"/>
                          <a:sym typeface="Calibri"/>
                        </a:rPr>
                        <a:t> (%)</a:t>
                      </a:r>
                      <a:endParaRPr sz="1800" b="1" dirty="0">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tr-TR" sz="1800" b="1">
                          <a:solidFill>
                            <a:srgbClr val="3F3F3F"/>
                          </a:solidFill>
                          <a:latin typeface="Calibri"/>
                          <a:ea typeface="Calibri"/>
                          <a:cs typeface="Calibri"/>
                          <a:sym typeface="Calibri"/>
                        </a:rPr>
                        <a:t>28,9</a:t>
                      </a:r>
                      <a:endParaRPr sz="1800" b="1">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tr-TR" sz="1800" b="1">
                          <a:solidFill>
                            <a:srgbClr val="3F3F3F"/>
                          </a:solidFill>
                          <a:latin typeface="Calibri"/>
                          <a:ea typeface="Calibri"/>
                          <a:cs typeface="Calibri"/>
                          <a:sym typeface="Calibri"/>
                        </a:rPr>
                        <a:t>32,9</a:t>
                      </a:r>
                      <a:endParaRPr sz="1800" b="1">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tr-TR" sz="1800" b="1">
                          <a:solidFill>
                            <a:srgbClr val="3F3F3F"/>
                          </a:solidFill>
                          <a:latin typeface="Calibri"/>
                          <a:ea typeface="Calibri"/>
                          <a:cs typeface="Calibri"/>
                          <a:sym typeface="Calibri"/>
                        </a:rPr>
                        <a:t>48,6</a:t>
                      </a:r>
                      <a:endParaRPr sz="1800" b="1">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tr-TR" sz="1800" b="1">
                          <a:solidFill>
                            <a:srgbClr val="3F3F3F"/>
                          </a:solidFill>
                          <a:latin typeface="Calibri"/>
                          <a:ea typeface="Calibri"/>
                          <a:cs typeface="Calibri"/>
                          <a:sym typeface="Calibri"/>
                        </a:rPr>
                        <a:t>50</a:t>
                      </a:r>
                      <a:endParaRPr sz="1800" b="1">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tr-TR" sz="1800" b="1" dirty="0">
                          <a:solidFill>
                            <a:srgbClr val="3F3F3F"/>
                          </a:solidFill>
                          <a:latin typeface="Calibri"/>
                          <a:ea typeface="Calibri"/>
                          <a:cs typeface="Calibri"/>
                          <a:sym typeface="Calibri"/>
                        </a:rPr>
                        <a:t>45</a:t>
                      </a:r>
                      <a:endParaRPr sz="1800" b="1" dirty="0">
                        <a:solidFill>
                          <a:srgbClr val="3F3F3F"/>
                        </a:solidFill>
                        <a:latin typeface="Calibri"/>
                        <a:ea typeface="Calibri"/>
                        <a:cs typeface="Calibri"/>
                        <a:sym typeface="Calibri"/>
                      </a:endParaRPr>
                    </a:p>
                  </a:txBody>
                  <a:tcPr marL="91450" marR="91450" marT="45725" marB="45725" anchor="ctr">
                    <a:lnL w="9525" cap="flat" cmpd="sng">
                      <a:solidFill>
                        <a:srgbClr val="717171"/>
                      </a:solidFill>
                      <a:prstDash val="solid"/>
                      <a:round/>
                      <a:headEnd type="none" w="sm" len="sm"/>
                      <a:tailEnd type="none" w="sm" len="sm"/>
                    </a:lnL>
                    <a:lnR w="9525" cap="flat" cmpd="sng">
                      <a:solidFill>
                        <a:srgbClr val="717171"/>
                      </a:solidFill>
                      <a:prstDash val="solid"/>
                      <a:round/>
                      <a:headEnd type="none" w="sm" len="sm"/>
                      <a:tailEnd type="none" w="sm" len="sm"/>
                    </a:lnR>
                    <a:lnT w="9525" cap="flat" cmpd="sng">
                      <a:solidFill>
                        <a:srgbClr val="717171"/>
                      </a:solidFill>
                      <a:prstDash val="solid"/>
                      <a:round/>
                      <a:headEnd type="none" w="sm" len="sm"/>
                      <a:tailEnd type="none" w="sm" len="sm"/>
                    </a:lnT>
                    <a:lnB w="9525" cap="flat" cmpd="sng">
                      <a:solidFill>
                        <a:srgbClr val="71717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428" name="Google Shape;428;p53"/>
          <p:cNvSpPr txBox="1"/>
          <p:nvPr/>
        </p:nvSpPr>
        <p:spPr>
          <a:xfrm>
            <a:off x="4295800" y="4653137"/>
            <a:ext cx="3888432" cy="95410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C00000"/>
                </a:solidFill>
                <a:effectLst/>
                <a:uLnTx/>
                <a:uFillTx/>
                <a:latin typeface="Calibri"/>
                <a:ea typeface="Calibri"/>
                <a:cs typeface="Calibri"/>
                <a:sym typeface="Calibri"/>
              </a:rPr>
              <a:t>%45,5 </a:t>
            </a:r>
            <a:r>
              <a:rPr kumimoji="0" lang="tr-TR" sz="2800" b="1" i="0" u="none" strike="noStrike" kern="0" cap="none" spc="0" normalizeH="0" baseline="0" noProof="0" dirty="0" err="1">
                <a:ln>
                  <a:noFill/>
                </a:ln>
                <a:solidFill>
                  <a:srgbClr val="C00000"/>
                </a:solidFill>
                <a:effectLst/>
                <a:uLnTx/>
                <a:uFillTx/>
                <a:latin typeface="Calibri"/>
                <a:ea typeface="Calibri"/>
                <a:cs typeface="Calibri"/>
                <a:sym typeface="Calibri"/>
              </a:rPr>
              <a:t>male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C00000"/>
                </a:solidFill>
                <a:effectLst/>
                <a:uLnTx/>
                <a:uFillTx/>
                <a:latin typeface="Calibri"/>
                <a:ea typeface="Calibri"/>
                <a:cs typeface="Calibri"/>
                <a:sym typeface="Calibri"/>
              </a:rPr>
              <a:t>%35 </a:t>
            </a:r>
            <a:r>
              <a:rPr kumimoji="0" lang="tr-TR" sz="2800" b="1" i="0" u="none" strike="noStrike" kern="0" cap="none" spc="0" normalizeH="0" baseline="0" noProof="0" dirty="0" err="1">
                <a:ln>
                  <a:noFill/>
                </a:ln>
                <a:solidFill>
                  <a:srgbClr val="C00000"/>
                </a:solidFill>
                <a:effectLst/>
                <a:uLnTx/>
                <a:uFillTx/>
                <a:latin typeface="Calibri"/>
                <a:ea typeface="Calibri"/>
                <a:cs typeface="Calibri"/>
                <a:sym typeface="Calibri"/>
              </a:rPr>
              <a:t>female</a:t>
            </a:r>
            <a:endParaRPr kumimoji="0" sz="28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DB0E1-0DE7-EDF2-5FCC-DC4103D81CF4}"/>
              </a:ext>
            </a:extLst>
          </p:cNvPr>
          <p:cNvSpPr>
            <a:spLocks noGrp="1"/>
          </p:cNvSpPr>
          <p:nvPr>
            <p:ph type="title"/>
          </p:nvPr>
        </p:nvSpPr>
        <p:spPr>
          <a:xfrm>
            <a:off x="1097280" y="-57346"/>
            <a:ext cx="10058400" cy="1450757"/>
          </a:xfrm>
        </p:spPr>
        <p:txBody>
          <a:bodyPr>
            <a:normAutofit/>
          </a:bodyPr>
          <a:lstStyle/>
          <a:p>
            <a:r>
              <a:rPr lang="tr-TR" sz="3200" dirty="0" err="1">
                <a:solidFill>
                  <a:srgbClr val="FF0000"/>
                </a:solidFill>
              </a:rPr>
              <a:t>The</a:t>
            </a:r>
            <a:r>
              <a:rPr lang="tr-TR" sz="3200" dirty="0">
                <a:solidFill>
                  <a:srgbClr val="FF0000"/>
                </a:solidFill>
              </a:rPr>
              <a:t> </a:t>
            </a:r>
            <a:r>
              <a:rPr lang="tr-TR" sz="3200" dirty="0" err="1">
                <a:solidFill>
                  <a:srgbClr val="FF0000"/>
                </a:solidFill>
              </a:rPr>
              <a:t>prevalance</a:t>
            </a:r>
            <a:r>
              <a:rPr lang="tr-TR" sz="3200" dirty="0">
                <a:solidFill>
                  <a:srgbClr val="FF0000"/>
                </a:solidFill>
              </a:rPr>
              <a:t> of </a:t>
            </a:r>
            <a:r>
              <a:rPr lang="tr-TR" sz="3200" dirty="0" err="1">
                <a:solidFill>
                  <a:srgbClr val="FF0000"/>
                </a:solidFill>
              </a:rPr>
              <a:t>Hepatitis</a:t>
            </a:r>
            <a:r>
              <a:rPr lang="tr-TR" sz="3200" dirty="0">
                <a:solidFill>
                  <a:srgbClr val="FF0000"/>
                </a:solidFill>
              </a:rPr>
              <a:t> B </a:t>
            </a:r>
            <a:r>
              <a:rPr lang="tr-TR" sz="3200" dirty="0" err="1">
                <a:solidFill>
                  <a:srgbClr val="FF0000"/>
                </a:solidFill>
              </a:rPr>
              <a:t>and</a:t>
            </a:r>
            <a:r>
              <a:rPr lang="tr-TR" sz="3200" dirty="0">
                <a:solidFill>
                  <a:srgbClr val="FF0000"/>
                </a:solidFill>
              </a:rPr>
              <a:t> C </a:t>
            </a:r>
            <a:r>
              <a:rPr lang="tr-TR" sz="3200" dirty="0" err="1">
                <a:solidFill>
                  <a:srgbClr val="FF0000"/>
                </a:solidFill>
              </a:rPr>
              <a:t>among</a:t>
            </a:r>
            <a:r>
              <a:rPr lang="tr-TR" sz="3200" dirty="0">
                <a:solidFill>
                  <a:srgbClr val="FF0000"/>
                </a:solidFill>
              </a:rPr>
              <a:t> </a:t>
            </a:r>
            <a:r>
              <a:rPr lang="tr-TR" sz="3200" dirty="0" err="1">
                <a:solidFill>
                  <a:srgbClr val="FF0000"/>
                </a:solidFill>
              </a:rPr>
              <a:t>prisoners</a:t>
            </a:r>
            <a:r>
              <a:rPr lang="tr-TR" sz="3200" dirty="0">
                <a:solidFill>
                  <a:srgbClr val="FF0000"/>
                </a:solidFill>
              </a:rPr>
              <a:t> in Kahramanmaraş/Türkiye . </a:t>
            </a:r>
            <a:r>
              <a:rPr lang="tr-TR" sz="3200" dirty="0">
                <a:solidFill>
                  <a:srgbClr val="FF0000"/>
                </a:solidFill>
                <a:highlight>
                  <a:srgbClr val="FFFF00"/>
                </a:highlight>
              </a:rPr>
              <a:t>N:266 </a:t>
            </a:r>
            <a:r>
              <a:rPr lang="tr-TR" sz="3200" dirty="0" err="1">
                <a:solidFill>
                  <a:srgbClr val="FF0000"/>
                </a:solidFill>
                <a:highlight>
                  <a:srgbClr val="FFFF00"/>
                </a:highlight>
              </a:rPr>
              <a:t>prisoners</a:t>
            </a:r>
            <a:endParaRPr lang="tr-TR" sz="3200" dirty="0">
              <a:solidFill>
                <a:srgbClr val="FF0000"/>
              </a:solidFill>
              <a:highlight>
                <a:srgbClr val="FFFF00"/>
              </a:highlight>
            </a:endParaRPr>
          </a:p>
        </p:txBody>
      </p:sp>
      <p:pic>
        <p:nvPicPr>
          <p:cNvPr id="6" name="İçerik Yer Tutucusu 5" descr="metin, ekran görüntüsü, yazı tipi, sayı, numara içeren bir resim&#10;&#10;Yapay zeka tarafından oluşturulan içerik yanlış olabilir.">
            <a:extLst>
              <a:ext uri="{FF2B5EF4-FFF2-40B4-BE49-F238E27FC236}">
                <a16:creationId xmlns:a16="http://schemas.microsoft.com/office/drawing/2014/main" id="{15933BC7-A9B9-A1D8-8E35-8B7FF0C810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1120" y="1822569"/>
            <a:ext cx="9408160" cy="4141390"/>
          </a:xfrm>
        </p:spPr>
      </p:pic>
      <p:sp>
        <p:nvSpPr>
          <p:cNvPr id="4" name="Metin kutusu 3">
            <a:extLst>
              <a:ext uri="{FF2B5EF4-FFF2-40B4-BE49-F238E27FC236}">
                <a16:creationId xmlns:a16="http://schemas.microsoft.com/office/drawing/2014/main" id="{A56098AF-A4E6-B86B-9943-ED9A27C9BD0E}"/>
              </a:ext>
            </a:extLst>
          </p:cNvPr>
          <p:cNvSpPr txBox="1"/>
          <p:nvPr/>
        </p:nvSpPr>
        <p:spPr>
          <a:xfrm>
            <a:off x="0" y="5869094"/>
            <a:ext cx="12122092" cy="369332"/>
          </a:xfrm>
          <a:prstGeom prst="rect">
            <a:avLst/>
          </a:prstGeom>
          <a:noFill/>
        </p:spPr>
        <p:txBody>
          <a:bodyPr wrap="square" rtlCol="0">
            <a:spAutoFit/>
          </a:bodyPr>
          <a:lstStyle/>
          <a:p>
            <a:pPr algn="ctr"/>
            <a:r>
              <a:rPr lang="tr-TR" b="1" dirty="0"/>
              <a:t>Keten D et al, </a:t>
            </a:r>
            <a:r>
              <a:rPr lang="tr-TR" b="1" dirty="0" err="1"/>
              <a:t>Jundishapur</a:t>
            </a:r>
            <a:r>
              <a:rPr lang="tr-TR" b="1" dirty="0"/>
              <a:t> J </a:t>
            </a:r>
            <a:r>
              <a:rPr lang="tr-TR" b="1" dirty="0" err="1"/>
              <a:t>Microbiol</a:t>
            </a:r>
            <a:r>
              <a:rPr lang="tr-TR" b="1" dirty="0"/>
              <a:t>. 2016 </a:t>
            </a:r>
            <a:r>
              <a:rPr lang="tr-TR" b="1" dirty="0" err="1"/>
              <a:t>February</a:t>
            </a:r>
            <a:r>
              <a:rPr lang="tr-TR" b="1" dirty="0"/>
              <a:t>; 9(2): e31598</a:t>
            </a:r>
          </a:p>
        </p:txBody>
      </p:sp>
      <p:sp>
        <p:nvSpPr>
          <p:cNvPr id="8" name="Metin kutusu 7">
            <a:extLst>
              <a:ext uri="{FF2B5EF4-FFF2-40B4-BE49-F238E27FC236}">
                <a16:creationId xmlns:a16="http://schemas.microsoft.com/office/drawing/2014/main" id="{347C5A6E-14E5-BC5C-D092-A02A7531A831}"/>
              </a:ext>
            </a:extLst>
          </p:cNvPr>
          <p:cNvSpPr txBox="1"/>
          <p:nvPr/>
        </p:nvSpPr>
        <p:spPr>
          <a:xfrm>
            <a:off x="6445545" y="5000711"/>
            <a:ext cx="6096000" cy="369332"/>
          </a:xfrm>
          <a:prstGeom prst="rect">
            <a:avLst/>
          </a:prstGeom>
          <a:noFill/>
        </p:spPr>
        <p:txBody>
          <a:bodyPr wrap="square">
            <a:spAutoFit/>
          </a:bodyPr>
          <a:lstStyle/>
          <a:p>
            <a:r>
              <a:rPr lang="en-US" sz="1800" b="1" dirty="0">
                <a:solidFill>
                  <a:srgbClr val="2C2D2E"/>
                </a:solidFill>
                <a:effectLst/>
                <a:latin typeface="Times New Roman" panose="02020603050405020304" pitchFamily="18" charset="0"/>
                <a:ea typeface="Aptos" panose="020B0004020202020204" pitchFamily="34" charset="0"/>
              </a:rPr>
              <a:t>.</a:t>
            </a:r>
            <a:endParaRPr lang="tr-TR" dirty="0"/>
          </a:p>
        </p:txBody>
      </p:sp>
      <p:sp>
        <p:nvSpPr>
          <p:cNvPr id="9" name="Dikdörtgen 8">
            <a:extLst>
              <a:ext uri="{FF2B5EF4-FFF2-40B4-BE49-F238E27FC236}">
                <a16:creationId xmlns:a16="http://schemas.microsoft.com/office/drawing/2014/main" id="{D7157F04-6A51-2544-D75B-655A6BE99348}"/>
              </a:ext>
            </a:extLst>
          </p:cNvPr>
          <p:cNvSpPr/>
          <p:nvPr/>
        </p:nvSpPr>
        <p:spPr>
          <a:xfrm>
            <a:off x="1333850" y="4353886"/>
            <a:ext cx="9060110" cy="10989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972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BBF94DC8-454F-0401-B6C0-2DF1DCA9FFA6}"/>
              </a:ext>
            </a:extLst>
          </p:cNvPr>
          <p:cNvPicPr>
            <a:picLocks noChangeAspect="1"/>
          </p:cNvPicPr>
          <p:nvPr/>
        </p:nvPicPr>
        <p:blipFill>
          <a:blip r:embed="rId2"/>
          <a:stretch>
            <a:fillRect/>
          </a:stretch>
        </p:blipFill>
        <p:spPr>
          <a:xfrm>
            <a:off x="139804" y="1097280"/>
            <a:ext cx="12007500" cy="5283200"/>
          </a:xfrm>
          <a:prstGeom prst="rect">
            <a:avLst/>
          </a:prstGeom>
        </p:spPr>
      </p:pic>
      <p:sp>
        <p:nvSpPr>
          <p:cNvPr id="14" name="Metin kutusu 13">
            <a:extLst>
              <a:ext uri="{FF2B5EF4-FFF2-40B4-BE49-F238E27FC236}">
                <a16:creationId xmlns:a16="http://schemas.microsoft.com/office/drawing/2014/main" id="{E1549994-2963-8442-C577-7A1C1F89A3A1}"/>
              </a:ext>
            </a:extLst>
          </p:cNvPr>
          <p:cNvSpPr txBox="1"/>
          <p:nvPr/>
        </p:nvSpPr>
        <p:spPr>
          <a:xfrm>
            <a:off x="0" y="436228"/>
            <a:ext cx="12147304" cy="584775"/>
          </a:xfrm>
          <a:prstGeom prst="rect">
            <a:avLst/>
          </a:prstGeom>
          <a:noFill/>
        </p:spPr>
        <p:txBody>
          <a:bodyPr wrap="square" rtlCol="0">
            <a:spAutoFit/>
          </a:bodyPr>
          <a:lstStyle/>
          <a:p>
            <a:pPr algn="ctr"/>
            <a:r>
              <a:rPr lang="tr-TR" sz="3200" b="1" dirty="0">
                <a:solidFill>
                  <a:srgbClr val="FF0000"/>
                </a:solidFill>
              </a:rPr>
              <a:t>HCV </a:t>
            </a:r>
            <a:r>
              <a:rPr lang="tr-TR" sz="3200" b="1" dirty="0" err="1">
                <a:solidFill>
                  <a:srgbClr val="FF0000"/>
                </a:solidFill>
              </a:rPr>
              <a:t>Prevalance</a:t>
            </a:r>
            <a:r>
              <a:rPr lang="tr-TR" sz="3200" b="1" dirty="0">
                <a:solidFill>
                  <a:srgbClr val="FF0000"/>
                </a:solidFill>
              </a:rPr>
              <a:t> in </a:t>
            </a:r>
            <a:r>
              <a:rPr lang="tr-TR" sz="3200" b="1" dirty="0" err="1">
                <a:solidFill>
                  <a:srgbClr val="FF0000"/>
                </a:solidFill>
              </a:rPr>
              <a:t>patients</a:t>
            </a:r>
            <a:r>
              <a:rPr lang="tr-TR" sz="3200" b="1" dirty="0">
                <a:solidFill>
                  <a:srgbClr val="FF0000"/>
                </a:solidFill>
              </a:rPr>
              <a:t> </a:t>
            </a:r>
            <a:r>
              <a:rPr lang="tr-TR" sz="3200" b="1" dirty="0" err="1">
                <a:solidFill>
                  <a:srgbClr val="FF0000"/>
                </a:solidFill>
              </a:rPr>
              <a:t>who</a:t>
            </a:r>
            <a:r>
              <a:rPr lang="tr-TR" sz="3200" b="1" dirty="0">
                <a:solidFill>
                  <a:srgbClr val="FF0000"/>
                </a:solidFill>
              </a:rPr>
              <a:t> </a:t>
            </a:r>
            <a:r>
              <a:rPr lang="tr-TR" sz="3200" b="1" dirty="0" err="1">
                <a:solidFill>
                  <a:srgbClr val="FF0000"/>
                </a:solidFill>
              </a:rPr>
              <a:t>have</a:t>
            </a:r>
            <a:r>
              <a:rPr lang="tr-TR" sz="3200" b="1" dirty="0">
                <a:solidFill>
                  <a:srgbClr val="FF0000"/>
                </a:solidFill>
              </a:rPr>
              <a:t> </a:t>
            </a:r>
            <a:r>
              <a:rPr lang="tr-TR" sz="3200" b="1" dirty="0" err="1">
                <a:solidFill>
                  <a:srgbClr val="FF0000"/>
                </a:solidFill>
              </a:rPr>
              <a:t>hemodialysis</a:t>
            </a:r>
            <a:endParaRPr lang="tr-TR" sz="3200" b="1" dirty="0">
              <a:solidFill>
                <a:srgbClr val="FF0000"/>
              </a:solidFill>
            </a:endParaRPr>
          </a:p>
        </p:txBody>
      </p:sp>
    </p:spTree>
    <p:extLst>
      <p:ext uri="{BB962C8B-B14F-4D97-AF65-F5344CB8AC3E}">
        <p14:creationId xmlns:p14="http://schemas.microsoft.com/office/powerpoint/2010/main" val="308456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harita, diyagram içeren bir resim&#10;&#10;Yapay zeka tarafından oluşturulan içerik yanlış olabilir.">
            <a:extLst>
              <a:ext uri="{FF2B5EF4-FFF2-40B4-BE49-F238E27FC236}">
                <a16:creationId xmlns:a16="http://schemas.microsoft.com/office/drawing/2014/main" id="{C1C7B406-0225-5FDA-3C78-6B5DAAC02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828" y="674131"/>
            <a:ext cx="9274344" cy="5509737"/>
          </a:xfrm>
          <a:prstGeom prst="rect">
            <a:avLst/>
          </a:prstGeom>
        </p:spPr>
      </p:pic>
      <p:sp>
        <p:nvSpPr>
          <p:cNvPr id="9" name="Metin kutusu 8">
            <a:extLst>
              <a:ext uri="{FF2B5EF4-FFF2-40B4-BE49-F238E27FC236}">
                <a16:creationId xmlns:a16="http://schemas.microsoft.com/office/drawing/2014/main" id="{2692A042-957B-0DE0-F6D7-BCDCB1B53C40}"/>
              </a:ext>
            </a:extLst>
          </p:cNvPr>
          <p:cNvSpPr txBox="1"/>
          <p:nvPr/>
        </p:nvSpPr>
        <p:spPr>
          <a:xfrm>
            <a:off x="0" y="167780"/>
            <a:ext cx="12192000" cy="646331"/>
          </a:xfrm>
          <a:prstGeom prst="rect">
            <a:avLst/>
          </a:prstGeom>
          <a:noFill/>
        </p:spPr>
        <p:txBody>
          <a:bodyPr wrap="square" rtlCol="0">
            <a:spAutoFit/>
          </a:bodyPr>
          <a:lstStyle/>
          <a:p>
            <a:pPr algn="ctr"/>
            <a:r>
              <a:rPr lang="tr-TR" sz="3600" b="1" dirty="0" err="1">
                <a:solidFill>
                  <a:srgbClr val="FF0000"/>
                </a:solidFill>
              </a:rPr>
              <a:t>Prevalance</a:t>
            </a:r>
            <a:r>
              <a:rPr lang="tr-TR" sz="3600" b="1" dirty="0">
                <a:solidFill>
                  <a:srgbClr val="FF0000"/>
                </a:solidFill>
              </a:rPr>
              <a:t> of HCV </a:t>
            </a:r>
            <a:r>
              <a:rPr lang="tr-TR" sz="3600" b="1" dirty="0" err="1">
                <a:solidFill>
                  <a:srgbClr val="FF0000"/>
                </a:solidFill>
              </a:rPr>
              <a:t>infection</a:t>
            </a:r>
            <a:r>
              <a:rPr lang="tr-TR" sz="3600" b="1" dirty="0">
                <a:solidFill>
                  <a:srgbClr val="FF0000"/>
                </a:solidFill>
              </a:rPr>
              <a:t> in </a:t>
            </a:r>
            <a:r>
              <a:rPr lang="tr-TR" sz="3600" b="1" dirty="0" err="1">
                <a:solidFill>
                  <a:srgbClr val="FF0000"/>
                </a:solidFill>
              </a:rPr>
              <a:t>pregnant</a:t>
            </a:r>
            <a:r>
              <a:rPr lang="tr-TR" sz="3600" b="1" dirty="0">
                <a:solidFill>
                  <a:srgbClr val="FF0000"/>
                </a:solidFill>
              </a:rPr>
              <a:t> </a:t>
            </a:r>
            <a:r>
              <a:rPr lang="tr-TR" sz="3600" b="1" dirty="0" err="1">
                <a:solidFill>
                  <a:srgbClr val="FF0000"/>
                </a:solidFill>
              </a:rPr>
              <a:t>women</a:t>
            </a:r>
            <a:endParaRPr lang="tr-TR" sz="3600" b="1" dirty="0">
              <a:solidFill>
                <a:srgbClr val="FF0000"/>
              </a:solidFill>
            </a:endParaRPr>
          </a:p>
        </p:txBody>
      </p:sp>
    </p:spTree>
    <p:extLst>
      <p:ext uri="{BB962C8B-B14F-4D97-AF65-F5344CB8AC3E}">
        <p14:creationId xmlns:p14="http://schemas.microsoft.com/office/powerpoint/2010/main" val="268530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sayı, numara, yazı tipi içeren bir resim&#10;&#10;Yapay zeka tarafından oluşturulan içerik yanlış olabilir.">
            <a:extLst>
              <a:ext uri="{FF2B5EF4-FFF2-40B4-BE49-F238E27FC236}">
                <a16:creationId xmlns:a16="http://schemas.microsoft.com/office/drawing/2014/main" id="{BE3C37BB-AA84-5A7F-0A1B-B46CAE5E3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41" y="1885816"/>
            <a:ext cx="12351598" cy="3651384"/>
          </a:xfrm>
          <a:prstGeom prst="rect">
            <a:avLst/>
          </a:prstGeom>
        </p:spPr>
      </p:pic>
      <p:sp>
        <p:nvSpPr>
          <p:cNvPr id="4" name="Metin kutusu 3">
            <a:extLst>
              <a:ext uri="{FF2B5EF4-FFF2-40B4-BE49-F238E27FC236}">
                <a16:creationId xmlns:a16="http://schemas.microsoft.com/office/drawing/2014/main" id="{04936590-C1B8-E1E5-9195-10343940EF4E}"/>
              </a:ext>
            </a:extLst>
          </p:cNvPr>
          <p:cNvSpPr txBox="1"/>
          <p:nvPr/>
        </p:nvSpPr>
        <p:spPr>
          <a:xfrm>
            <a:off x="0" y="365760"/>
            <a:ext cx="12192000" cy="646331"/>
          </a:xfrm>
          <a:prstGeom prst="rect">
            <a:avLst/>
          </a:prstGeom>
          <a:noFill/>
        </p:spPr>
        <p:txBody>
          <a:bodyPr wrap="square" rtlCol="0">
            <a:spAutoFit/>
          </a:bodyPr>
          <a:lstStyle/>
          <a:p>
            <a:pPr algn="ctr"/>
            <a:r>
              <a:rPr lang="tr-TR" sz="3600" b="1" dirty="0">
                <a:solidFill>
                  <a:srgbClr val="FF0000"/>
                </a:solidFill>
              </a:rPr>
              <a:t>HCV </a:t>
            </a:r>
            <a:r>
              <a:rPr lang="tr-TR" sz="3600" b="1" dirty="0" err="1">
                <a:solidFill>
                  <a:srgbClr val="FF0000"/>
                </a:solidFill>
              </a:rPr>
              <a:t>Prevalance</a:t>
            </a:r>
            <a:r>
              <a:rPr lang="tr-TR" sz="3600" b="1" dirty="0">
                <a:solidFill>
                  <a:srgbClr val="FF0000"/>
                </a:solidFill>
              </a:rPr>
              <a:t>  in Blood </a:t>
            </a:r>
            <a:r>
              <a:rPr lang="tr-TR" sz="3600" b="1" dirty="0" err="1">
                <a:solidFill>
                  <a:srgbClr val="FF0000"/>
                </a:solidFill>
              </a:rPr>
              <a:t>Donors</a:t>
            </a:r>
            <a:endParaRPr lang="tr-TR" sz="3600" b="1" dirty="0">
              <a:solidFill>
                <a:srgbClr val="FF0000"/>
              </a:solidFill>
            </a:endParaRPr>
          </a:p>
        </p:txBody>
      </p:sp>
    </p:spTree>
    <p:extLst>
      <p:ext uri="{BB962C8B-B14F-4D97-AF65-F5344CB8AC3E}">
        <p14:creationId xmlns:p14="http://schemas.microsoft.com/office/powerpoint/2010/main" val="394589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D7C3-A9A4-57D8-5E33-940D25ECC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210C6-380A-1E2E-1136-8E1F5578A37C}"/>
              </a:ext>
            </a:extLst>
          </p:cNvPr>
          <p:cNvSpPr>
            <a:spLocks noGrp="1"/>
          </p:cNvSpPr>
          <p:nvPr>
            <p:ph type="ctrTitle"/>
          </p:nvPr>
        </p:nvSpPr>
        <p:spPr/>
        <p:txBody>
          <a:bodyPr>
            <a:normAutofit fontScale="90000"/>
          </a:bodyPr>
          <a:lstStyle/>
          <a:p>
            <a:r>
              <a:rPr b="1" dirty="0">
                <a:solidFill>
                  <a:srgbClr val="FF0000"/>
                </a:solidFill>
              </a:rPr>
              <a:t>T</a:t>
            </a:r>
            <a:r>
              <a:rPr lang="tr-TR" b="1" dirty="0">
                <a:solidFill>
                  <a:srgbClr val="FF0000"/>
                </a:solidFill>
              </a:rPr>
              <a:t>ü</a:t>
            </a:r>
            <a:r>
              <a:rPr b="1" dirty="0" err="1">
                <a:solidFill>
                  <a:srgbClr val="FF0000"/>
                </a:solidFill>
              </a:rPr>
              <a:t>rk</a:t>
            </a:r>
            <a:r>
              <a:rPr lang="tr-TR" b="1" dirty="0">
                <a:solidFill>
                  <a:srgbClr val="FF0000"/>
                </a:solidFill>
              </a:rPr>
              <a:t>i</a:t>
            </a:r>
            <a:r>
              <a:rPr b="1" dirty="0">
                <a:solidFill>
                  <a:srgbClr val="FF0000"/>
                </a:solidFill>
              </a:rPr>
              <a:t>y</a:t>
            </a:r>
            <a:r>
              <a:rPr lang="tr-TR" b="1" dirty="0">
                <a:solidFill>
                  <a:srgbClr val="FF0000"/>
                </a:solidFill>
              </a:rPr>
              <a:t>e</a:t>
            </a:r>
            <a:r>
              <a:rPr b="1" dirty="0">
                <a:solidFill>
                  <a:srgbClr val="FF0000"/>
                </a:solidFill>
              </a:rPr>
              <a:t> Viral Hepatitis Prevention and Control Program</a:t>
            </a:r>
          </a:p>
        </p:txBody>
      </p:sp>
      <p:sp>
        <p:nvSpPr>
          <p:cNvPr id="3" name="Subtitle 2">
            <a:extLst>
              <a:ext uri="{FF2B5EF4-FFF2-40B4-BE49-F238E27FC236}">
                <a16:creationId xmlns:a16="http://schemas.microsoft.com/office/drawing/2014/main" id="{CB6D5BEA-E7FF-3AF3-040E-C309583A23AD}"/>
              </a:ext>
            </a:extLst>
          </p:cNvPr>
          <p:cNvSpPr>
            <a:spLocks noGrp="1"/>
          </p:cNvSpPr>
          <p:nvPr>
            <p:ph type="subTitle" idx="1"/>
          </p:nvPr>
        </p:nvSpPr>
        <p:spPr/>
        <p:txBody>
          <a:bodyPr>
            <a:normAutofit/>
          </a:bodyPr>
          <a:lstStyle/>
          <a:p>
            <a:r>
              <a:rPr sz="3200" b="1" dirty="0">
                <a:highlight>
                  <a:srgbClr val="FFFF00"/>
                </a:highlight>
              </a:rPr>
              <a:t>2018–2023</a:t>
            </a:r>
          </a:p>
        </p:txBody>
      </p:sp>
    </p:spTree>
    <p:extLst>
      <p:ext uri="{BB962C8B-B14F-4D97-AF65-F5344CB8AC3E}">
        <p14:creationId xmlns:p14="http://schemas.microsoft.com/office/powerpoint/2010/main" val="217391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0F629-3392-5632-FB53-18431A453DBB}"/>
              </a:ext>
            </a:extLst>
          </p:cNvPr>
          <p:cNvSpPr>
            <a:spLocks noGrp="1"/>
          </p:cNvSpPr>
          <p:nvPr>
            <p:ph type="title"/>
          </p:nvPr>
        </p:nvSpPr>
        <p:spPr/>
        <p:txBody>
          <a:bodyPr/>
          <a:lstStyle/>
          <a:p>
            <a:pPr algn="ctr"/>
            <a:r>
              <a:rPr lang="en-US" sz="4400" b="1" kern="0" dirty="0">
                <a:solidFill>
                  <a:srgbClr val="FF0000"/>
                </a:solidFill>
                <a:effectLst/>
                <a:latin typeface="Times New Roman" panose="02020603050405020304" pitchFamily="18" charset="0"/>
                <a:ea typeface="Times New Roman" panose="02020603050405020304" pitchFamily="18" charset="0"/>
              </a:rPr>
              <a:t>T</a:t>
            </a:r>
            <a:r>
              <a:rPr lang="tr-TR" sz="4400" b="1" kern="0" dirty="0">
                <a:solidFill>
                  <a:srgbClr val="FF0000"/>
                </a:solidFill>
                <a:effectLst/>
                <a:latin typeface="Times New Roman" panose="02020603050405020304" pitchFamily="18" charset="0"/>
                <a:ea typeface="Times New Roman" panose="02020603050405020304" pitchFamily="18" charset="0"/>
              </a:rPr>
              <a:t>ü</a:t>
            </a:r>
            <a:r>
              <a:rPr lang="en-US" sz="4400" b="1" kern="0" dirty="0" err="1">
                <a:solidFill>
                  <a:srgbClr val="FF0000"/>
                </a:solidFill>
                <a:effectLst/>
                <a:latin typeface="Times New Roman" panose="02020603050405020304" pitchFamily="18" charset="0"/>
                <a:ea typeface="Times New Roman" panose="02020603050405020304" pitchFamily="18" charset="0"/>
              </a:rPr>
              <a:t>rkiye</a:t>
            </a:r>
            <a:r>
              <a:rPr lang="en-US" sz="4400" b="1" kern="0" dirty="0">
                <a:solidFill>
                  <a:srgbClr val="FF0000"/>
                </a:solidFill>
                <a:effectLst/>
                <a:latin typeface="Times New Roman" panose="02020603050405020304" pitchFamily="18" charset="0"/>
                <a:ea typeface="Times New Roman" panose="02020603050405020304" pitchFamily="18" charset="0"/>
              </a:rPr>
              <a:t> Viral Hepatitis </a:t>
            </a:r>
            <a:br>
              <a:rPr lang="tr-TR" sz="4400" b="1" kern="0" dirty="0">
                <a:solidFill>
                  <a:srgbClr val="FF0000"/>
                </a:solidFill>
                <a:effectLst/>
                <a:latin typeface="Times New Roman" panose="02020603050405020304" pitchFamily="18" charset="0"/>
                <a:ea typeface="Times New Roman" panose="02020603050405020304" pitchFamily="18" charset="0"/>
              </a:rPr>
            </a:br>
            <a:r>
              <a:rPr lang="en-US" sz="4400" b="1" kern="0" dirty="0">
                <a:solidFill>
                  <a:srgbClr val="FF0000"/>
                </a:solidFill>
                <a:effectLst/>
                <a:latin typeface="Times New Roman" panose="02020603050405020304" pitchFamily="18" charset="0"/>
                <a:ea typeface="Times New Roman" panose="02020603050405020304" pitchFamily="18" charset="0"/>
              </a:rPr>
              <a:t>Prevention and Control Program </a:t>
            </a:r>
            <a:endParaRPr lang="tr-TR" b="1" dirty="0">
              <a:solidFill>
                <a:srgbClr val="FF0000"/>
              </a:solidFill>
            </a:endParaRPr>
          </a:p>
        </p:txBody>
      </p:sp>
      <p:sp>
        <p:nvSpPr>
          <p:cNvPr id="3" name="İçerik Yer Tutucusu 2">
            <a:extLst>
              <a:ext uri="{FF2B5EF4-FFF2-40B4-BE49-F238E27FC236}">
                <a16:creationId xmlns:a16="http://schemas.microsoft.com/office/drawing/2014/main" id="{68B037FE-B544-6408-B352-23017AE019AC}"/>
              </a:ext>
            </a:extLst>
          </p:cNvPr>
          <p:cNvSpPr>
            <a:spLocks noGrp="1"/>
          </p:cNvSpPr>
          <p:nvPr>
            <p:ph idx="1"/>
          </p:nvPr>
        </p:nvSpPr>
        <p:spPr/>
        <p:txBody>
          <a:bodyPr>
            <a:normAutofit fontScale="92500" lnSpcReduction="20000"/>
          </a:bodyPr>
          <a:lstStyle/>
          <a:p>
            <a:pPr>
              <a:lnSpc>
                <a:spcPct val="107000"/>
              </a:lnSpc>
              <a:spcAft>
                <a:spcPts val="800"/>
              </a:spcAft>
            </a:pP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Turkiye</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Viral Hepatitis Prevention and Control Program (2018-2023) was implemented. The program came into effect on September 12, 2018, and has been communicated to all healthcare institutions and organizations, as well as program stakeholders. The objectives of this program are as follows, using appropriate public health approaches: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To reduce diseases, complications, and deaths caused by Viral Hepatitis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To improve the care of Viral Hepatitis patients.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To mitigate the socioeconomic impact of Viral Hepatitis in community settings</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8043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E83549-6EF1-FE09-9F7B-5A7251E2B604}"/>
              </a:ext>
            </a:extLst>
          </p:cNvPr>
          <p:cNvSpPr>
            <a:spLocks noGrp="1"/>
          </p:cNvSpPr>
          <p:nvPr>
            <p:ph type="title"/>
          </p:nvPr>
        </p:nvSpPr>
        <p:spPr>
          <a:xfrm>
            <a:off x="838200" y="22225"/>
            <a:ext cx="10515600" cy="1325563"/>
          </a:xfrm>
        </p:spPr>
        <p:txBody>
          <a:bodyPr/>
          <a:lstStyle/>
          <a:p>
            <a:r>
              <a:rPr lang="tr-TR" b="1" dirty="0" err="1">
                <a:solidFill>
                  <a:srgbClr val="FF0000"/>
                </a:solidFill>
              </a:rPr>
              <a:t>Challenges</a:t>
            </a:r>
            <a:r>
              <a:rPr lang="tr-TR" b="1" dirty="0">
                <a:solidFill>
                  <a:srgbClr val="FF0000"/>
                </a:solidFill>
              </a:rPr>
              <a:t> </a:t>
            </a:r>
            <a:r>
              <a:rPr lang="tr-TR" b="1" dirty="0" err="1">
                <a:solidFill>
                  <a:srgbClr val="FF0000"/>
                </a:solidFill>
              </a:rPr>
              <a:t>for</a:t>
            </a:r>
            <a:r>
              <a:rPr lang="tr-TR" b="1" dirty="0">
                <a:solidFill>
                  <a:srgbClr val="FF0000"/>
                </a:solidFill>
              </a:rPr>
              <a:t> </a:t>
            </a:r>
            <a:r>
              <a:rPr lang="tr-TR" b="1" dirty="0" err="1">
                <a:solidFill>
                  <a:srgbClr val="FF0000"/>
                </a:solidFill>
              </a:rPr>
              <a:t>eliminating</a:t>
            </a:r>
            <a:r>
              <a:rPr lang="tr-TR" b="1" dirty="0">
                <a:solidFill>
                  <a:srgbClr val="FF0000"/>
                </a:solidFill>
              </a:rPr>
              <a:t> of HCV </a:t>
            </a:r>
            <a:r>
              <a:rPr lang="tr-TR" b="1" dirty="0" err="1">
                <a:solidFill>
                  <a:srgbClr val="FF0000"/>
                </a:solidFill>
              </a:rPr>
              <a:t>infection</a:t>
            </a:r>
            <a:r>
              <a:rPr lang="tr-TR" b="1" dirty="0">
                <a:solidFill>
                  <a:srgbClr val="FF0000"/>
                </a:solidFill>
              </a:rPr>
              <a:t> </a:t>
            </a:r>
          </a:p>
        </p:txBody>
      </p:sp>
      <p:sp>
        <p:nvSpPr>
          <p:cNvPr id="3" name="İçerik Yer Tutucusu 2">
            <a:extLst>
              <a:ext uri="{FF2B5EF4-FFF2-40B4-BE49-F238E27FC236}">
                <a16:creationId xmlns:a16="http://schemas.microsoft.com/office/drawing/2014/main" id="{8048BF03-1703-B0B8-77F1-D37EE32427A5}"/>
              </a:ext>
            </a:extLst>
          </p:cNvPr>
          <p:cNvSpPr>
            <a:spLocks noGrp="1"/>
          </p:cNvSpPr>
          <p:nvPr>
            <p:ph idx="1"/>
          </p:nvPr>
        </p:nvSpPr>
        <p:spPr>
          <a:xfrm>
            <a:off x="838200" y="1070265"/>
            <a:ext cx="10515600" cy="5184775"/>
          </a:xfrm>
        </p:spPr>
        <p:txBody>
          <a:bodyPr>
            <a:noAutofit/>
          </a:bodyPr>
          <a:lstStyle/>
          <a:p>
            <a:r>
              <a:rPr lang="en-US" sz="2400" b="1" dirty="0">
                <a:solidFill>
                  <a:srgbClr val="FF0000"/>
                </a:solidFill>
              </a:rPr>
              <a:t>Globally, more than</a:t>
            </a:r>
            <a:r>
              <a:rPr lang="tr-TR" sz="2400" b="1" dirty="0">
                <a:solidFill>
                  <a:srgbClr val="FF0000"/>
                </a:solidFill>
              </a:rPr>
              <a:t> </a:t>
            </a:r>
            <a:r>
              <a:rPr lang="en-US" sz="2400" b="1" dirty="0">
                <a:solidFill>
                  <a:srgbClr val="FF0000"/>
                </a:solidFill>
              </a:rPr>
              <a:t>1095 people die from HCV every day and 400 000 people die every</a:t>
            </a:r>
            <a:r>
              <a:rPr lang="tr-TR" sz="2400" b="1" dirty="0">
                <a:solidFill>
                  <a:srgbClr val="FF0000"/>
                </a:solidFill>
              </a:rPr>
              <a:t> </a:t>
            </a:r>
            <a:r>
              <a:rPr lang="en-US" sz="2400" b="1" dirty="0">
                <a:solidFill>
                  <a:srgbClr val="FF0000"/>
                </a:solidFill>
              </a:rPr>
              <a:t>year from HCV-related liver diseases </a:t>
            </a:r>
            <a:r>
              <a:rPr lang="en-US" sz="2400" b="1" dirty="0"/>
              <a:t>even though HCV is curable</a:t>
            </a:r>
            <a:r>
              <a:rPr lang="tr-TR" sz="2400" b="1" dirty="0"/>
              <a:t> </a:t>
            </a:r>
            <a:r>
              <a:rPr lang="en-US" sz="2400" b="1" dirty="0"/>
              <a:t>with the availability of direct-acting antivirals (DAAs)</a:t>
            </a:r>
            <a:endParaRPr lang="tr-TR" sz="2400" b="1" dirty="0"/>
          </a:p>
          <a:p>
            <a:r>
              <a:rPr lang="en-US" sz="2400" b="1" dirty="0"/>
              <a:t>It has been estimated that, out of </a:t>
            </a:r>
            <a:r>
              <a:rPr lang="en-US" sz="2400" b="1" dirty="0">
                <a:solidFill>
                  <a:srgbClr val="FF0000"/>
                </a:solidFill>
              </a:rPr>
              <a:t>the 4.2 million</a:t>
            </a:r>
            <a:r>
              <a:rPr lang="tr-TR" sz="2400" b="1" dirty="0">
                <a:solidFill>
                  <a:srgbClr val="FF0000"/>
                </a:solidFill>
              </a:rPr>
              <a:t> </a:t>
            </a:r>
            <a:r>
              <a:rPr lang="en-US" sz="2400" b="1" dirty="0">
                <a:solidFill>
                  <a:srgbClr val="FF0000"/>
                </a:solidFill>
              </a:rPr>
              <a:t>adults affected by HCV infection in the 31 EU/ European Economic Area (EEA) countries,</a:t>
            </a:r>
            <a:r>
              <a:rPr lang="tr-TR" sz="2400" b="1" dirty="0">
                <a:solidFill>
                  <a:srgbClr val="FF0000"/>
                </a:solidFill>
              </a:rPr>
              <a:t> </a:t>
            </a:r>
            <a:r>
              <a:rPr lang="en-US" sz="2400" b="1" dirty="0">
                <a:solidFill>
                  <a:srgbClr val="FF0000"/>
                </a:solidFill>
              </a:rPr>
              <a:t>as many as 580 000 are migrants.</a:t>
            </a:r>
            <a:endParaRPr lang="tr-TR" sz="2400" b="1" dirty="0">
              <a:solidFill>
                <a:srgbClr val="FF0000"/>
              </a:solidFill>
            </a:endParaRPr>
          </a:p>
          <a:p>
            <a:r>
              <a:rPr lang="tr-TR" sz="2400" b="1" dirty="0" err="1">
                <a:solidFill>
                  <a:srgbClr val="FF0000"/>
                </a:solidFill>
              </a:rPr>
              <a:t>It</a:t>
            </a:r>
            <a:r>
              <a:rPr lang="tr-TR" sz="2400" b="1" dirty="0">
                <a:solidFill>
                  <a:srgbClr val="FF0000"/>
                </a:solidFill>
              </a:rPr>
              <a:t> has </a:t>
            </a:r>
            <a:r>
              <a:rPr lang="tr-TR" sz="2400" b="1" dirty="0" err="1">
                <a:solidFill>
                  <a:srgbClr val="FF0000"/>
                </a:solidFill>
              </a:rPr>
              <a:t>been</a:t>
            </a:r>
            <a:r>
              <a:rPr lang="tr-TR" sz="2400" b="1" dirty="0">
                <a:solidFill>
                  <a:srgbClr val="FF0000"/>
                </a:solidFill>
              </a:rPr>
              <a:t> </a:t>
            </a:r>
            <a:r>
              <a:rPr lang="tr-TR" sz="2400" b="1" dirty="0" err="1">
                <a:solidFill>
                  <a:srgbClr val="FF0000"/>
                </a:solidFill>
              </a:rPr>
              <a:t>estimated</a:t>
            </a:r>
            <a:r>
              <a:rPr lang="tr-TR" sz="2400" b="1" dirty="0">
                <a:solidFill>
                  <a:srgbClr val="FF0000"/>
                </a:solidFill>
              </a:rPr>
              <a:t> </a:t>
            </a:r>
            <a:r>
              <a:rPr lang="tr-TR" sz="2400" b="1" dirty="0" err="1">
                <a:solidFill>
                  <a:srgbClr val="FF0000"/>
                </a:solidFill>
              </a:rPr>
              <a:t>that</a:t>
            </a:r>
            <a:r>
              <a:rPr lang="tr-TR" sz="2400" b="1" dirty="0">
                <a:solidFill>
                  <a:srgbClr val="FF0000"/>
                </a:solidFill>
              </a:rPr>
              <a:t> 425 000 </a:t>
            </a:r>
            <a:r>
              <a:rPr lang="tr-TR" sz="2400" b="1" dirty="0" err="1">
                <a:solidFill>
                  <a:srgbClr val="FF0000"/>
                </a:solidFill>
              </a:rPr>
              <a:t>people</a:t>
            </a:r>
            <a:r>
              <a:rPr lang="tr-TR" sz="2400" b="1" dirty="0">
                <a:solidFill>
                  <a:srgbClr val="FF0000"/>
                </a:solidFill>
              </a:rPr>
              <a:t> </a:t>
            </a:r>
            <a:r>
              <a:rPr lang="tr-TR" sz="2400" b="1" dirty="0" err="1">
                <a:solidFill>
                  <a:srgbClr val="FF0000"/>
                </a:solidFill>
              </a:rPr>
              <a:t>affected</a:t>
            </a:r>
            <a:r>
              <a:rPr lang="tr-TR" sz="2400" b="1" dirty="0">
                <a:solidFill>
                  <a:srgbClr val="FF0000"/>
                </a:solidFill>
              </a:rPr>
              <a:t> </a:t>
            </a:r>
            <a:r>
              <a:rPr lang="tr-TR" sz="2400" b="1" dirty="0" err="1">
                <a:solidFill>
                  <a:srgbClr val="FF0000"/>
                </a:solidFill>
              </a:rPr>
              <a:t>with</a:t>
            </a:r>
            <a:r>
              <a:rPr lang="tr-TR" sz="2400" b="1" dirty="0">
                <a:solidFill>
                  <a:srgbClr val="FF0000"/>
                </a:solidFill>
              </a:rPr>
              <a:t> HCV </a:t>
            </a:r>
            <a:r>
              <a:rPr lang="tr-TR" sz="2400" b="1" dirty="0" err="1">
                <a:solidFill>
                  <a:srgbClr val="FF0000"/>
                </a:solidFill>
              </a:rPr>
              <a:t>infection</a:t>
            </a:r>
            <a:r>
              <a:rPr lang="tr-TR" sz="2400" b="1" dirty="0">
                <a:solidFill>
                  <a:srgbClr val="FF0000"/>
                </a:solidFill>
              </a:rPr>
              <a:t> in Türkiye.</a:t>
            </a:r>
          </a:p>
          <a:p>
            <a:r>
              <a:rPr lang="en-US" sz="2400" b="1" dirty="0">
                <a:solidFill>
                  <a:srgbClr val="FF0000"/>
                </a:solidFill>
              </a:rPr>
              <a:t>The majority of people infected with chronic hepatitis C</a:t>
            </a:r>
            <a:r>
              <a:rPr lang="tr-TR" sz="2400" b="1" dirty="0">
                <a:solidFill>
                  <a:srgbClr val="FF0000"/>
                </a:solidFill>
              </a:rPr>
              <a:t> </a:t>
            </a:r>
            <a:r>
              <a:rPr lang="en-US" sz="2400" b="1" dirty="0">
                <a:solidFill>
                  <a:srgbClr val="FF0000"/>
                </a:solidFill>
              </a:rPr>
              <a:t>virus (HCV) in the European Union</a:t>
            </a:r>
            <a:r>
              <a:rPr lang="tr-TR" sz="2400" b="1" dirty="0">
                <a:solidFill>
                  <a:srgbClr val="FF0000"/>
                </a:solidFill>
              </a:rPr>
              <a:t> </a:t>
            </a:r>
            <a:r>
              <a:rPr lang="tr-TR" sz="2400" b="1" dirty="0" err="1">
                <a:solidFill>
                  <a:srgbClr val="FF0000"/>
                </a:solidFill>
              </a:rPr>
              <a:t>and</a:t>
            </a:r>
            <a:r>
              <a:rPr lang="tr-TR" sz="2400" b="1" dirty="0">
                <a:solidFill>
                  <a:srgbClr val="FF0000"/>
                </a:solidFill>
              </a:rPr>
              <a:t> Türkiye</a:t>
            </a:r>
            <a:r>
              <a:rPr lang="en-US" sz="2400" b="1" dirty="0">
                <a:solidFill>
                  <a:srgbClr val="FF0000"/>
                </a:solidFill>
              </a:rPr>
              <a:t> remain undiagnosed</a:t>
            </a:r>
            <a:r>
              <a:rPr lang="tr-TR" sz="2400" b="1" dirty="0">
                <a:solidFill>
                  <a:srgbClr val="FF0000"/>
                </a:solidFill>
              </a:rPr>
              <a:t> </a:t>
            </a:r>
            <a:r>
              <a:rPr lang="en-US" sz="2400" b="1" dirty="0">
                <a:solidFill>
                  <a:srgbClr val="FF0000"/>
                </a:solidFill>
              </a:rPr>
              <a:t>and untreated, while migration has become a challenge.</a:t>
            </a:r>
            <a:endParaRPr lang="tr-TR" sz="2400" b="1" dirty="0">
              <a:solidFill>
                <a:srgbClr val="FF0000"/>
              </a:solidFill>
            </a:endParaRPr>
          </a:p>
          <a:p>
            <a:r>
              <a:rPr lang="en-US" sz="2400" b="1" dirty="0">
                <a:solidFill>
                  <a:srgbClr val="FF0000"/>
                </a:solidFill>
              </a:rPr>
              <a:t>Hepatitis C virus elimination is feasible</a:t>
            </a:r>
            <a:r>
              <a:rPr lang="tr-TR" sz="2400" b="1" dirty="0">
                <a:solidFill>
                  <a:srgbClr val="FF0000"/>
                </a:solidFill>
              </a:rPr>
              <a:t>, </a:t>
            </a:r>
            <a:r>
              <a:rPr lang="tr-TR" sz="2400" b="1" dirty="0" err="1"/>
              <a:t>and</a:t>
            </a:r>
            <a:r>
              <a:rPr lang="en-US" sz="2400" b="1" dirty="0"/>
              <a:t> will result in</a:t>
            </a:r>
            <a:r>
              <a:rPr lang="tr-TR" sz="2400" b="1" dirty="0"/>
              <a:t> </a:t>
            </a:r>
            <a:r>
              <a:rPr lang="en-US" sz="2400" b="1" dirty="0"/>
              <a:t>cost savings.</a:t>
            </a:r>
            <a:endParaRPr lang="tr-TR" sz="2400" b="1" dirty="0"/>
          </a:p>
          <a:p>
            <a:r>
              <a:rPr lang="tr-TR" sz="2400" b="1" dirty="0" err="1"/>
              <a:t>Although</a:t>
            </a:r>
            <a:r>
              <a:rPr lang="en-US" sz="2400" b="1" dirty="0"/>
              <a:t> HCV elimination represents a serious challenge</a:t>
            </a:r>
            <a:r>
              <a:rPr lang="tr-TR" sz="2400" b="1" dirty="0"/>
              <a:t> </a:t>
            </a:r>
            <a:r>
              <a:rPr lang="en-US" sz="2400" b="1" dirty="0"/>
              <a:t>for countries’ health budgets</a:t>
            </a:r>
            <a:r>
              <a:rPr lang="tr-TR" sz="2400" b="1" dirty="0">
                <a:solidFill>
                  <a:srgbClr val="FF0000"/>
                </a:solidFill>
              </a:rPr>
              <a:t>, </a:t>
            </a:r>
            <a:r>
              <a:rPr lang="tr-TR" sz="2400" b="1" dirty="0" err="1">
                <a:solidFill>
                  <a:srgbClr val="FF0000"/>
                </a:solidFill>
              </a:rPr>
              <a:t>we</a:t>
            </a:r>
            <a:r>
              <a:rPr lang="tr-TR" sz="2400" b="1" dirty="0">
                <a:solidFill>
                  <a:srgbClr val="FF0000"/>
                </a:solidFill>
              </a:rPr>
              <a:t> </a:t>
            </a:r>
            <a:r>
              <a:rPr lang="tr-TR" sz="2400" b="1" dirty="0" err="1">
                <a:solidFill>
                  <a:srgbClr val="FF0000"/>
                </a:solidFill>
              </a:rPr>
              <a:t>have</a:t>
            </a:r>
            <a:r>
              <a:rPr lang="tr-TR" sz="2400" b="1" dirty="0">
                <a:solidFill>
                  <a:srgbClr val="FF0000"/>
                </a:solidFill>
              </a:rPr>
              <a:t> </a:t>
            </a:r>
            <a:r>
              <a:rPr lang="tr-TR" sz="2400" b="1" dirty="0" err="1">
                <a:solidFill>
                  <a:srgbClr val="FF0000"/>
                </a:solidFill>
              </a:rPr>
              <a:t>to</a:t>
            </a:r>
            <a:r>
              <a:rPr lang="tr-TR" sz="2400" b="1" dirty="0">
                <a:solidFill>
                  <a:srgbClr val="FF0000"/>
                </a:solidFill>
              </a:rPr>
              <a:t> </a:t>
            </a:r>
            <a:r>
              <a:rPr lang="tr-TR" sz="2400" b="1" dirty="0" err="1">
                <a:solidFill>
                  <a:srgbClr val="FF0000"/>
                </a:solidFill>
              </a:rPr>
              <a:t>have</a:t>
            </a:r>
            <a:r>
              <a:rPr lang="tr-TR" sz="2400" b="1" dirty="0">
                <a:solidFill>
                  <a:srgbClr val="FF0000"/>
                </a:solidFill>
              </a:rPr>
              <a:t> an </a:t>
            </a:r>
            <a:r>
              <a:rPr lang="tr-TR" sz="2400" b="1" dirty="0" err="1">
                <a:solidFill>
                  <a:srgbClr val="FF0000"/>
                </a:solidFill>
              </a:rPr>
              <a:t>action</a:t>
            </a:r>
            <a:r>
              <a:rPr lang="tr-TR" sz="2400" b="1" dirty="0">
                <a:solidFill>
                  <a:srgbClr val="FF0000"/>
                </a:solidFill>
              </a:rPr>
              <a:t> </a:t>
            </a:r>
            <a:r>
              <a:rPr lang="tr-TR" sz="2400" b="1" dirty="0" err="1">
                <a:solidFill>
                  <a:srgbClr val="FF0000"/>
                </a:solidFill>
              </a:rPr>
              <a:t>to</a:t>
            </a:r>
            <a:r>
              <a:rPr lang="tr-TR" sz="2400" b="1" dirty="0">
                <a:solidFill>
                  <a:srgbClr val="FF0000"/>
                </a:solidFill>
              </a:rPr>
              <a:t> </a:t>
            </a:r>
            <a:r>
              <a:rPr lang="tr-TR" sz="2400" b="1" dirty="0" err="1">
                <a:solidFill>
                  <a:srgbClr val="FF0000"/>
                </a:solidFill>
              </a:rPr>
              <a:t>combat</a:t>
            </a:r>
            <a:r>
              <a:rPr lang="tr-TR" sz="2400" b="1" dirty="0">
                <a:solidFill>
                  <a:srgbClr val="FF0000"/>
                </a:solidFill>
              </a:rPr>
              <a:t> </a:t>
            </a:r>
            <a:r>
              <a:rPr lang="tr-TR" sz="2400" b="1" dirty="0" err="1">
                <a:solidFill>
                  <a:srgbClr val="FF0000"/>
                </a:solidFill>
              </a:rPr>
              <a:t>the</a:t>
            </a:r>
            <a:r>
              <a:rPr lang="tr-TR" sz="2400" b="1" dirty="0">
                <a:solidFill>
                  <a:srgbClr val="FF0000"/>
                </a:solidFill>
              </a:rPr>
              <a:t> HCV </a:t>
            </a:r>
            <a:r>
              <a:rPr lang="tr-TR" sz="2400" b="1" dirty="0" err="1">
                <a:solidFill>
                  <a:srgbClr val="FF0000"/>
                </a:solidFill>
              </a:rPr>
              <a:t>infection</a:t>
            </a:r>
            <a:r>
              <a:rPr lang="tr-TR" sz="2400" b="1" dirty="0"/>
              <a:t>. </a:t>
            </a:r>
            <a:r>
              <a:rPr lang="en-US" sz="2400" b="1" dirty="0"/>
              <a:t> </a:t>
            </a:r>
            <a:endParaRPr lang="tr-TR" sz="2400" b="1" dirty="0"/>
          </a:p>
        </p:txBody>
      </p:sp>
      <p:sp>
        <p:nvSpPr>
          <p:cNvPr id="4" name="Metin kutusu 3">
            <a:extLst>
              <a:ext uri="{FF2B5EF4-FFF2-40B4-BE49-F238E27FC236}">
                <a16:creationId xmlns:a16="http://schemas.microsoft.com/office/drawing/2014/main" id="{705AFFB0-B0A3-A029-2022-DF689768483D}"/>
              </a:ext>
            </a:extLst>
          </p:cNvPr>
          <p:cNvSpPr txBox="1"/>
          <p:nvPr/>
        </p:nvSpPr>
        <p:spPr>
          <a:xfrm>
            <a:off x="0" y="6464300"/>
            <a:ext cx="12192000" cy="369332"/>
          </a:xfrm>
          <a:prstGeom prst="rect">
            <a:avLst/>
          </a:prstGeom>
          <a:noFill/>
        </p:spPr>
        <p:txBody>
          <a:bodyPr wrap="square" rtlCol="0">
            <a:spAutoFit/>
          </a:bodyPr>
          <a:lstStyle/>
          <a:p>
            <a:pPr algn="ctr"/>
            <a:r>
              <a:rPr lang="tr-TR" b="1" dirty="0" err="1"/>
              <a:t>Hatzakis</a:t>
            </a:r>
            <a:r>
              <a:rPr lang="tr-TR" b="1" dirty="0"/>
              <a:t> A et al, </a:t>
            </a:r>
            <a:r>
              <a:rPr lang="tr-TR" b="1" dirty="0" err="1"/>
              <a:t>Liver</a:t>
            </a:r>
            <a:r>
              <a:rPr lang="tr-TR" b="1" dirty="0"/>
              <a:t> International. 2020;40:260–270.© 2019</a:t>
            </a:r>
          </a:p>
        </p:txBody>
      </p:sp>
    </p:spTree>
    <p:extLst>
      <p:ext uri="{BB962C8B-B14F-4D97-AF65-F5344CB8AC3E}">
        <p14:creationId xmlns:p14="http://schemas.microsoft.com/office/powerpoint/2010/main" val="337366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CA364-D3EC-951B-AB30-C4681051F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9CB9E-6A6B-CA2B-EEB9-F46BB8B953B2}"/>
              </a:ext>
            </a:extLst>
          </p:cNvPr>
          <p:cNvSpPr>
            <a:spLocks noGrp="1"/>
          </p:cNvSpPr>
          <p:nvPr>
            <p:ph type="title"/>
          </p:nvPr>
        </p:nvSpPr>
        <p:spPr/>
        <p:txBody>
          <a:bodyPr/>
          <a:lstStyle/>
          <a:p>
            <a:r>
              <a:rPr b="1" dirty="0">
                <a:solidFill>
                  <a:srgbClr val="FF0000"/>
                </a:solidFill>
              </a:rPr>
              <a:t>Strategic Actions</a:t>
            </a:r>
          </a:p>
        </p:txBody>
      </p:sp>
      <p:sp>
        <p:nvSpPr>
          <p:cNvPr id="3" name="Content Placeholder 2">
            <a:extLst>
              <a:ext uri="{FF2B5EF4-FFF2-40B4-BE49-F238E27FC236}">
                <a16:creationId xmlns:a16="http://schemas.microsoft.com/office/drawing/2014/main" id="{E4A965EB-3A19-D3C8-D81B-70120C1C9E20}"/>
              </a:ext>
            </a:extLst>
          </p:cNvPr>
          <p:cNvSpPr>
            <a:spLocks noGrp="1"/>
          </p:cNvSpPr>
          <p:nvPr>
            <p:ph idx="1"/>
          </p:nvPr>
        </p:nvSpPr>
        <p:spPr/>
        <p:txBody>
          <a:bodyPr/>
          <a:lstStyle/>
          <a:p>
            <a:r>
              <a:t>The program outlines the following strategies:</a:t>
            </a:r>
          </a:p>
          <a:p>
            <a:r>
              <a:t>1. Increasing awareness</a:t>
            </a:r>
          </a:p>
          <a:p>
            <a:r>
              <a:t>2. Expanding immunization</a:t>
            </a:r>
          </a:p>
          <a:p>
            <a:r>
              <a:t>3. Strengthening surveillance</a:t>
            </a:r>
          </a:p>
          <a:p>
            <a:r>
              <a:t>4. Improving access to treatment</a:t>
            </a:r>
          </a:p>
        </p:txBody>
      </p:sp>
    </p:spTree>
    <p:extLst>
      <p:ext uri="{BB962C8B-B14F-4D97-AF65-F5344CB8AC3E}">
        <p14:creationId xmlns:p14="http://schemas.microsoft.com/office/powerpoint/2010/main" val="3277850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4D48-6F8D-4A6A-2157-0F2966DCD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C8F95-FDAA-9034-68D4-F5B30CA20608}"/>
              </a:ext>
            </a:extLst>
          </p:cNvPr>
          <p:cNvSpPr>
            <a:spLocks noGrp="1"/>
          </p:cNvSpPr>
          <p:nvPr>
            <p:ph type="title"/>
          </p:nvPr>
        </p:nvSpPr>
        <p:spPr/>
        <p:txBody>
          <a:bodyPr/>
          <a:lstStyle/>
          <a:p>
            <a:r>
              <a:rPr dirty="0">
                <a:solidFill>
                  <a:srgbClr val="FF0000"/>
                </a:solidFill>
              </a:rPr>
              <a:t>Additional Strategies</a:t>
            </a:r>
          </a:p>
        </p:txBody>
      </p:sp>
      <p:sp>
        <p:nvSpPr>
          <p:cNvPr id="3" name="Content Placeholder 2">
            <a:extLst>
              <a:ext uri="{FF2B5EF4-FFF2-40B4-BE49-F238E27FC236}">
                <a16:creationId xmlns:a16="http://schemas.microsoft.com/office/drawing/2014/main" id="{1F0FD0CB-65C4-B4A6-5A78-0CD30CB72A49}"/>
              </a:ext>
            </a:extLst>
          </p:cNvPr>
          <p:cNvSpPr>
            <a:spLocks noGrp="1"/>
          </p:cNvSpPr>
          <p:nvPr>
            <p:ph idx="1"/>
          </p:nvPr>
        </p:nvSpPr>
        <p:spPr/>
        <p:txBody>
          <a:bodyPr/>
          <a:lstStyle/>
          <a:p>
            <a:r>
              <a:t>5. Preventing mother-to-child transmission</a:t>
            </a:r>
          </a:p>
          <a:p>
            <a:r>
              <a:t>6. Ensuring safe blood products</a:t>
            </a:r>
          </a:p>
          <a:p>
            <a:r>
              <a:t>7. Preventing transmission among people who inject drugs</a:t>
            </a:r>
          </a:p>
          <a:p>
            <a:r>
              <a:t>8. Preventing healthcare-associated hepatitis</a:t>
            </a:r>
          </a:p>
        </p:txBody>
      </p:sp>
    </p:spTree>
    <p:extLst>
      <p:ext uri="{BB962C8B-B14F-4D97-AF65-F5344CB8AC3E}">
        <p14:creationId xmlns:p14="http://schemas.microsoft.com/office/powerpoint/2010/main" val="349847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E43E3-9DFB-F55D-561A-9BC0A1DE4446}"/>
              </a:ext>
            </a:extLst>
          </p:cNvPr>
          <p:cNvSpPr>
            <a:spLocks noGrp="1"/>
          </p:cNvSpPr>
          <p:nvPr>
            <p:ph type="title"/>
          </p:nvPr>
        </p:nvSpPr>
        <p:spPr/>
        <p:txBody>
          <a:bodyPr>
            <a:normAutofit/>
          </a:bodyPr>
          <a:lstStyle/>
          <a:p>
            <a:pPr algn="ctr"/>
            <a:r>
              <a:rPr lang="en-US" sz="3600" kern="0" dirty="0">
                <a:solidFill>
                  <a:srgbClr val="FF0000"/>
                </a:solidFill>
                <a:effectLst/>
                <a:latin typeface="Times New Roman" panose="02020603050405020304" pitchFamily="18" charset="0"/>
                <a:ea typeface="Times New Roman" panose="02020603050405020304" pitchFamily="18" charset="0"/>
              </a:rPr>
              <a:t>Implementation of harm-reduction strategies</a:t>
            </a:r>
            <a:br>
              <a:rPr lang="tr-TR" sz="3600" kern="0" dirty="0">
                <a:solidFill>
                  <a:srgbClr val="FF0000"/>
                </a:solidFill>
                <a:effectLst/>
                <a:latin typeface="Times New Roman" panose="02020603050405020304" pitchFamily="18" charset="0"/>
                <a:ea typeface="Times New Roman" panose="02020603050405020304" pitchFamily="18" charset="0"/>
              </a:rPr>
            </a:br>
            <a:r>
              <a:rPr lang="en-US" sz="3600" kern="0" dirty="0">
                <a:solidFill>
                  <a:srgbClr val="FF0000"/>
                </a:solidFill>
                <a:effectLst/>
                <a:latin typeface="Times New Roman" panose="02020603050405020304" pitchFamily="18" charset="0"/>
                <a:ea typeface="Times New Roman" panose="02020603050405020304" pitchFamily="18" charset="0"/>
              </a:rPr>
              <a:t> to prevent new infections</a:t>
            </a:r>
            <a:endParaRPr lang="tr-TR" sz="3600" dirty="0">
              <a:solidFill>
                <a:srgbClr val="FF0000"/>
              </a:solidFill>
            </a:endParaRPr>
          </a:p>
        </p:txBody>
      </p:sp>
      <p:sp>
        <p:nvSpPr>
          <p:cNvPr id="3" name="İçerik Yer Tutucusu 2">
            <a:extLst>
              <a:ext uri="{FF2B5EF4-FFF2-40B4-BE49-F238E27FC236}">
                <a16:creationId xmlns:a16="http://schemas.microsoft.com/office/drawing/2014/main" id="{A4BCF6BF-67C7-8FF7-6613-AFC0D6A4BA28}"/>
              </a:ext>
            </a:extLst>
          </p:cNvPr>
          <p:cNvSpPr>
            <a:spLocks noGrp="1"/>
          </p:cNvSpPr>
          <p:nvPr>
            <p:ph idx="1"/>
          </p:nvPr>
        </p:nvSpPr>
        <p:spPr/>
        <p:txBody>
          <a:bodyPr>
            <a:normAutofit lnSpcReduction="10000"/>
          </a:bodyPr>
          <a:lstStyle/>
          <a:p>
            <a:pPr marL="0" indent="0">
              <a:lnSpc>
                <a:spcPct val="107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Needle exchange programs.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*Safe blood transfusion practices.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*Education about transmission risks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*Vaccination for hepatitis A and B (to reduce co-infections).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*Screening and Early Diagnosis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*Scaling up screening efforts to identify HCV infections early, especially in high-risk populations, and linking them to care</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tr-TR"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Reduced mortality and morbidity associated with HCV-related complications, such as liver cirrhosis and hepatocellular carcinoma.</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6229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DF4C1B5-0A4F-3F99-1E5A-085077B373A7}"/>
              </a:ext>
            </a:extLst>
          </p:cNvPr>
          <p:cNvSpPr txBox="1"/>
          <p:nvPr/>
        </p:nvSpPr>
        <p:spPr>
          <a:xfrm>
            <a:off x="0" y="343949"/>
            <a:ext cx="12192000" cy="1077218"/>
          </a:xfrm>
          <a:prstGeom prst="rect">
            <a:avLst/>
          </a:prstGeom>
          <a:noFill/>
        </p:spPr>
        <p:txBody>
          <a:bodyPr wrap="square" rtlCol="0">
            <a:spAutoFit/>
          </a:bodyPr>
          <a:lstStyle/>
          <a:p>
            <a:pPr algn="ctr"/>
            <a:r>
              <a:rPr lang="tr-TR" sz="3200" b="1" dirty="0" err="1">
                <a:solidFill>
                  <a:srgbClr val="FF0000"/>
                </a:solidFill>
              </a:rPr>
              <a:t>Some</a:t>
            </a:r>
            <a:r>
              <a:rPr lang="tr-TR" sz="3200" b="1" dirty="0">
                <a:solidFill>
                  <a:srgbClr val="FF0000"/>
                </a:solidFill>
              </a:rPr>
              <a:t> of </a:t>
            </a:r>
            <a:r>
              <a:rPr lang="tr-TR" sz="3200" b="1" dirty="0" err="1">
                <a:solidFill>
                  <a:srgbClr val="FF0000"/>
                </a:solidFill>
              </a:rPr>
              <a:t>Activities</a:t>
            </a:r>
            <a:r>
              <a:rPr lang="tr-TR" sz="3200" b="1" dirty="0">
                <a:solidFill>
                  <a:srgbClr val="FF0000"/>
                </a:solidFill>
              </a:rPr>
              <a:t> </a:t>
            </a:r>
            <a:r>
              <a:rPr lang="tr-TR" sz="3200" b="1" dirty="0" err="1">
                <a:solidFill>
                  <a:srgbClr val="FF0000"/>
                </a:solidFill>
              </a:rPr>
              <a:t>regarding</a:t>
            </a:r>
            <a:r>
              <a:rPr lang="tr-TR" sz="3200" b="1" dirty="0">
                <a:solidFill>
                  <a:srgbClr val="FF0000"/>
                </a:solidFill>
              </a:rPr>
              <a:t> </a:t>
            </a:r>
            <a:r>
              <a:rPr lang="tr-TR" sz="3200" b="1" dirty="0" err="1">
                <a:solidFill>
                  <a:srgbClr val="FF0000"/>
                </a:solidFill>
              </a:rPr>
              <a:t>the</a:t>
            </a:r>
            <a:r>
              <a:rPr lang="tr-TR" sz="3200" b="1" dirty="0">
                <a:solidFill>
                  <a:srgbClr val="FF0000"/>
                </a:solidFill>
              </a:rPr>
              <a:t> </a:t>
            </a:r>
            <a:r>
              <a:rPr lang="tr-TR" sz="3200" b="1" dirty="0" err="1">
                <a:solidFill>
                  <a:srgbClr val="FF0000"/>
                </a:solidFill>
              </a:rPr>
              <a:t>elimination</a:t>
            </a:r>
            <a:r>
              <a:rPr lang="tr-TR" sz="3200" b="1" dirty="0">
                <a:solidFill>
                  <a:srgbClr val="FF0000"/>
                </a:solidFill>
              </a:rPr>
              <a:t> of HCV </a:t>
            </a:r>
          </a:p>
          <a:p>
            <a:pPr algn="ctr"/>
            <a:r>
              <a:rPr lang="tr-TR" sz="3200" b="1" dirty="0">
                <a:solidFill>
                  <a:srgbClr val="FF0000"/>
                </a:solidFill>
              </a:rPr>
              <a:t>in </a:t>
            </a:r>
            <a:r>
              <a:rPr lang="tr-TR" sz="3200" b="1" dirty="0" err="1">
                <a:solidFill>
                  <a:srgbClr val="FF0000"/>
                </a:solidFill>
              </a:rPr>
              <a:t>Progress</a:t>
            </a:r>
            <a:r>
              <a:rPr lang="tr-TR" sz="3200" b="1" dirty="0">
                <a:solidFill>
                  <a:srgbClr val="FF0000"/>
                </a:solidFill>
              </a:rPr>
              <a:t> in Türkiye </a:t>
            </a:r>
          </a:p>
        </p:txBody>
      </p:sp>
      <p:sp>
        <p:nvSpPr>
          <p:cNvPr id="4" name="Metin kutusu 3">
            <a:extLst>
              <a:ext uri="{FF2B5EF4-FFF2-40B4-BE49-F238E27FC236}">
                <a16:creationId xmlns:a16="http://schemas.microsoft.com/office/drawing/2014/main" id="{373DE631-DEDD-8930-0C95-74A24E95D5BD}"/>
              </a:ext>
            </a:extLst>
          </p:cNvPr>
          <p:cNvSpPr txBox="1"/>
          <p:nvPr/>
        </p:nvSpPr>
        <p:spPr>
          <a:xfrm>
            <a:off x="1359017" y="1669410"/>
            <a:ext cx="9404058" cy="4832092"/>
          </a:xfrm>
          <a:prstGeom prst="rect">
            <a:avLst/>
          </a:prstGeom>
          <a:noFill/>
        </p:spPr>
        <p:txBody>
          <a:bodyPr wrap="square" rtlCol="0">
            <a:spAutoFit/>
          </a:bodyPr>
          <a:lstStyle/>
          <a:p>
            <a:r>
              <a:rPr lang="tr-TR" sz="2800" dirty="0"/>
              <a:t>*A </a:t>
            </a:r>
            <a:r>
              <a:rPr lang="tr-TR" sz="2800" dirty="0" err="1"/>
              <a:t>lots</a:t>
            </a:r>
            <a:r>
              <a:rPr lang="tr-TR" sz="2800" dirty="0"/>
              <a:t> of banner </a:t>
            </a:r>
            <a:r>
              <a:rPr lang="tr-TR" sz="2800" dirty="0" err="1"/>
              <a:t>and</a:t>
            </a:r>
            <a:r>
              <a:rPr lang="tr-TR" sz="2800" dirty="0"/>
              <a:t> </a:t>
            </a:r>
            <a:r>
              <a:rPr lang="tr-TR" sz="2800" dirty="0" err="1"/>
              <a:t>leaflet</a:t>
            </a:r>
            <a:r>
              <a:rPr lang="tr-TR" sz="2800" dirty="0"/>
              <a:t> </a:t>
            </a:r>
            <a:r>
              <a:rPr lang="tr-TR" sz="2800" dirty="0" err="1"/>
              <a:t>related</a:t>
            </a:r>
            <a:r>
              <a:rPr lang="tr-TR" sz="2800" dirty="0"/>
              <a:t> viral </a:t>
            </a:r>
            <a:r>
              <a:rPr lang="tr-TR" sz="2800" dirty="0" err="1"/>
              <a:t>hepatitis</a:t>
            </a:r>
            <a:r>
              <a:rPr lang="tr-TR" sz="2800" dirty="0"/>
              <a:t> </a:t>
            </a:r>
            <a:r>
              <a:rPr lang="tr-TR" sz="2800" dirty="0" err="1"/>
              <a:t>were</a:t>
            </a:r>
            <a:r>
              <a:rPr lang="tr-TR" sz="2800" dirty="0"/>
              <a:t> </a:t>
            </a:r>
            <a:r>
              <a:rPr lang="tr-TR" sz="2800" dirty="0" err="1"/>
              <a:t>pressed</a:t>
            </a:r>
            <a:r>
              <a:rPr lang="tr-TR" sz="2800" dirty="0"/>
              <a:t> </a:t>
            </a:r>
            <a:r>
              <a:rPr lang="tr-TR" sz="2800" dirty="0" err="1"/>
              <a:t>and</a:t>
            </a:r>
            <a:r>
              <a:rPr lang="tr-TR" sz="2800" dirty="0"/>
              <a:t> </a:t>
            </a:r>
            <a:r>
              <a:rPr lang="tr-TR" sz="2800" dirty="0" err="1"/>
              <a:t>were</a:t>
            </a:r>
            <a:r>
              <a:rPr lang="tr-TR" sz="2800" dirty="0"/>
              <a:t> </a:t>
            </a:r>
            <a:r>
              <a:rPr lang="tr-TR" sz="2800" dirty="0" err="1"/>
              <a:t>distributed</a:t>
            </a:r>
            <a:r>
              <a:rPr lang="tr-TR" sz="2800" dirty="0"/>
              <a:t> </a:t>
            </a:r>
            <a:r>
              <a:rPr lang="tr-TR" sz="2800" dirty="0" err="1"/>
              <a:t>nationwide</a:t>
            </a:r>
            <a:r>
              <a:rPr lang="tr-TR" sz="2800" dirty="0"/>
              <a:t>.</a:t>
            </a:r>
          </a:p>
          <a:p>
            <a:r>
              <a:rPr lang="tr-TR" sz="2800" dirty="0"/>
              <a:t>*</a:t>
            </a:r>
            <a:r>
              <a:rPr lang="tr-TR" sz="2800" dirty="0" err="1"/>
              <a:t>The</a:t>
            </a:r>
            <a:r>
              <a:rPr lang="tr-TR" sz="2800" dirty="0"/>
              <a:t> </a:t>
            </a:r>
            <a:r>
              <a:rPr lang="tr-TR" sz="2800" dirty="0" err="1"/>
              <a:t>educational</a:t>
            </a:r>
            <a:r>
              <a:rPr lang="tr-TR" sz="2800" dirty="0"/>
              <a:t> </a:t>
            </a:r>
            <a:r>
              <a:rPr lang="tr-TR" sz="2800" dirty="0" err="1"/>
              <a:t>videos</a:t>
            </a:r>
            <a:r>
              <a:rPr lang="tr-TR" sz="2800" dirty="0"/>
              <a:t> </a:t>
            </a:r>
            <a:r>
              <a:rPr lang="tr-TR" sz="2800" dirty="0" err="1"/>
              <a:t>were</a:t>
            </a:r>
            <a:r>
              <a:rPr lang="tr-TR" sz="2800" dirty="0"/>
              <a:t> </a:t>
            </a:r>
            <a:r>
              <a:rPr lang="tr-TR" sz="2800" dirty="0" err="1"/>
              <a:t>prepared</a:t>
            </a:r>
            <a:r>
              <a:rPr lang="tr-TR" sz="2800" dirty="0"/>
              <a:t> </a:t>
            </a:r>
            <a:r>
              <a:rPr lang="tr-TR" sz="2800" dirty="0" err="1"/>
              <a:t>regarding</a:t>
            </a:r>
            <a:r>
              <a:rPr lang="tr-TR" sz="2800" dirty="0"/>
              <a:t> viral </a:t>
            </a:r>
            <a:r>
              <a:rPr lang="tr-TR" sz="2800" dirty="0" err="1"/>
              <a:t>hepatitis</a:t>
            </a:r>
            <a:r>
              <a:rPr lang="tr-TR" sz="2800" dirty="0"/>
              <a:t> </a:t>
            </a:r>
            <a:r>
              <a:rPr lang="tr-TR" sz="2800" dirty="0" err="1"/>
              <a:t>and</a:t>
            </a:r>
            <a:r>
              <a:rPr lang="tr-TR" sz="2800" dirty="0"/>
              <a:t>  </a:t>
            </a:r>
            <a:r>
              <a:rPr lang="tr-TR" sz="2800" dirty="0" err="1"/>
              <a:t>were</a:t>
            </a:r>
            <a:r>
              <a:rPr lang="tr-TR" sz="2800" dirty="0"/>
              <a:t> </a:t>
            </a:r>
            <a:r>
              <a:rPr lang="tr-TR" sz="2800" dirty="0" err="1"/>
              <a:t>distributed</a:t>
            </a:r>
            <a:r>
              <a:rPr lang="tr-TR" sz="2800" dirty="0"/>
              <a:t> on </a:t>
            </a:r>
            <a:r>
              <a:rPr lang="tr-TR" sz="2800" dirty="0" err="1"/>
              <a:t>televisions</a:t>
            </a:r>
            <a:r>
              <a:rPr lang="tr-TR" sz="2800" dirty="0"/>
              <a:t> </a:t>
            </a:r>
            <a:r>
              <a:rPr lang="tr-TR" sz="2800" dirty="0" err="1"/>
              <a:t>and</a:t>
            </a:r>
            <a:r>
              <a:rPr lang="tr-TR" sz="2800" dirty="0"/>
              <a:t> </a:t>
            </a:r>
            <a:r>
              <a:rPr lang="tr-TR" sz="2800" dirty="0" err="1"/>
              <a:t>educational</a:t>
            </a:r>
            <a:r>
              <a:rPr lang="tr-TR" sz="2800" dirty="0"/>
              <a:t> </a:t>
            </a:r>
            <a:r>
              <a:rPr lang="tr-TR" sz="2800" dirty="0" err="1"/>
              <a:t>programs</a:t>
            </a:r>
            <a:r>
              <a:rPr lang="tr-TR" sz="2800" dirty="0"/>
              <a:t>. </a:t>
            </a:r>
          </a:p>
          <a:p>
            <a:r>
              <a:rPr lang="tr-TR" sz="2800" dirty="0"/>
              <a:t>*</a:t>
            </a:r>
            <a:r>
              <a:rPr lang="tr-TR" sz="2800" dirty="0" err="1"/>
              <a:t>Family</a:t>
            </a:r>
            <a:r>
              <a:rPr lang="tr-TR" sz="2800" dirty="0"/>
              <a:t> </a:t>
            </a:r>
            <a:r>
              <a:rPr lang="tr-TR" sz="2800" dirty="0" err="1"/>
              <a:t>doctors</a:t>
            </a:r>
            <a:r>
              <a:rPr lang="tr-TR" sz="2800" dirty="0"/>
              <a:t> </a:t>
            </a:r>
            <a:r>
              <a:rPr lang="tr-TR" sz="2800" dirty="0" err="1"/>
              <a:t>were</a:t>
            </a:r>
            <a:r>
              <a:rPr lang="tr-TR" sz="2800" dirty="0"/>
              <a:t> </a:t>
            </a:r>
            <a:r>
              <a:rPr lang="tr-TR" sz="2800" dirty="0" err="1"/>
              <a:t>educated</a:t>
            </a:r>
            <a:r>
              <a:rPr lang="tr-TR" sz="2800" dirty="0"/>
              <a:t> </a:t>
            </a:r>
            <a:r>
              <a:rPr lang="tr-TR" sz="2800" dirty="0" err="1"/>
              <a:t>about</a:t>
            </a:r>
            <a:r>
              <a:rPr lang="tr-TR" sz="2800" dirty="0"/>
              <a:t> viral </a:t>
            </a:r>
            <a:r>
              <a:rPr lang="tr-TR" sz="2800" dirty="0" err="1"/>
              <a:t>hepatitis</a:t>
            </a:r>
            <a:r>
              <a:rPr lang="tr-TR" sz="2800" dirty="0"/>
              <a:t>.</a:t>
            </a:r>
          </a:p>
          <a:p>
            <a:r>
              <a:rPr lang="tr-TR" sz="2800" dirty="0"/>
              <a:t>*Blood </a:t>
            </a:r>
            <a:r>
              <a:rPr lang="tr-TR" sz="2800" dirty="0" err="1"/>
              <a:t>checking</a:t>
            </a:r>
            <a:r>
              <a:rPr lang="tr-TR" sz="2800" dirty="0"/>
              <a:t> </a:t>
            </a:r>
            <a:r>
              <a:rPr lang="tr-TR" sz="2800" dirty="0" err="1"/>
              <a:t>for</a:t>
            </a:r>
            <a:r>
              <a:rPr lang="tr-TR" sz="2800" dirty="0"/>
              <a:t> viral </a:t>
            </a:r>
            <a:r>
              <a:rPr lang="tr-TR" sz="2800" dirty="0" err="1"/>
              <a:t>hepatitis</a:t>
            </a:r>
            <a:r>
              <a:rPr lang="tr-TR" sz="2800" dirty="0"/>
              <a:t> in </a:t>
            </a:r>
            <a:r>
              <a:rPr lang="tr-TR" sz="2800" dirty="0" err="1"/>
              <a:t>the</a:t>
            </a:r>
            <a:r>
              <a:rPr lang="tr-TR" sz="2800" dirty="0"/>
              <a:t> </a:t>
            </a:r>
            <a:r>
              <a:rPr lang="tr-TR" sz="2800" dirty="0" err="1"/>
              <a:t>people</a:t>
            </a:r>
            <a:r>
              <a:rPr lang="tr-TR" sz="2800" dirty="0"/>
              <a:t> </a:t>
            </a:r>
            <a:r>
              <a:rPr lang="tr-TR" sz="2800" dirty="0" err="1"/>
              <a:t>who</a:t>
            </a:r>
            <a:r>
              <a:rPr lang="tr-TR" sz="2800" dirty="0"/>
              <a:t> </a:t>
            </a:r>
            <a:r>
              <a:rPr lang="tr-TR" sz="2800" dirty="0" err="1"/>
              <a:t>are</a:t>
            </a:r>
            <a:r>
              <a:rPr lang="tr-TR" sz="2800" dirty="0"/>
              <a:t> </a:t>
            </a:r>
            <a:r>
              <a:rPr lang="tr-TR" sz="2800" dirty="0" err="1"/>
              <a:t>the</a:t>
            </a:r>
            <a:r>
              <a:rPr lang="tr-TR" sz="2800" dirty="0"/>
              <a:t> </a:t>
            </a:r>
            <a:r>
              <a:rPr lang="tr-TR" sz="2800" dirty="0" err="1"/>
              <a:t>candidates</a:t>
            </a:r>
            <a:r>
              <a:rPr lang="tr-TR" sz="2800" dirty="0"/>
              <a:t> of </a:t>
            </a:r>
            <a:r>
              <a:rPr lang="tr-TR" sz="2800" dirty="0" err="1"/>
              <a:t>new</a:t>
            </a:r>
            <a:r>
              <a:rPr lang="tr-TR" sz="2800" dirty="0"/>
              <a:t> </a:t>
            </a:r>
            <a:r>
              <a:rPr lang="tr-TR" sz="2800" dirty="0" err="1"/>
              <a:t>marriage</a:t>
            </a:r>
            <a:r>
              <a:rPr lang="tr-TR" sz="2800" dirty="0"/>
              <a:t> </a:t>
            </a:r>
            <a:r>
              <a:rPr lang="tr-TR" sz="2800" dirty="0" err="1"/>
              <a:t>and</a:t>
            </a:r>
            <a:r>
              <a:rPr lang="tr-TR" sz="2800" dirty="0"/>
              <a:t> </a:t>
            </a:r>
            <a:r>
              <a:rPr lang="tr-TR" sz="2800" dirty="0" err="1"/>
              <a:t>pregnant</a:t>
            </a:r>
            <a:r>
              <a:rPr lang="tr-TR" sz="2800" dirty="0"/>
              <a:t> </a:t>
            </a:r>
            <a:r>
              <a:rPr lang="tr-TR" sz="2800" dirty="0" err="1"/>
              <a:t>women</a:t>
            </a:r>
            <a:r>
              <a:rPr lang="tr-TR" sz="2800" dirty="0"/>
              <a:t>  </a:t>
            </a:r>
            <a:r>
              <a:rPr lang="tr-TR" sz="2800" dirty="0" err="1"/>
              <a:t>to</a:t>
            </a:r>
            <a:r>
              <a:rPr lang="tr-TR" sz="2800" dirty="0"/>
              <a:t> </a:t>
            </a:r>
            <a:r>
              <a:rPr lang="tr-TR" sz="2800" dirty="0" err="1"/>
              <a:t>protect</a:t>
            </a:r>
            <a:r>
              <a:rPr lang="tr-TR" sz="2800" dirty="0"/>
              <a:t> </a:t>
            </a:r>
            <a:r>
              <a:rPr lang="tr-TR" sz="2800" dirty="0" err="1"/>
              <a:t>transmission</a:t>
            </a:r>
            <a:r>
              <a:rPr lang="tr-TR" sz="2800" dirty="0"/>
              <a:t> </a:t>
            </a:r>
            <a:r>
              <a:rPr lang="tr-TR" sz="2800" dirty="0" err="1"/>
              <a:t>from</a:t>
            </a:r>
            <a:r>
              <a:rPr lang="tr-TR" sz="2800" dirty="0"/>
              <a:t> </a:t>
            </a:r>
            <a:r>
              <a:rPr lang="tr-TR" sz="2800" dirty="0" err="1"/>
              <a:t>mather</a:t>
            </a:r>
            <a:r>
              <a:rPr lang="tr-TR" sz="2800" dirty="0"/>
              <a:t> </a:t>
            </a:r>
            <a:r>
              <a:rPr lang="tr-TR" sz="2800" dirty="0" err="1"/>
              <a:t>to</a:t>
            </a:r>
            <a:r>
              <a:rPr lang="tr-TR" sz="2800" dirty="0"/>
              <a:t> </a:t>
            </a:r>
            <a:r>
              <a:rPr lang="tr-TR" sz="2800" dirty="0" err="1"/>
              <a:t>child</a:t>
            </a:r>
            <a:r>
              <a:rPr lang="tr-TR" sz="2800" dirty="0"/>
              <a:t> of viral </a:t>
            </a:r>
            <a:r>
              <a:rPr lang="tr-TR" sz="2800" dirty="0" err="1"/>
              <a:t>hepatitris</a:t>
            </a:r>
            <a:r>
              <a:rPr lang="tr-TR" sz="2800" dirty="0"/>
              <a:t>.</a:t>
            </a:r>
          </a:p>
          <a:p>
            <a:r>
              <a:rPr lang="tr-TR" sz="2800" dirty="0"/>
              <a:t>*</a:t>
            </a:r>
            <a:r>
              <a:rPr lang="tr-TR" sz="2800" dirty="0" err="1"/>
              <a:t>Vaccinating</a:t>
            </a:r>
            <a:r>
              <a:rPr lang="tr-TR" sz="2800" dirty="0"/>
              <a:t> </a:t>
            </a:r>
            <a:r>
              <a:rPr lang="tr-TR" sz="2800" dirty="0" err="1"/>
              <a:t>for</a:t>
            </a:r>
            <a:r>
              <a:rPr lang="tr-TR" sz="2800" dirty="0"/>
              <a:t> </a:t>
            </a:r>
            <a:r>
              <a:rPr lang="tr-TR" sz="2800" dirty="0" err="1"/>
              <a:t>Hepatitis</a:t>
            </a:r>
            <a:r>
              <a:rPr lang="tr-TR" sz="2800" dirty="0"/>
              <a:t> A </a:t>
            </a:r>
            <a:r>
              <a:rPr lang="tr-TR" sz="2800" dirty="0" err="1"/>
              <a:t>and</a:t>
            </a:r>
            <a:r>
              <a:rPr lang="tr-TR" sz="2800" dirty="0"/>
              <a:t> B virüs </a:t>
            </a:r>
            <a:r>
              <a:rPr lang="tr-TR" sz="2800" dirty="0" err="1"/>
              <a:t>infection</a:t>
            </a:r>
            <a:r>
              <a:rPr lang="tr-TR" sz="2800" dirty="0"/>
              <a:t>.</a:t>
            </a:r>
          </a:p>
          <a:p>
            <a:r>
              <a:rPr lang="tr-TR" sz="2800" dirty="0"/>
              <a:t>*</a:t>
            </a:r>
            <a:r>
              <a:rPr lang="tr-TR" sz="2800" dirty="0" err="1"/>
              <a:t>All</a:t>
            </a:r>
            <a:r>
              <a:rPr lang="tr-TR" sz="2800" dirty="0"/>
              <a:t> </a:t>
            </a:r>
            <a:r>
              <a:rPr lang="tr-TR" sz="2800" dirty="0" err="1"/>
              <a:t>bloood</a:t>
            </a:r>
            <a:r>
              <a:rPr lang="tr-TR" sz="2800" dirty="0"/>
              <a:t> </a:t>
            </a:r>
            <a:r>
              <a:rPr lang="tr-TR" sz="2800" dirty="0" err="1"/>
              <a:t>banks</a:t>
            </a:r>
            <a:r>
              <a:rPr lang="tr-TR" sz="2800" dirty="0"/>
              <a:t> </a:t>
            </a:r>
            <a:r>
              <a:rPr lang="tr-TR" sz="2800" dirty="0" err="1"/>
              <a:t>have</a:t>
            </a:r>
            <a:r>
              <a:rPr lang="tr-TR" sz="2800" dirty="0"/>
              <a:t> </a:t>
            </a:r>
            <a:r>
              <a:rPr lang="tr-TR" sz="2800" dirty="0" err="1"/>
              <a:t>been</a:t>
            </a:r>
            <a:r>
              <a:rPr lang="tr-TR" sz="2800" dirty="0"/>
              <a:t> </a:t>
            </a:r>
            <a:r>
              <a:rPr lang="tr-TR" sz="2800" dirty="0" err="1"/>
              <a:t>checking</a:t>
            </a:r>
            <a:r>
              <a:rPr lang="tr-TR" sz="2800" dirty="0"/>
              <a:t> </a:t>
            </a:r>
            <a:r>
              <a:rPr lang="tr-TR" sz="2800" dirty="0" err="1"/>
              <a:t>the</a:t>
            </a:r>
            <a:r>
              <a:rPr lang="tr-TR" sz="2800" dirty="0"/>
              <a:t> viral </a:t>
            </a:r>
            <a:r>
              <a:rPr lang="tr-TR" sz="2800" dirty="0" err="1"/>
              <a:t>markers</a:t>
            </a:r>
            <a:endParaRPr lang="tr-TR" sz="2800" dirty="0"/>
          </a:p>
        </p:txBody>
      </p:sp>
    </p:spTree>
    <p:extLst>
      <p:ext uri="{BB962C8B-B14F-4D97-AF65-F5344CB8AC3E}">
        <p14:creationId xmlns:p14="http://schemas.microsoft.com/office/powerpoint/2010/main" val="14650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37FDE-FB9C-AFDC-39D4-E0FAA276CBF9}"/>
              </a:ext>
            </a:extLst>
          </p:cNvPr>
          <p:cNvSpPr>
            <a:spLocks noGrp="1"/>
          </p:cNvSpPr>
          <p:nvPr>
            <p:ph type="title"/>
          </p:nvPr>
        </p:nvSpPr>
        <p:spPr>
          <a:xfrm>
            <a:off x="838200" y="4398"/>
            <a:ext cx="10515600" cy="1325563"/>
          </a:xfrm>
        </p:spPr>
        <p:txBody>
          <a:bodyPr>
            <a:normAutofit fontScale="90000"/>
          </a:bodyPr>
          <a:lstStyle/>
          <a:p>
            <a:pPr algn="ctr">
              <a:lnSpc>
                <a:spcPct val="107000"/>
              </a:lnSpc>
              <a:spcAft>
                <a:spcPts val="800"/>
              </a:spcAft>
            </a:pPr>
            <a:r>
              <a:rPr lang="en-US" sz="53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a:t>
            </a:r>
            <a:br>
              <a:rPr lang="tr-TR" sz="44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C9C04745-6192-A75F-96FE-EEE7FF748796}"/>
              </a:ext>
            </a:extLst>
          </p:cNvPr>
          <p:cNvSpPr>
            <a:spLocks noGrp="1"/>
          </p:cNvSpPr>
          <p:nvPr>
            <p:ph idx="1"/>
          </p:nvPr>
        </p:nvSpPr>
        <p:spPr>
          <a:xfrm>
            <a:off x="131376" y="858886"/>
            <a:ext cx="6467912" cy="5416172"/>
          </a:xfrm>
        </p:spPr>
        <p:txBody>
          <a:bodyPr>
            <a:normAutofit/>
          </a:bodyPr>
          <a:lstStyle/>
          <a:p>
            <a:pPr marL="342900" lvl="0" indent="-342900">
              <a:lnSpc>
                <a:spcPct val="107000"/>
              </a:lnSpc>
              <a:buFont typeface="+mj-lt"/>
              <a:buAutoNum type="alphaU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Increasing the diagnostic rate of HCV infection</a:t>
            </a:r>
            <a:endParaRPr lang="tr-TR" sz="2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lphaLcPeriod"/>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Applications designed for smartphones or tablets.</a:t>
            </a:r>
            <a:r>
              <a:rPr lang="tr-TR"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742950" lvl="1" indent="-285750">
              <a:lnSpc>
                <a:spcPct val="107000"/>
              </a:lnSpc>
              <a:spcAft>
                <a:spcPts val="800"/>
              </a:spcAft>
              <a:buFont typeface="+mj-lt"/>
              <a:buAutoNum type="alphaLcPeriod"/>
            </a:pPr>
            <a:r>
              <a:rPr lang="en-US" kern="0" dirty="0">
                <a:effectLst/>
                <a:latin typeface="Times New Roman" panose="02020603050405020304" pitchFamily="18" charset="0"/>
                <a:ea typeface="Times New Roman" panose="02020603050405020304" pitchFamily="18" charset="0"/>
              </a:rPr>
              <a:t>Utilize device features such as GPS, camera, and sensors</a:t>
            </a:r>
            <a:endParaRPr lang="tr-TR"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To increase types of On-Site Survey Programs</a:t>
            </a:r>
            <a:endParaRPr lang="tr-TR" sz="2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r>
              <a:rPr lang="tr-TR" kern="0" dirty="0">
                <a:latin typeface="Times New Roman" panose="02020603050405020304" pitchFamily="18" charset="0"/>
                <a:ea typeface="Times New Roman" panose="02020603050405020304" pitchFamily="18" charset="0"/>
                <a:cs typeface="Times New Roman" panose="02020603050405020304" pitchFamily="18" charset="0"/>
              </a:rPr>
              <a:t>(Mobile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bus</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which</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has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well</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developed</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lab</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visitsTürkiye</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from</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west</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to</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east</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2009-2010)</a:t>
            </a:r>
            <a:endParaRPr lang="tr-TR" sz="2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lphaUcPeriod"/>
            </a:pPr>
            <a:endParaRPr lang="tr-TR" dirty="0"/>
          </a:p>
        </p:txBody>
      </p:sp>
      <p:pic>
        <p:nvPicPr>
          <p:cNvPr id="4" name="Google Shape;322;p44">
            <a:extLst>
              <a:ext uri="{FF2B5EF4-FFF2-40B4-BE49-F238E27FC236}">
                <a16:creationId xmlns:a16="http://schemas.microsoft.com/office/drawing/2014/main" id="{1F9BEC13-F31E-1AA4-664D-0BDB356202FB}"/>
              </a:ext>
            </a:extLst>
          </p:cNvPr>
          <p:cNvPicPr preferRelativeResize="0"/>
          <p:nvPr/>
        </p:nvPicPr>
        <p:blipFill rotWithShape="1">
          <a:blip r:embed="rId2">
            <a:alphaModFix/>
          </a:blip>
          <a:srcRect/>
          <a:stretch/>
        </p:blipFill>
        <p:spPr>
          <a:xfrm>
            <a:off x="5592712" y="2789690"/>
            <a:ext cx="6467912" cy="5661248"/>
          </a:xfrm>
          <a:prstGeom prst="rect">
            <a:avLst/>
          </a:prstGeom>
          <a:noFill/>
          <a:ln>
            <a:noFill/>
          </a:ln>
        </p:spPr>
      </p:pic>
      <p:sp>
        <p:nvSpPr>
          <p:cNvPr id="5" name="Metin kutusu 4">
            <a:extLst>
              <a:ext uri="{FF2B5EF4-FFF2-40B4-BE49-F238E27FC236}">
                <a16:creationId xmlns:a16="http://schemas.microsoft.com/office/drawing/2014/main" id="{6544BAD2-BF4A-08BA-A381-815E1395773E}"/>
              </a:ext>
            </a:extLst>
          </p:cNvPr>
          <p:cNvSpPr txBox="1"/>
          <p:nvPr/>
        </p:nvSpPr>
        <p:spPr>
          <a:xfrm>
            <a:off x="6797040" y="3393440"/>
            <a:ext cx="4927600" cy="461665"/>
          </a:xfrm>
          <a:prstGeom prst="rect">
            <a:avLst/>
          </a:prstGeom>
          <a:noFill/>
        </p:spPr>
        <p:txBody>
          <a:bodyPr wrap="square" rtlCol="0">
            <a:spAutoFit/>
          </a:bodyPr>
          <a:lstStyle/>
          <a:p>
            <a:pPr algn="ctr"/>
            <a:r>
              <a:rPr lang="tr-TR" sz="2400" b="1" dirty="0" err="1"/>
              <a:t>The</a:t>
            </a:r>
            <a:r>
              <a:rPr lang="tr-TR" sz="2400" b="1" dirty="0"/>
              <a:t> </a:t>
            </a:r>
            <a:r>
              <a:rPr lang="tr-TR" sz="2400" b="1" dirty="0" err="1"/>
              <a:t>Prevalance</a:t>
            </a:r>
            <a:r>
              <a:rPr lang="tr-TR" sz="2400" b="1" dirty="0"/>
              <a:t> of HCV</a:t>
            </a:r>
          </a:p>
        </p:txBody>
      </p:sp>
      <p:sp>
        <p:nvSpPr>
          <p:cNvPr id="6" name="Metin kutusu 5">
            <a:extLst>
              <a:ext uri="{FF2B5EF4-FFF2-40B4-BE49-F238E27FC236}">
                <a16:creationId xmlns:a16="http://schemas.microsoft.com/office/drawing/2014/main" id="{CFD1B572-6CD2-3635-5AF4-7EFACDCF8828}"/>
              </a:ext>
            </a:extLst>
          </p:cNvPr>
          <p:cNvSpPr txBox="1"/>
          <p:nvPr/>
        </p:nvSpPr>
        <p:spPr>
          <a:xfrm>
            <a:off x="10863743" y="4085439"/>
            <a:ext cx="860897" cy="369332"/>
          </a:xfrm>
          <a:prstGeom prst="rect">
            <a:avLst/>
          </a:prstGeom>
          <a:noFill/>
        </p:spPr>
        <p:txBody>
          <a:bodyPr wrap="square" rtlCol="0">
            <a:spAutoFit/>
          </a:bodyPr>
          <a:lstStyle/>
          <a:p>
            <a:r>
              <a:rPr lang="tr-TR" b="1" dirty="0">
                <a:solidFill>
                  <a:srgbClr val="FF0000"/>
                </a:solidFill>
              </a:rPr>
              <a:t>0.49%</a:t>
            </a:r>
          </a:p>
        </p:txBody>
      </p:sp>
    </p:spTree>
    <p:extLst>
      <p:ext uri="{BB962C8B-B14F-4D97-AF65-F5344CB8AC3E}">
        <p14:creationId xmlns:p14="http://schemas.microsoft.com/office/powerpoint/2010/main" val="379256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0D56F-7CF0-DA18-2A6D-D866260E1664}"/>
              </a:ext>
            </a:extLst>
          </p:cNvPr>
          <p:cNvSpPr>
            <a:spLocks noGrp="1"/>
          </p:cNvSpPr>
          <p:nvPr>
            <p:ph type="title"/>
          </p:nvPr>
        </p:nvSpPr>
        <p:spPr/>
        <p:txBody>
          <a:bodyPr>
            <a:normAutofit fontScale="90000"/>
          </a:bodyPr>
          <a:lstStyle/>
          <a:p>
            <a:pPr algn="ctr">
              <a:lnSpc>
                <a:spcPct val="107000"/>
              </a:lnSpc>
              <a:spcAft>
                <a:spcPts val="800"/>
              </a:spcAft>
            </a:pPr>
            <a:r>
              <a:rPr lang="en-US" sz="4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Connection with the treatment</a:t>
            </a:r>
            <a:br>
              <a:rPr lang="tr-TR" sz="4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endParaRPr lang="tr-TR" b="1" dirty="0">
              <a:solidFill>
                <a:srgbClr val="FF0000"/>
              </a:solidFill>
            </a:endParaRPr>
          </a:p>
        </p:txBody>
      </p:sp>
      <p:sp>
        <p:nvSpPr>
          <p:cNvPr id="3" name="İçerik Yer Tutucusu 2">
            <a:extLst>
              <a:ext uri="{FF2B5EF4-FFF2-40B4-BE49-F238E27FC236}">
                <a16:creationId xmlns:a16="http://schemas.microsoft.com/office/drawing/2014/main" id="{52D2D51C-6606-0F16-60A7-9618D079CC8F}"/>
              </a:ext>
            </a:extLst>
          </p:cNvPr>
          <p:cNvSpPr>
            <a:spLocks noGrp="1"/>
          </p:cNvSpPr>
          <p:nvPr>
            <p:ph idx="1"/>
          </p:nvPr>
        </p:nvSpPr>
        <p:spPr/>
        <p:txBody>
          <a:bodyPr/>
          <a:lstStyle/>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Integration between family health center and specialists’ treatment</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Integration between health center and prisoner</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Integration between AMATEM (alcohol and substance addiction treatment center) and health systems. </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Adding of HCV diagnosis on electronic medical record system.</a:t>
            </a:r>
            <a:endParaRPr lang="tr-TR" b="1" dirty="0"/>
          </a:p>
        </p:txBody>
      </p:sp>
    </p:spTree>
    <p:extLst>
      <p:ext uri="{BB962C8B-B14F-4D97-AF65-F5344CB8AC3E}">
        <p14:creationId xmlns:p14="http://schemas.microsoft.com/office/powerpoint/2010/main" val="2129571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7AC23-84EC-3F1D-F927-9DBE0E0FC01D}"/>
              </a:ext>
            </a:extLst>
          </p:cNvPr>
          <p:cNvSpPr>
            <a:spLocks noGrp="1"/>
          </p:cNvSpPr>
          <p:nvPr>
            <p:ph type="title"/>
          </p:nvPr>
        </p:nvSpPr>
        <p:spPr/>
        <p:txBody>
          <a:bodyPr/>
          <a:lstStyle/>
          <a:p>
            <a:pPr algn="ctr"/>
            <a:r>
              <a:rPr lang="en-US" sz="4400" b="1" kern="0" dirty="0">
                <a:solidFill>
                  <a:srgbClr val="FF0000"/>
                </a:solidFill>
                <a:effectLst/>
                <a:latin typeface="Times New Roman" panose="02020603050405020304" pitchFamily="18" charset="0"/>
                <a:ea typeface="Times New Roman" panose="02020603050405020304" pitchFamily="18" charset="0"/>
              </a:rPr>
              <a:t>Reaching the well qualified doctor</a:t>
            </a:r>
            <a:endParaRPr lang="tr-TR" dirty="0">
              <a:solidFill>
                <a:srgbClr val="FF0000"/>
              </a:solidFill>
            </a:endParaRPr>
          </a:p>
        </p:txBody>
      </p:sp>
      <p:sp>
        <p:nvSpPr>
          <p:cNvPr id="3" name="İçerik Yer Tutucusu 2">
            <a:extLst>
              <a:ext uri="{FF2B5EF4-FFF2-40B4-BE49-F238E27FC236}">
                <a16:creationId xmlns:a16="http://schemas.microsoft.com/office/drawing/2014/main" id="{0151CF80-F017-30FA-3002-B3290C2F6B0E}"/>
              </a:ext>
            </a:extLst>
          </p:cNvPr>
          <p:cNvSpPr>
            <a:spLocks noGrp="1"/>
          </p:cNvSpPr>
          <p:nvPr>
            <p:ph idx="1"/>
          </p:nvPr>
        </p:nvSpPr>
        <p:spPr/>
        <p:txBody>
          <a:bodyPr/>
          <a:lstStyle/>
          <a:p>
            <a:pPr marL="742950" lvl="1" indent="-28575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The role of family doctors as an observer.</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The number of doctors who can prescribe direct anti-viral agents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Reachness</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to treatment for the patients with active HCV infections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5750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7D600-57A0-18C3-81C5-28AEAE081357}"/>
              </a:ext>
            </a:extLst>
          </p:cNvPr>
          <p:cNvSpPr>
            <a:spLocks noGrp="1"/>
          </p:cNvSpPr>
          <p:nvPr>
            <p:ph type="title"/>
          </p:nvPr>
        </p:nvSpPr>
        <p:spPr/>
        <p:txBody>
          <a:bodyPr>
            <a:normAutofit fontScale="90000"/>
          </a:bodyPr>
          <a:lstStyle/>
          <a:p>
            <a:pPr algn="ctr">
              <a:lnSpc>
                <a:spcPct val="107000"/>
              </a:lnSpc>
              <a:spcAft>
                <a:spcPts val="800"/>
              </a:spcAft>
            </a:pPr>
            <a:r>
              <a:rPr lang="en-US" sz="4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Reaching the drug (DAAs)</a:t>
            </a:r>
            <a:br>
              <a:rPr lang="tr-TR" sz="4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endParaRPr lang="tr-TR" dirty="0">
              <a:solidFill>
                <a:srgbClr val="FF0000"/>
              </a:solidFill>
            </a:endParaRPr>
          </a:p>
        </p:txBody>
      </p:sp>
      <p:sp>
        <p:nvSpPr>
          <p:cNvPr id="3" name="İçerik Yer Tutucusu 2">
            <a:extLst>
              <a:ext uri="{FF2B5EF4-FFF2-40B4-BE49-F238E27FC236}">
                <a16:creationId xmlns:a16="http://schemas.microsoft.com/office/drawing/2014/main" id="{1931683D-3476-427C-573E-F8EC278951D4}"/>
              </a:ext>
            </a:extLst>
          </p:cNvPr>
          <p:cNvSpPr>
            <a:spLocks noGrp="1"/>
          </p:cNvSpPr>
          <p:nvPr>
            <p:ph idx="1"/>
          </p:nvPr>
        </p:nvSpPr>
        <p:spPr/>
        <p:txBody>
          <a:bodyPr/>
          <a:lstStyle/>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Contents of HCV treatment and special finance</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lphaLcPeriod"/>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The agreement of reimbursement</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Reachness</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to direct anti-viral drugs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85481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D4D2FC-B386-78ED-B94A-B11327060180}"/>
              </a:ext>
            </a:extLst>
          </p:cNvPr>
          <p:cNvSpPr>
            <a:spLocks noGrp="1"/>
          </p:cNvSpPr>
          <p:nvPr>
            <p:ph type="title"/>
          </p:nvPr>
        </p:nvSpPr>
        <p:spPr/>
        <p:txBody>
          <a:bodyPr>
            <a:normAutofit/>
          </a:bodyPr>
          <a:lstStyle/>
          <a:p>
            <a:pPr algn="ctr"/>
            <a:r>
              <a:rPr lang="en-US" sz="3600" b="1" kern="0" dirty="0">
                <a:solidFill>
                  <a:srgbClr val="FF0000"/>
                </a:solidFill>
                <a:effectLst/>
                <a:latin typeface="Times New Roman" panose="02020603050405020304" pitchFamily="18" charset="0"/>
                <a:ea typeface="Times New Roman" panose="02020603050405020304" pitchFamily="18" charset="0"/>
              </a:rPr>
              <a:t>According to Turkey Viral Hepatitis Prevention and Control Program, </a:t>
            </a:r>
            <a:r>
              <a:rPr lang="en-US" sz="3600" b="1" kern="0" dirty="0">
                <a:solidFill>
                  <a:srgbClr val="FF0000"/>
                </a:solidFill>
                <a:effectLst/>
                <a:highlight>
                  <a:srgbClr val="FFFF00"/>
                </a:highlight>
                <a:latin typeface="Times New Roman" panose="02020603050405020304" pitchFamily="18" charset="0"/>
                <a:ea typeface="Times New Roman" panose="02020603050405020304" pitchFamily="18" charset="0"/>
              </a:rPr>
              <a:t>three </a:t>
            </a:r>
            <a:r>
              <a:rPr lang="en-US" sz="3600" b="1" kern="0" dirty="0" err="1">
                <a:solidFill>
                  <a:srgbClr val="FF0000"/>
                </a:solidFill>
                <a:effectLst/>
                <a:highlight>
                  <a:srgbClr val="FFFF00"/>
                </a:highlight>
                <a:latin typeface="Times New Roman" panose="02020603050405020304" pitchFamily="18" charset="0"/>
                <a:ea typeface="Times New Roman" panose="02020603050405020304" pitchFamily="18" charset="0"/>
              </a:rPr>
              <a:t>senaryos</a:t>
            </a:r>
            <a:r>
              <a:rPr lang="en-US" sz="3600" b="1" kern="0"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en-US" sz="3600" b="1" kern="0" dirty="0">
                <a:solidFill>
                  <a:srgbClr val="FF0000"/>
                </a:solidFill>
                <a:effectLst/>
                <a:latin typeface="Times New Roman" panose="02020603050405020304" pitchFamily="18" charset="0"/>
                <a:ea typeface="Times New Roman" panose="02020603050405020304" pitchFamily="18" charset="0"/>
              </a:rPr>
              <a:t>were planned</a:t>
            </a:r>
            <a:endParaRPr lang="tr-TR" sz="3600" b="1" dirty="0">
              <a:solidFill>
                <a:srgbClr val="FF0000"/>
              </a:solidFill>
            </a:endParaRPr>
          </a:p>
        </p:txBody>
      </p:sp>
      <p:sp>
        <p:nvSpPr>
          <p:cNvPr id="3" name="İçerik Yer Tutucusu 2">
            <a:extLst>
              <a:ext uri="{FF2B5EF4-FFF2-40B4-BE49-F238E27FC236}">
                <a16:creationId xmlns:a16="http://schemas.microsoft.com/office/drawing/2014/main" id="{DDBA0B7D-2CD3-EF95-2AB7-629F66A70E34}"/>
              </a:ext>
            </a:extLst>
          </p:cNvPr>
          <p:cNvSpPr>
            <a:spLocks noGrp="1"/>
          </p:cNvSpPr>
          <p:nvPr>
            <p:ph idx="1"/>
          </p:nvPr>
        </p:nvSpPr>
        <p:spPr>
          <a:xfrm>
            <a:off x="838199" y="1825625"/>
            <a:ext cx="3734823" cy="4351338"/>
          </a:xfrm>
        </p:spPr>
        <p:txBody>
          <a:bodyPr>
            <a:normAutofit fontScale="92500"/>
          </a:bodyPr>
          <a:lstStyle/>
          <a:p>
            <a:r>
              <a:rPr lang="en-US"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a-base 2017: </a:t>
            </a:r>
            <a:endParaRPr lang="tr-TR"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At the beginning 271 000 viremic patients were estimated. Among them, 58 400 patients were diagnosed, and </a:t>
            </a:r>
            <a:endParaRPr lang="tr-TR" sz="32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10 200 patients were treated</a:t>
            </a:r>
            <a:r>
              <a:rPr lang="tr-TR" sz="32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3200" b="1" dirty="0"/>
          </a:p>
        </p:txBody>
      </p:sp>
      <p:pic>
        <p:nvPicPr>
          <p:cNvPr id="4" name="Resim 3" descr="metin, ekran görüntüsü, sayı, numara, diyagram içeren bir resim&#10;&#10;Açıklama otomatik olarak oluşturuldu">
            <a:extLst>
              <a:ext uri="{FF2B5EF4-FFF2-40B4-BE49-F238E27FC236}">
                <a16:creationId xmlns:a16="http://schemas.microsoft.com/office/drawing/2014/main" id="{B8CD2BC7-1D99-F1CB-80BA-B2B952DEBB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023" y="1937339"/>
            <a:ext cx="7408769" cy="4460870"/>
          </a:xfrm>
          <a:prstGeom prst="rect">
            <a:avLst/>
          </a:prstGeom>
          <a:noFill/>
          <a:ln>
            <a:noFill/>
          </a:ln>
        </p:spPr>
      </p:pic>
      <p:pic>
        <p:nvPicPr>
          <p:cNvPr id="7" name="Resim 6">
            <a:extLst>
              <a:ext uri="{FF2B5EF4-FFF2-40B4-BE49-F238E27FC236}">
                <a16:creationId xmlns:a16="http://schemas.microsoft.com/office/drawing/2014/main" id="{52BF300A-6A65-582D-D5E5-414199E185EF}"/>
              </a:ext>
            </a:extLst>
          </p:cNvPr>
          <p:cNvPicPr>
            <a:picLocks noChangeAspect="1"/>
          </p:cNvPicPr>
          <p:nvPr/>
        </p:nvPicPr>
        <p:blipFill>
          <a:blip r:embed="rId4"/>
          <a:stretch>
            <a:fillRect/>
          </a:stretch>
        </p:blipFill>
        <p:spPr>
          <a:xfrm>
            <a:off x="0" y="6480268"/>
            <a:ext cx="12192000" cy="329184"/>
          </a:xfrm>
          <a:prstGeom prst="rect">
            <a:avLst/>
          </a:prstGeom>
        </p:spPr>
      </p:pic>
      <p:sp>
        <p:nvSpPr>
          <p:cNvPr id="9" name="Metin kutusu 8">
            <a:extLst>
              <a:ext uri="{FF2B5EF4-FFF2-40B4-BE49-F238E27FC236}">
                <a16:creationId xmlns:a16="http://schemas.microsoft.com/office/drawing/2014/main" id="{6763BD08-CA46-EA01-220B-7B50C756B9CF}"/>
              </a:ext>
            </a:extLst>
          </p:cNvPr>
          <p:cNvSpPr txBox="1"/>
          <p:nvPr/>
        </p:nvSpPr>
        <p:spPr>
          <a:xfrm>
            <a:off x="10435906" y="5922628"/>
            <a:ext cx="1291905" cy="461665"/>
          </a:xfrm>
          <a:prstGeom prst="rect">
            <a:avLst/>
          </a:prstGeom>
          <a:noFill/>
        </p:spPr>
        <p:txBody>
          <a:bodyPr wrap="square" rtlCol="0">
            <a:spAutoFit/>
          </a:bodyPr>
          <a:lstStyle/>
          <a:p>
            <a:r>
              <a:rPr lang="tr-TR" sz="2400" b="1" dirty="0">
                <a:solidFill>
                  <a:srgbClr val="FF0000"/>
                </a:solidFill>
              </a:rPr>
              <a:t>3.69%</a:t>
            </a:r>
          </a:p>
        </p:txBody>
      </p:sp>
    </p:spTree>
    <p:extLst>
      <p:ext uri="{BB962C8B-B14F-4D97-AF65-F5344CB8AC3E}">
        <p14:creationId xmlns:p14="http://schemas.microsoft.com/office/powerpoint/2010/main" val="148947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80B6359-7DAF-54F7-939E-900EC522BA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455" y="129568"/>
            <a:ext cx="4158087" cy="6728432"/>
          </a:xfrm>
          <a:prstGeom prst="rect">
            <a:avLst/>
          </a:prstGeom>
          <a:noFill/>
          <a:ln>
            <a:noFill/>
          </a:ln>
        </p:spPr>
      </p:pic>
      <p:sp>
        <p:nvSpPr>
          <p:cNvPr id="3" name="Metin kutusu 2">
            <a:extLst>
              <a:ext uri="{FF2B5EF4-FFF2-40B4-BE49-F238E27FC236}">
                <a16:creationId xmlns:a16="http://schemas.microsoft.com/office/drawing/2014/main" id="{A6736984-20A1-A00A-3E2C-AD663D358F10}"/>
              </a:ext>
            </a:extLst>
          </p:cNvPr>
          <p:cNvSpPr txBox="1"/>
          <p:nvPr/>
        </p:nvSpPr>
        <p:spPr>
          <a:xfrm>
            <a:off x="4729655" y="129568"/>
            <a:ext cx="7252138" cy="1077218"/>
          </a:xfrm>
          <a:prstGeom prst="rect">
            <a:avLst/>
          </a:prstGeom>
          <a:noFill/>
        </p:spPr>
        <p:txBody>
          <a:bodyPr wrap="square" rtlCol="0">
            <a:spAutoFit/>
          </a:bodyPr>
          <a:lstStyle/>
          <a:p>
            <a:pPr algn="ctr"/>
            <a:r>
              <a:rPr lang="en-US" sz="1800" b="1" dirty="0">
                <a:effectLst/>
                <a:latin typeface="Times New Roman" panose="02020603050405020304" pitchFamily="18" charset="0"/>
                <a:ea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rPr>
              <a:t>Estimations used to model </a:t>
            </a:r>
            <a:endParaRPr lang="tr-TR" sz="3200" b="1" dirty="0">
              <a:solidFill>
                <a:srgbClr val="FF0000"/>
              </a:solidFill>
              <a:effectLst/>
              <a:latin typeface="Times New Roman" panose="02020603050405020304" pitchFamily="18" charset="0"/>
              <a:ea typeface="Times New Roman" panose="02020603050405020304" pitchFamily="18" charset="0"/>
            </a:endParaRPr>
          </a:p>
          <a:p>
            <a:pPr algn="ctr"/>
            <a:r>
              <a:rPr lang="en-US" sz="3200" b="1" dirty="0">
                <a:solidFill>
                  <a:srgbClr val="FF0000"/>
                </a:solidFill>
                <a:effectLst/>
                <a:latin typeface="Times New Roman" panose="02020603050405020304" pitchFamily="18" charset="0"/>
                <a:ea typeface="Times New Roman" panose="02020603050405020304" pitchFamily="18" charset="0"/>
              </a:rPr>
              <a:t>the burden of HCV in Türkiye </a:t>
            </a:r>
            <a:endParaRPr lang="tr-TR" sz="3200" dirty="0">
              <a:solidFill>
                <a:srgbClr val="FF0000"/>
              </a:solidFill>
            </a:endParaRPr>
          </a:p>
        </p:txBody>
      </p:sp>
      <p:sp>
        <p:nvSpPr>
          <p:cNvPr id="4" name="Metin kutusu 3">
            <a:extLst>
              <a:ext uri="{FF2B5EF4-FFF2-40B4-BE49-F238E27FC236}">
                <a16:creationId xmlns:a16="http://schemas.microsoft.com/office/drawing/2014/main" id="{63658D3A-8D93-2741-9EE9-349638296693}"/>
              </a:ext>
            </a:extLst>
          </p:cNvPr>
          <p:cNvSpPr txBox="1"/>
          <p:nvPr/>
        </p:nvSpPr>
        <p:spPr>
          <a:xfrm>
            <a:off x="5003800" y="5740400"/>
            <a:ext cx="6977993" cy="988032"/>
          </a:xfrm>
          <a:prstGeom prst="rect">
            <a:avLst/>
          </a:prstGeom>
          <a:noFill/>
        </p:spPr>
        <p:txBody>
          <a:bodyPr wrap="square" rtlCol="0">
            <a:spAutoFit/>
          </a:bodyPr>
          <a:lstStyle/>
          <a:p>
            <a:pPr>
              <a:lnSpc>
                <a:spcPct val="107000"/>
              </a:lnSpc>
              <a:spcAft>
                <a:spcPts val="800"/>
              </a:spcAft>
            </a:pPr>
            <a:r>
              <a:rPr lang="en-US" sz="1800" b="1" kern="0" dirty="0" err="1">
                <a:effectLst/>
                <a:latin typeface="AdvPTimesB"/>
                <a:ea typeface="Aptos" panose="020B0004020202020204" pitchFamily="34" charset="0"/>
                <a:cs typeface="AdvPTimesB"/>
              </a:rPr>
              <a:t>Idilman</a:t>
            </a:r>
            <a:r>
              <a:rPr lang="en-US" sz="1800" b="1" kern="0" dirty="0">
                <a:effectLst/>
                <a:latin typeface="AdvPTimesB"/>
                <a:ea typeface="Aptos" panose="020B0004020202020204" pitchFamily="34" charset="0"/>
                <a:cs typeface="AdvPTimesB"/>
              </a:rPr>
              <a:t> R, Razavi H, Robbins S, et al. A micro-elimination approach to addressing hepatitis C in Turkey. *BMC Health Serv Res.* 2020;20:249. doi:10.1186/s12913-020-5019-8.</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Dikdörtgen 4">
            <a:extLst>
              <a:ext uri="{FF2B5EF4-FFF2-40B4-BE49-F238E27FC236}">
                <a16:creationId xmlns:a16="http://schemas.microsoft.com/office/drawing/2014/main" id="{D614C24D-2A02-C7A1-E236-706E49788EAD}"/>
              </a:ext>
            </a:extLst>
          </p:cNvPr>
          <p:cNvSpPr/>
          <p:nvPr/>
        </p:nvSpPr>
        <p:spPr>
          <a:xfrm>
            <a:off x="427839" y="2860646"/>
            <a:ext cx="4202884" cy="4110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2953E455-DF4A-B0C1-E8CE-30BA07E89CCB}"/>
              </a:ext>
            </a:extLst>
          </p:cNvPr>
          <p:cNvSpPr/>
          <p:nvPr/>
        </p:nvSpPr>
        <p:spPr>
          <a:xfrm>
            <a:off x="427839" y="5125673"/>
            <a:ext cx="4202884" cy="4110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11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73CEE22-0223-AF9E-6DDD-9C34B800A9A0}"/>
              </a:ext>
            </a:extLst>
          </p:cNvPr>
          <p:cNvSpPr txBox="1"/>
          <p:nvPr/>
        </p:nvSpPr>
        <p:spPr>
          <a:xfrm>
            <a:off x="0" y="58723"/>
            <a:ext cx="12192000" cy="954107"/>
          </a:xfrm>
          <a:prstGeom prst="rect">
            <a:avLst/>
          </a:prstGeom>
          <a:noFill/>
        </p:spPr>
        <p:txBody>
          <a:bodyPr wrap="square" rtlCol="0">
            <a:spAutoFit/>
          </a:bodyPr>
          <a:lstStyle/>
          <a:p>
            <a:pPr algn="ctr"/>
            <a:r>
              <a:rPr lang="en-US" sz="2800" b="1" dirty="0">
                <a:solidFill>
                  <a:srgbClr val="FF0000"/>
                </a:solidFill>
              </a:rPr>
              <a:t>Treatment Cascade for People with Chronic Hepatitis C Virus (HCV) Infection, Prevalence Estimates with 95% Confidence Intervals.</a:t>
            </a:r>
            <a:endParaRPr lang="tr-TR" sz="2800" b="1" dirty="0">
              <a:solidFill>
                <a:srgbClr val="FF0000"/>
              </a:solidFill>
            </a:endParaRPr>
          </a:p>
        </p:txBody>
      </p:sp>
      <p:pic>
        <p:nvPicPr>
          <p:cNvPr id="4" name="Resim 3" descr="metin, ekran görüntüsü, paralel, yazı tipi içeren bir resim&#10;&#10;Yapay zeka tarafından oluşturulan içerik yanlış olabilir.">
            <a:extLst>
              <a:ext uri="{FF2B5EF4-FFF2-40B4-BE49-F238E27FC236}">
                <a16:creationId xmlns:a16="http://schemas.microsoft.com/office/drawing/2014/main" id="{067A27DC-F9FD-DEA1-7EB1-17569348F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376" y="942115"/>
            <a:ext cx="7247248" cy="5197290"/>
          </a:xfrm>
          <a:prstGeom prst="rect">
            <a:avLst/>
          </a:prstGeom>
        </p:spPr>
      </p:pic>
      <p:sp>
        <p:nvSpPr>
          <p:cNvPr id="5" name="Metin kutusu 4">
            <a:extLst>
              <a:ext uri="{FF2B5EF4-FFF2-40B4-BE49-F238E27FC236}">
                <a16:creationId xmlns:a16="http://schemas.microsoft.com/office/drawing/2014/main" id="{4D951851-4FD5-9C73-ACCD-A4D8D79628C8}"/>
              </a:ext>
            </a:extLst>
          </p:cNvPr>
          <p:cNvSpPr txBox="1"/>
          <p:nvPr/>
        </p:nvSpPr>
        <p:spPr>
          <a:xfrm>
            <a:off x="71120" y="6289040"/>
            <a:ext cx="12120880" cy="369332"/>
          </a:xfrm>
          <a:prstGeom prst="rect">
            <a:avLst/>
          </a:prstGeom>
          <a:noFill/>
        </p:spPr>
        <p:txBody>
          <a:bodyPr wrap="square" rtlCol="0">
            <a:spAutoFit/>
          </a:bodyPr>
          <a:lstStyle/>
          <a:p>
            <a:pPr algn="ctr"/>
            <a:r>
              <a:rPr lang="tr-TR" sz="1800" b="1" i="0" u="none" strike="noStrike" baseline="0" dirty="0" err="1">
                <a:latin typeface="AdvP403A40"/>
              </a:rPr>
              <a:t>Yehia</a:t>
            </a:r>
            <a:r>
              <a:rPr lang="tr-TR" sz="1800" b="1" i="0" u="none" strike="noStrike" baseline="0" dirty="0">
                <a:latin typeface="AdvP403A40"/>
              </a:rPr>
              <a:t> BR. Et </a:t>
            </a:r>
            <a:r>
              <a:rPr lang="tr-TR" sz="1800" b="1" i="0" u="none" strike="noStrike" baseline="0" dirty="0" err="1">
                <a:latin typeface="AdvP403A40"/>
              </a:rPr>
              <a:t>alPLoS</a:t>
            </a:r>
            <a:r>
              <a:rPr lang="tr-TR" sz="1800" b="1" i="0" u="none" strike="noStrike" baseline="0" dirty="0">
                <a:latin typeface="AdvP403A40"/>
              </a:rPr>
              <a:t> ONE 9(7): e101554. doi:10.1371/journal.pone.0101554</a:t>
            </a:r>
            <a:endParaRPr lang="tr-TR" b="1" dirty="0"/>
          </a:p>
        </p:txBody>
      </p:sp>
      <p:sp>
        <p:nvSpPr>
          <p:cNvPr id="3" name="Dikdörtgen 2">
            <a:extLst>
              <a:ext uri="{FF2B5EF4-FFF2-40B4-BE49-F238E27FC236}">
                <a16:creationId xmlns:a16="http://schemas.microsoft.com/office/drawing/2014/main" id="{56661AD5-45B3-09C0-ED20-C9E8686BDBCD}"/>
              </a:ext>
            </a:extLst>
          </p:cNvPr>
          <p:cNvSpPr/>
          <p:nvPr/>
        </p:nvSpPr>
        <p:spPr>
          <a:xfrm>
            <a:off x="4320330" y="2650921"/>
            <a:ext cx="805343" cy="24579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E5F05015-1B36-25D0-D771-424B97D7EBCF}"/>
              </a:ext>
            </a:extLst>
          </p:cNvPr>
          <p:cNvSpPr/>
          <p:nvPr/>
        </p:nvSpPr>
        <p:spPr>
          <a:xfrm>
            <a:off x="7608815" y="4102217"/>
            <a:ext cx="1006679" cy="10066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F256D11C-652B-9A70-68D4-167DBFA87399}"/>
              </a:ext>
            </a:extLst>
          </p:cNvPr>
          <p:cNvSpPr/>
          <p:nvPr/>
        </p:nvSpPr>
        <p:spPr>
          <a:xfrm>
            <a:off x="8615494" y="4278385"/>
            <a:ext cx="788565" cy="83051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770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BF18B-E6A9-680D-D3BB-922134298DC1}"/>
              </a:ext>
            </a:extLst>
          </p:cNvPr>
          <p:cNvSpPr>
            <a:spLocks noGrp="1"/>
          </p:cNvSpPr>
          <p:nvPr>
            <p:ph type="title"/>
          </p:nvPr>
        </p:nvSpPr>
        <p:spPr>
          <a:xfrm>
            <a:off x="0" y="136525"/>
            <a:ext cx="12192000" cy="1325563"/>
          </a:xfrm>
        </p:spPr>
        <p:txBody>
          <a:bodyPr>
            <a:normAutofit/>
          </a:bodyPr>
          <a:lstStyle/>
          <a:p>
            <a:pPr algn="ctr"/>
            <a:r>
              <a:rPr lang="en-US" sz="3600" b="1" kern="0" dirty="0">
                <a:solidFill>
                  <a:srgbClr val="FF0000"/>
                </a:solidFill>
                <a:effectLst/>
                <a:latin typeface="Times New Roman" panose="02020603050405020304" pitchFamily="18" charset="0"/>
                <a:ea typeface="Times New Roman" panose="02020603050405020304" pitchFamily="18" charset="0"/>
              </a:rPr>
              <a:t>Total infected cases, liver-related deaths, prevalent HCC and prevalent decompensated cirrhosis in Turkey, 2015–2030 </a:t>
            </a:r>
            <a:endParaRPr lang="tr-TR" sz="3600" dirty="0">
              <a:solidFill>
                <a:srgbClr val="FF0000"/>
              </a:solidFill>
            </a:endParaRPr>
          </a:p>
        </p:txBody>
      </p:sp>
      <p:sp>
        <p:nvSpPr>
          <p:cNvPr id="3" name="İçerik Yer Tutucusu 2">
            <a:extLst>
              <a:ext uri="{FF2B5EF4-FFF2-40B4-BE49-F238E27FC236}">
                <a16:creationId xmlns:a16="http://schemas.microsoft.com/office/drawing/2014/main" id="{008119AD-3483-4C0D-A9C1-33D5B0E906FF}"/>
              </a:ext>
            </a:extLst>
          </p:cNvPr>
          <p:cNvSpPr>
            <a:spLocks noGrp="1"/>
          </p:cNvSpPr>
          <p:nvPr>
            <p:ph idx="1"/>
          </p:nvPr>
        </p:nvSpPr>
        <p:spPr>
          <a:xfrm>
            <a:off x="254000" y="1825625"/>
            <a:ext cx="3213034"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By 2030 the total number of viremic infections would decline by 35%. The number of decompensated liver cirrhosis and hepatocellular carcinoma cases would decrease by 10-25% by the same year</a:t>
            </a:r>
            <a:r>
              <a:rPr kumimoji="0" lang="tr-TR"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tr-TR" sz="2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pic>
        <p:nvPicPr>
          <p:cNvPr id="4" name="Resim 3" descr="metin, ekran görüntüsü, diyagram, çizgi içeren bir resim&#10;&#10;Açıklama otomatik olarak oluşturuldu">
            <a:extLst>
              <a:ext uri="{FF2B5EF4-FFF2-40B4-BE49-F238E27FC236}">
                <a16:creationId xmlns:a16="http://schemas.microsoft.com/office/drawing/2014/main" id="{768C45BF-4323-0016-6D6C-91C7096CBC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734" y="1710689"/>
            <a:ext cx="8016257" cy="4782185"/>
          </a:xfrm>
          <a:prstGeom prst="rect">
            <a:avLst/>
          </a:prstGeom>
          <a:noFill/>
          <a:ln>
            <a:noFill/>
          </a:ln>
        </p:spPr>
      </p:pic>
    </p:spTree>
    <p:extLst>
      <p:ext uri="{BB962C8B-B14F-4D97-AF65-F5344CB8AC3E}">
        <p14:creationId xmlns:p14="http://schemas.microsoft.com/office/powerpoint/2010/main" val="168774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4BE825-0D3B-A62F-3C02-111E53A8CAD5}"/>
              </a:ext>
            </a:extLst>
          </p:cNvPr>
          <p:cNvSpPr>
            <a:spLocks noGrp="1"/>
          </p:cNvSpPr>
          <p:nvPr>
            <p:ph idx="1"/>
          </p:nvPr>
        </p:nvSpPr>
        <p:spPr/>
        <p:txBody>
          <a:bodyPr/>
          <a:lstStyle/>
          <a:p>
            <a:r>
              <a:rPr lang="tr-TR" dirty="0"/>
              <a:t>HCV </a:t>
            </a:r>
            <a:r>
              <a:rPr lang="tr-TR" dirty="0" err="1"/>
              <a:t>infection</a:t>
            </a:r>
            <a:r>
              <a:rPr lang="tr-TR" dirty="0"/>
              <a:t> can be </a:t>
            </a:r>
            <a:r>
              <a:rPr lang="tr-TR" dirty="0" err="1"/>
              <a:t>treated</a:t>
            </a:r>
            <a:r>
              <a:rPr lang="tr-TR" dirty="0"/>
              <a:t> </a:t>
            </a:r>
            <a:r>
              <a:rPr lang="tr-TR" dirty="0" err="1"/>
              <a:t>with</a:t>
            </a:r>
            <a:r>
              <a:rPr lang="tr-TR" dirty="0"/>
              <a:t> </a:t>
            </a:r>
            <a:r>
              <a:rPr lang="tr-TR" dirty="0" err="1"/>
              <a:t>high</a:t>
            </a:r>
            <a:r>
              <a:rPr lang="tr-TR" dirty="0"/>
              <a:t> </a:t>
            </a:r>
            <a:r>
              <a:rPr lang="tr-TR" dirty="0" err="1"/>
              <a:t>cure</a:t>
            </a:r>
            <a:r>
              <a:rPr lang="tr-TR" dirty="0"/>
              <a:t> </a:t>
            </a:r>
            <a:r>
              <a:rPr lang="tr-TR" dirty="0" err="1"/>
              <a:t>rates</a:t>
            </a:r>
            <a:r>
              <a:rPr lang="tr-TR" dirty="0"/>
              <a:t> </a:t>
            </a:r>
            <a:r>
              <a:rPr lang="tr-TR" dirty="0" err="1"/>
              <a:t>and</a:t>
            </a:r>
            <a:r>
              <a:rPr lang="tr-TR" dirty="0"/>
              <a:t> </a:t>
            </a:r>
            <a:r>
              <a:rPr lang="tr-TR" dirty="0" err="1"/>
              <a:t>treatment</a:t>
            </a:r>
            <a:r>
              <a:rPr lang="tr-TR" dirty="0"/>
              <a:t> is </a:t>
            </a:r>
            <a:r>
              <a:rPr lang="tr-TR" dirty="0" err="1"/>
              <a:t>cost</a:t>
            </a:r>
            <a:r>
              <a:rPr lang="tr-TR" dirty="0"/>
              <a:t> </a:t>
            </a:r>
            <a:r>
              <a:rPr lang="tr-TR" dirty="0" err="1"/>
              <a:t>effective</a:t>
            </a:r>
            <a:r>
              <a:rPr lang="tr-TR" dirty="0"/>
              <a:t>.</a:t>
            </a:r>
          </a:p>
          <a:p>
            <a:r>
              <a:rPr lang="tr-TR" dirty="0" err="1"/>
              <a:t>To</a:t>
            </a:r>
            <a:r>
              <a:rPr lang="tr-TR" dirty="0"/>
              <a:t> </a:t>
            </a:r>
            <a:r>
              <a:rPr lang="tr-TR" dirty="0" err="1"/>
              <a:t>reach</a:t>
            </a:r>
            <a:r>
              <a:rPr lang="tr-TR" dirty="0"/>
              <a:t> </a:t>
            </a:r>
            <a:r>
              <a:rPr lang="tr-TR" dirty="0" err="1"/>
              <a:t>The</a:t>
            </a:r>
            <a:r>
              <a:rPr lang="tr-TR" dirty="0"/>
              <a:t> </a:t>
            </a:r>
            <a:r>
              <a:rPr lang="tr-TR" dirty="0" err="1"/>
              <a:t>world</a:t>
            </a:r>
            <a:r>
              <a:rPr lang="tr-TR" dirty="0"/>
              <a:t> </a:t>
            </a:r>
            <a:r>
              <a:rPr lang="tr-TR" dirty="0" err="1"/>
              <a:t>Health</a:t>
            </a:r>
            <a:r>
              <a:rPr lang="tr-TR" dirty="0"/>
              <a:t> </a:t>
            </a:r>
            <a:r>
              <a:rPr lang="tr-TR" dirty="0" err="1"/>
              <a:t>Organization</a:t>
            </a:r>
            <a:r>
              <a:rPr lang="tr-TR" dirty="0"/>
              <a:t> </a:t>
            </a:r>
            <a:r>
              <a:rPr lang="tr-TR" dirty="0" err="1"/>
              <a:t>targets</a:t>
            </a:r>
            <a:r>
              <a:rPr lang="tr-TR" dirty="0"/>
              <a:t>, </a:t>
            </a:r>
            <a:r>
              <a:rPr lang="tr-TR" dirty="0" err="1"/>
              <a:t>every</a:t>
            </a:r>
            <a:r>
              <a:rPr lang="tr-TR" dirty="0"/>
              <a:t> </a:t>
            </a:r>
            <a:r>
              <a:rPr lang="tr-TR" dirty="0" err="1"/>
              <a:t>country</a:t>
            </a:r>
            <a:r>
              <a:rPr lang="tr-TR" dirty="0"/>
              <a:t> should </a:t>
            </a:r>
            <a:r>
              <a:rPr lang="tr-TR" dirty="0" err="1"/>
              <a:t>spend</a:t>
            </a:r>
            <a:r>
              <a:rPr lang="tr-TR" dirty="0"/>
              <a:t> </a:t>
            </a:r>
            <a:r>
              <a:rPr lang="tr-TR" dirty="0" err="1"/>
              <a:t>more</a:t>
            </a:r>
            <a:r>
              <a:rPr lang="tr-TR" dirty="0"/>
              <a:t> </a:t>
            </a:r>
            <a:r>
              <a:rPr lang="tr-TR" dirty="0" err="1"/>
              <a:t>effort</a:t>
            </a:r>
            <a:r>
              <a:rPr lang="tr-TR" dirty="0"/>
              <a:t> </a:t>
            </a:r>
            <a:r>
              <a:rPr lang="tr-TR" dirty="0" err="1"/>
              <a:t>to</a:t>
            </a:r>
            <a:r>
              <a:rPr lang="tr-TR" dirty="0"/>
              <a:t> </a:t>
            </a:r>
            <a:r>
              <a:rPr lang="tr-TR" dirty="0" err="1"/>
              <a:t>early</a:t>
            </a:r>
            <a:r>
              <a:rPr lang="tr-TR" dirty="0"/>
              <a:t> </a:t>
            </a:r>
            <a:r>
              <a:rPr lang="tr-TR" dirty="0" err="1"/>
              <a:t>diagnosis</a:t>
            </a:r>
            <a:r>
              <a:rPr lang="tr-TR" dirty="0"/>
              <a:t> </a:t>
            </a:r>
            <a:r>
              <a:rPr lang="tr-TR" dirty="0" err="1"/>
              <a:t>and</a:t>
            </a:r>
            <a:r>
              <a:rPr lang="tr-TR" dirty="0"/>
              <a:t> </a:t>
            </a:r>
            <a:r>
              <a:rPr lang="tr-TR" dirty="0" err="1"/>
              <a:t>early</a:t>
            </a:r>
            <a:r>
              <a:rPr lang="tr-TR" dirty="0"/>
              <a:t> </a:t>
            </a:r>
            <a:r>
              <a:rPr lang="tr-TR" dirty="0" err="1"/>
              <a:t>treatment</a:t>
            </a:r>
            <a:r>
              <a:rPr lang="tr-TR" dirty="0"/>
              <a:t> of HCV </a:t>
            </a:r>
            <a:r>
              <a:rPr lang="tr-TR" dirty="0" err="1"/>
              <a:t>infection</a:t>
            </a:r>
            <a:r>
              <a:rPr lang="tr-TR" dirty="0"/>
              <a:t>.</a:t>
            </a:r>
          </a:p>
        </p:txBody>
      </p:sp>
      <p:sp>
        <p:nvSpPr>
          <p:cNvPr id="4" name="Başlık 1">
            <a:extLst>
              <a:ext uri="{FF2B5EF4-FFF2-40B4-BE49-F238E27FC236}">
                <a16:creationId xmlns:a16="http://schemas.microsoft.com/office/drawing/2014/main" id="{D9CD23B5-FFBD-A547-B3EA-9F696D56FCF5}"/>
              </a:ext>
            </a:extLst>
          </p:cNvPr>
          <p:cNvSpPr>
            <a:spLocks noGrp="1"/>
          </p:cNvSpPr>
          <p:nvPr>
            <p:ph type="title"/>
          </p:nvPr>
        </p:nvSpPr>
        <p:spPr>
          <a:xfrm>
            <a:off x="838200" y="365125"/>
            <a:ext cx="10515600" cy="1325563"/>
          </a:xfrm>
        </p:spPr>
        <p:txBody>
          <a:bodyPr/>
          <a:lstStyle/>
          <a:p>
            <a:pPr algn="ctr"/>
            <a:r>
              <a:rPr lang="tr-TR" dirty="0" err="1">
                <a:solidFill>
                  <a:srgbClr val="FF0000"/>
                </a:solidFill>
              </a:rPr>
              <a:t>Conclusion</a:t>
            </a:r>
            <a:endParaRPr lang="tr-TR" dirty="0">
              <a:solidFill>
                <a:srgbClr val="FF0000"/>
              </a:solidFill>
            </a:endParaRPr>
          </a:p>
        </p:txBody>
      </p:sp>
    </p:spTree>
    <p:extLst>
      <p:ext uri="{BB962C8B-B14F-4D97-AF65-F5344CB8AC3E}">
        <p14:creationId xmlns:p14="http://schemas.microsoft.com/office/powerpoint/2010/main" val="358945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a:extLst>
              <a:ext uri="{FF2B5EF4-FFF2-40B4-BE49-F238E27FC236}">
                <a16:creationId xmlns:a16="http://schemas.microsoft.com/office/drawing/2014/main" id="{396DE673-9BD2-DD1E-BF63-77237F660F4E}"/>
              </a:ext>
            </a:extLst>
          </p:cNvPr>
          <p:cNvGraphicFramePr>
            <a:graphicFrameLocks noChangeAspect="1"/>
          </p:cNvGraphicFramePr>
          <p:nvPr>
            <p:extLst>
              <p:ext uri="{D42A27DB-BD31-4B8C-83A1-F6EECF244321}">
                <p14:modId xmlns:p14="http://schemas.microsoft.com/office/powerpoint/2010/main" val="1099217633"/>
              </p:ext>
            </p:extLst>
          </p:nvPr>
        </p:nvGraphicFramePr>
        <p:xfrm>
          <a:off x="113828" y="-12108"/>
          <a:ext cx="5104119" cy="7230835"/>
        </p:xfrm>
        <a:graphic>
          <a:graphicData uri="http://schemas.openxmlformats.org/presentationml/2006/ole">
            <mc:AlternateContent xmlns:mc="http://schemas.openxmlformats.org/markup-compatibility/2006">
              <mc:Choice xmlns:v="urn:schemas-microsoft-com:vml" Requires="v">
                <p:oleObj name="Acrobat Document" r:id="rId2" imgW="3200400" imgH="4533492" progId="Acrobat.Document.DC">
                  <p:embed/>
                </p:oleObj>
              </mc:Choice>
              <mc:Fallback>
                <p:oleObj name="Acrobat Document" r:id="rId2" imgW="3200400" imgH="4533492" progId="Acrobat.Document.DC">
                  <p:embed/>
                  <p:pic>
                    <p:nvPicPr>
                      <p:cNvPr id="2" name="Nesne 1">
                        <a:extLst>
                          <a:ext uri="{FF2B5EF4-FFF2-40B4-BE49-F238E27FC236}">
                            <a16:creationId xmlns:a16="http://schemas.microsoft.com/office/drawing/2014/main" id="{396DE673-9BD2-DD1E-BF63-77237F660F4E}"/>
                          </a:ext>
                        </a:extLst>
                      </p:cNvPr>
                      <p:cNvPicPr/>
                      <p:nvPr/>
                    </p:nvPicPr>
                    <p:blipFill>
                      <a:blip r:embed="rId3"/>
                      <a:stretch>
                        <a:fillRect/>
                      </a:stretch>
                    </p:blipFill>
                    <p:spPr>
                      <a:xfrm>
                        <a:off x="113828" y="-12108"/>
                        <a:ext cx="5104119" cy="7230835"/>
                      </a:xfrm>
                      <a:prstGeom prst="rect">
                        <a:avLst/>
                      </a:prstGeom>
                    </p:spPr>
                  </p:pic>
                </p:oleObj>
              </mc:Fallback>
            </mc:AlternateContent>
          </a:graphicData>
        </a:graphic>
      </p:graphicFrame>
      <p:pic>
        <p:nvPicPr>
          <p:cNvPr id="3" name="Resim 2">
            <a:extLst>
              <a:ext uri="{FF2B5EF4-FFF2-40B4-BE49-F238E27FC236}">
                <a16:creationId xmlns:a16="http://schemas.microsoft.com/office/drawing/2014/main" id="{B085A95B-FFC3-6E90-B1CD-7EC00360E627}"/>
              </a:ext>
            </a:extLst>
          </p:cNvPr>
          <p:cNvPicPr>
            <a:picLocks noChangeAspect="1"/>
          </p:cNvPicPr>
          <p:nvPr/>
        </p:nvPicPr>
        <p:blipFill>
          <a:blip r:embed="rId4"/>
          <a:stretch>
            <a:fillRect/>
          </a:stretch>
        </p:blipFill>
        <p:spPr>
          <a:xfrm>
            <a:off x="5301842" y="92279"/>
            <a:ext cx="6862458" cy="6048462"/>
          </a:xfrm>
          <a:prstGeom prst="rect">
            <a:avLst/>
          </a:prstGeom>
        </p:spPr>
      </p:pic>
    </p:spTree>
    <p:extLst>
      <p:ext uri="{BB962C8B-B14F-4D97-AF65-F5344CB8AC3E}">
        <p14:creationId xmlns:p14="http://schemas.microsoft.com/office/powerpoint/2010/main" val="236719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0E1824-D029-433D-F175-DA8BE6239C12}"/>
              </a:ext>
            </a:extLst>
          </p:cNvPr>
          <p:cNvPicPr>
            <a:picLocks noChangeAspect="1"/>
          </p:cNvPicPr>
          <p:nvPr/>
        </p:nvPicPr>
        <p:blipFill>
          <a:blip r:embed="rId2"/>
          <a:stretch>
            <a:fillRect/>
          </a:stretch>
        </p:blipFill>
        <p:spPr>
          <a:xfrm>
            <a:off x="1554480" y="695124"/>
            <a:ext cx="8921313" cy="5370396"/>
          </a:xfrm>
          <a:prstGeom prst="rect">
            <a:avLst/>
          </a:prstGeom>
        </p:spPr>
      </p:pic>
      <p:pic>
        <p:nvPicPr>
          <p:cNvPr id="4" name="Resim 3">
            <a:extLst>
              <a:ext uri="{FF2B5EF4-FFF2-40B4-BE49-F238E27FC236}">
                <a16:creationId xmlns:a16="http://schemas.microsoft.com/office/drawing/2014/main" id="{8ACE21C7-9572-6901-74C9-EF03F08EBE93}"/>
              </a:ext>
            </a:extLst>
          </p:cNvPr>
          <p:cNvPicPr>
            <a:picLocks noChangeAspect="1"/>
          </p:cNvPicPr>
          <p:nvPr/>
        </p:nvPicPr>
        <p:blipFill>
          <a:blip r:embed="rId3"/>
          <a:stretch>
            <a:fillRect/>
          </a:stretch>
        </p:blipFill>
        <p:spPr>
          <a:xfrm>
            <a:off x="61519" y="6359945"/>
            <a:ext cx="12192000" cy="329184"/>
          </a:xfrm>
          <a:prstGeom prst="rect">
            <a:avLst/>
          </a:prstGeom>
        </p:spPr>
      </p:pic>
      <p:sp>
        <p:nvSpPr>
          <p:cNvPr id="5" name="Metin kutusu 4">
            <a:extLst>
              <a:ext uri="{FF2B5EF4-FFF2-40B4-BE49-F238E27FC236}">
                <a16:creationId xmlns:a16="http://schemas.microsoft.com/office/drawing/2014/main" id="{770C6229-A4EC-8163-CF31-F9C9007B886E}"/>
              </a:ext>
            </a:extLst>
          </p:cNvPr>
          <p:cNvSpPr txBox="1"/>
          <p:nvPr/>
        </p:nvSpPr>
        <p:spPr>
          <a:xfrm>
            <a:off x="61519" y="0"/>
            <a:ext cx="12130481" cy="369332"/>
          </a:xfrm>
          <a:prstGeom prst="rect">
            <a:avLst/>
          </a:prstGeom>
          <a:noFill/>
        </p:spPr>
        <p:txBody>
          <a:bodyPr wrap="square" rtlCol="0">
            <a:spAutoFit/>
          </a:bodyPr>
          <a:lstStyle/>
          <a:p>
            <a:r>
              <a:rPr lang="tr-TR" dirty="0" err="1"/>
              <a:t>Estimated</a:t>
            </a:r>
            <a:r>
              <a:rPr lang="tr-TR" dirty="0"/>
              <a:t> </a:t>
            </a:r>
            <a:r>
              <a:rPr lang="tr-TR" dirty="0" err="1"/>
              <a:t>numbers</a:t>
            </a:r>
            <a:r>
              <a:rPr lang="tr-TR" dirty="0"/>
              <a:t> of HV </a:t>
            </a:r>
            <a:r>
              <a:rPr lang="tr-TR" dirty="0" err="1"/>
              <a:t>infection</a:t>
            </a:r>
            <a:r>
              <a:rPr lang="tr-TR" dirty="0"/>
              <a:t> in Türkiye.</a:t>
            </a:r>
          </a:p>
        </p:txBody>
      </p:sp>
      <p:sp>
        <p:nvSpPr>
          <p:cNvPr id="6" name="Metin kutusu 5">
            <a:extLst>
              <a:ext uri="{FF2B5EF4-FFF2-40B4-BE49-F238E27FC236}">
                <a16:creationId xmlns:a16="http://schemas.microsoft.com/office/drawing/2014/main" id="{4730ACDA-54A9-04EF-0091-ED56DB6AB432}"/>
              </a:ext>
            </a:extLst>
          </p:cNvPr>
          <p:cNvSpPr txBox="1"/>
          <p:nvPr/>
        </p:nvSpPr>
        <p:spPr>
          <a:xfrm>
            <a:off x="8741328" y="5545123"/>
            <a:ext cx="1291905" cy="461665"/>
          </a:xfrm>
          <a:prstGeom prst="rect">
            <a:avLst/>
          </a:prstGeom>
          <a:noFill/>
        </p:spPr>
        <p:txBody>
          <a:bodyPr wrap="square" rtlCol="0">
            <a:spAutoFit/>
          </a:bodyPr>
          <a:lstStyle/>
          <a:p>
            <a:r>
              <a:rPr lang="tr-TR" sz="2400" b="1" dirty="0">
                <a:solidFill>
                  <a:srgbClr val="FF0000"/>
                </a:solidFill>
              </a:rPr>
              <a:t>3.69%</a:t>
            </a:r>
          </a:p>
        </p:txBody>
      </p:sp>
    </p:spTree>
    <p:extLst>
      <p:ext uri="{BB962C8B-B14F-4D97-AF65-F5344CB8AC3E}">
        <p14:creationId xmlns:p14="http://schemas.microsoft.com/office/powerpoint/2010/main" val="201146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F61FDA-C085-8442-DF24-15750E95DE31}"/>
              </a:ext>
            </a:extLst>
          </p:cNvPr>
          <p:cNvSpPr>
            <a:spLocks noGrp="1"/>
          </p:cNvSpPr>
          <p:nvPr>
            <p:ph type="title"/>
          </p:nvPr>
        </p:nvSpPr>
        <p:spPr/>
        <p:txBody>
          <a:bodyPr/>
          <a:lstStyle/>
          <a:p>
            <a:pPr algn="ctr"/>
            <a:r>
              <a:rPr lang="tr-TR" sz="4400" b="1" i="0" u="none" strike="noStrike" baseline="0" dirty="0" err="1">
                <a:solidFill>
                  <a:srgbClr val="FF0000"/>
                </a:solidFill>
                <a:latin typeface="Effra-Light"/>
              </a:rPr>
              <a:t>Towards</a:t>
            </a:r>
            <a:r>
              <a:rPr lang="tr-TR" sz="4400" b="1" i="0" u="none" strike="noStrike" baseline="0" dirty="0">
                <a:solidFill>
                  <a:srgbClr val="FF0000"/>
                </a:solidFill>
                <a:latin typeface="Effra-Light"/>
              </a:rPr>
              <a:t> </a:t>
            </a:r>
            <a:r>
              <a:rPr lang="tr-TR" sz="4400" b="1" i="0" u="none" strike="noStrike" baseline="0" dirty="0" err="1">
                <a:solidFill>
                  <a:srgbClr val="FF0000"/>
                </a:solidFill>
                <a:latin typeface="Effra-Light"/>
              </a:rPr>
              <a:t>eliminating</a:t>
            </a:r>
            <a:r>
              <a:rPr lang="tr-TR" sz="4400" b="1" i="0" u="none" strike="noStrike" baseline="0" dirty="0">
                <a:solidFill>
                  <a:srgbClr val="FF0000"/>
                </a:solidFill>
                <a:latin typeface="Effra-Light"/>
              </a:rPr>
              <a:t> viral </a:t>
            </a:r>
            <a:r>
              <a:rPr lang="tr-TR" sz="4400" b="1" i="0" u="none" strike="noStrike" baseline="0" dirty="0" err="1">
                <a:solidFill>
                  <a:srgbClr val="FF0000"/>
                </a:solidFill>
                <a:latin typeface="Effra-Light"/>
              </a:rPr>
              <a:t>hepatitis</a:t>
            </a:r>
            <a:endParaRPr lang="tr-TR" b="1" dirty="0">
              <a:solidFill>
                <a:srgbClr val="FF0000"/>
              </a:solidFill>
            </a:endParaRPr>
          </a:p>
        </p:txBody>
      </p:sp>
      <p:sp>
        <p:nvSpPr>
          <p:cNvPr id="3" name="İçerik Yer Tutucusu 2">
            <a:extLst>
              <a:ext uri="{FF2B5EF4-FFF2-40B4-BE49-F238E27FC236}">
                <a16:creationId xmlns:a16="http://schemas.microsoft.com/office/drawing/2014/main" id="{64638144-2AFD-18ED-9419-DCE536342585}"/>
              </a:ext>
            </a:extLst>
          </p:cNvPr>
          <p:cNvSpPr>
            <a:spLocks noGrp="1"/>
          </p:cNvSpPr>
          <p:nvPr>
            <p:ph idx="1"/>
          </p:nvPr>
        </p:nvSpPr>
        <p:spPr/>
        <p:txBody>
          <a:bodyPr/>
          <a:lstStyle/>
          <a:p>
            <a:pPr algn="l"/>
            <a:endParaRPr lang="tr-TR" sz="2400" b="0" i="0" u="none" strike="noStrike" baseline="0" dirty="0">
              <a:solidFill>
                <a:srgbClr val="000000"/>
              </a:solidFill>
              <a:latin typeface="AGaramond"/>
            </a:endParaRPr>
          </a:p>
          <a:p>
            <a:r>
              <a:rPr lang="en-US" sz="2400" b="0" i="0" u="none" strike="noStrike" baseline="0" dirty="0">
                <a:solidFill>
                  <a:srgbClr val="000000"/>
                </a:solidFill>
                <a:latin typeface="AGaramond"/>
              </a:rPr>
              <a:t> </a:t>
            </a:r>
            <a:r>
              <a:rPr lang="en-US" sz="2800" b="0" i="0" u="none" strike="noStrike" baseline="0" dirty="0">
                <a:solidFill>
                  <a:srgbClr val="F18900"/>
                </a:solidFill>
                <a:latin typeface="AGaramond"/>
              </a:rPr>
              <a:t>In May 2016, the World Health Assembly endorsed the </a:t>
            </a:r>
            <a:r>
              <a:rPr lang="en-US" sz="2800" b="0" i="1" u="none" strike="noStrike" baseline="0" dirty="0">
                <a:solidFill>
                  <a:srgbClr val="F18900"/>
                </a:solidFill>
                <a:latin typeface="AGaramond RegularSC"/>
              </a:rPr>
              <a:t>Global Health Sector Strategy (GHSS) </a:t>
            </a:r>
            <a:r>
              <a:rPr lang="en-US" sz="2800" b="0" i="0" u="none" strike="noStrike" baseline="0" dirty="0">
                <a:solidFill>
                  <a:srgbClr val="F18900"/>
                </a:solidFill>
                <a:latin typeface="AGaramond"/>
              </a:rPr>
              <a:t>on viral hepatitis 2016–2021. The GHSS calls for the elimination of viral hepatitis as a public health threat by 2030 (</a:t>
            </a:r>
            <a:r>
              <a:rPr lang="en-US" sz="2800" b="0" i="0" u="none" strike="noStrike" baseline="0" dirty="0">
                <a:solidFill>
                  <a:srgbClr val="F18900"/>
                </a:solidFill>
                <a:highlight>
                  <a:srgbClr val="FFFF00"/>
                </a:highlight>
                <a:latin typeface="AGaramond"/>
              </a:rPr>
              <a:t>reducing new infections by 90% and mortality by 65%). </a:t>
            </a:r>
          </a:p>
          <a:p>
            <a:r>
              <a:rPr lang="en-US" sz="2800" b="0" i="0" u="none" strike="noStrike" baseline="0" dirty="0">
                <a:solidFill>
                  <a:srgbClr val="F18900"/>
                </a:solidFill>
                <a:latin typeface="AGaramond"/>
              </a:rPr>
              <a:t>The report focuses on hepatitis B and C, which are responsible for 96% of all hepatitis mortality. </a:t>
            </a:r>
            <a:endParaRPr lang="tr-TR" dirty="0"/>
          </a:p>
        </p:txBody>
      </p:sp>
      <p:sp>
        <p:nvSpPr>
          <p:cNvPr id="4" name="Metin kutusu 3">
            <a:extLst>
              <a:ext uri="{FF2B5EF4-FFF2-40B4-BE49-F238E27FC236}">
                <a16:creationId xmlns:a16="http://schemas.microsoft.com/office/drawing/2014/main" id="{6EE8F793-50EE-6853-95EE-00F4C84E0A0E}"/>
              </a:ext>
            </a:extLst>
          </p:cNvPr>
          <p:cNvSpPr txBox="1"/>
          <p:nvPr/>
        </p:nvSpPr>
        <p:spPr>
          <a:xfrm>
            <a:off x="0" y="6176963"/>
            <a:ext cx="12192000" cy="369332"/>
          </a:xfrm>
          <a:prstGeom prst="rect">
            <a:avLst/>
          </a:prstGeom>
          <a:noFill/>
        </p:spPr>
        <p:txBody>
          <a:bodyPr wrap="square" rtlCol="0">
            <a:spAutoFit/>
          </a:bodyPr>
          <a:lstStyle/>
          <a:p>
            <a:pPr algn="ctr"/>
            <a:r>
              <a:rPr lang="tr-TR" b="1" dirty="0"/>
              <a:t>World </a:t>
            </a:r>
            <a:r>
              <a:rPr lang="tr-TR" b="1" dirty="0" err="1"/>
              <a:t>Health</a:t>
            </a:r>
            <a:r>
              <a:rPr lang="tr-TR" b="1" dirty="0"/>
              <a:t> </a:t>
            </a:r>
            <a:r>
              <a:rPr lang="tr-TR" b="1" dirty="0" err="1"/>
              <a:t>Organization</a:t>
            </a:r>
            <a:r>
              <a:rPr lang="tr-TR" b="1" dirty="0"/>
              <a:t> Global </a:t>
            </a:r>
            <a:r>
              <a:rPr lang="tr-TR" b="1" dirty="0" err="1"/>
              <a:t>Hepatitis</a:t>
            </a:r>
            <a:r>
              <a:rPr lang="tr-TR" b="1" dirty="0"/>
              <a:t> Report, 2017. </a:t>
            </a:r>
          </a:p>
        </p:txBody>
      </p:sp>
    </p:spTree>
    <p:extLst>
      <p:ext uri="{BB962C8B-B14F-4D97-AF65-F5344CB8AC3E}">
        <p14:creationId xmlns:p14="http://schemas.microsoft.com/office/powerpoint/2010/main" val="19326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9EB9DCE-3DB8-A2A3-70D9-ED29C3B30663}"/>
              </a:ext>
            </a:extLst>
          </p:cNvPr>
          <p:cNvSpPr txBox="1"/>
          <p:nvPr/>
        </p:nvSpPr>
        <p:spPr>
          <a:xfrm>
            <a:off x="0" y="0"/>
            <a:ext cx="12192000" cy="954107"/>
          </a:xfrm>
          <a:prstGeom prst="rect">
            <a:avLst/>
          </a:prstGeom>
          <a:noFill/>
        </p:spPr>
        <p:txBody>
          <a:bodyPr wrap="square" rtlCol="0">
            <a:spAutoFit/>
          </a:bodyPr>
          <a:lstStyle/>
          <a:p>
            <a:pPr algn="ctr"/>
            <a:r>
              <a:rPr lang="en-US" sz="2800" b="1" dirty="0">
                <a:solidFill>
                  <a:srgbClr val="FF0000"/>
                </a:solidFill>
              </a:rPr>
              <a:t>The World Health Organization targets</a:t>
            </a:r>
            <a:endParaRPr lang="tr-TR" sz="2800" b="1" dirty="0">
              <a:solidFill>
                <a:srgbClr val="FF0000"/>
              </a:solidFill>
            </a:endParaRPr>
          </a:p>
          <a:p>
            <a:pPr algn="ctr"/>
            <a:r>
              <a:rPr lang="en-US" sz="2800" b="1" dirty="0">
                <a:solidFill>
                  <a:srgbClr val="FF0000"/>
                </a:solidFill>
              </a:rPr>
              <a:t> for HCV</a:t>
            </a:r>
            <a:r>
              <a:rPr lang="tr-TR" sz="2800" b="1" dirty="0">
                <a:solidFill>
                  <a:srgbClr val="FF0000"/>
                </a:solidFill>
              </a:rPr>
              <a:t> </a:t>
            </a:r>
            <a:r>
              <a:rPr lang="en-US" sz="2800" b="1" dirty="0">
                <a:solidFill>
                  <a:srgbClr val="FF0000"/>
                </a:solidFill>
              </a:rPr>
              <a:t>elimination at two time points (2020 and 2030)</a:t>
            </a:r>
            <a:endParaRPr lang="tr-TR" sz="2800" b="1" dirty="0">
              <a:solidFill>
                <a:srgbClr val="FF0000"/>
              </a:solidFill>
            </a:endParaRPr>
          </a:p>
        </p:txBody>
      </p:sp>
      <p:sp>
        <p:nvSpPr>
          <p:cNvPr id="4" name="Metin kutusu 3">
            <a:extLst>
              <a:ext uri="{FF2B5EF4-FFF2-40B4-BE49-F238E27FC236}">
                <a16:creationId xmlns:a16="http://schemas.microsoft.com/office/drawing/2014/main" id="{9791C5DE-E6AD-AA30-EE6E-5869BF531538}"/>
              </a:ext>
            </a:extLst>
          </p:cNvPr>
          <p:cNvSpPr txBox="1"/>
          <p:nvPr/>
        </p:nvSpPr>
        <p:spPr>
          <a:xfrm>
            <a:off x="0" y="6464300"/>
            <a:ext cx="12192000" cy="369332"/>
          </a:xfrm>
          <a:prstGeom prst="rect">
            <a:avLst/>
          </a:prstGeom>
          <a:noFill/>
        </p:spPr>
        <p:txBody>
          <a:bodyPr wrap="square" rtlCol="0">
            <a:spAutoFit/>
          </a:bodyPr>
          <a:lstStyle/>
          <a:p>
            <a:pPr algn="ctr"/>
            <a:r>
              <a:rPr lang="tr-TR" b="1" dirty="0" err="1"/>
              <a:t>Hatzakis</a:t>
            </a:r>
            <a:r>
              <a:rPr lang="tr-TR" b="1" dirty="0"/>
              <a:t> A et al, </a:t>
            </a:r>
            <a:r>
              <a:rPr lang="tr-TR" b="1" dirty="0" err="1"/>
              <a:t>Liver</a:t>
            </a:r>
            <a:r>
              <a:rPr lang="tr-TR" b="1" dirty="0"/>
              <a:t> International. 2020;40:260–270.© 2019</a:t>
            </a:r>
          </a:p>
        </p:txBody>
      </p:sp>
      <p:pic>
        <p:nvPicPr>
          <p:cNvPr id="6" name="Resim 5" descr="metin, ekran görüntüsü, web sayfası içeren bir resim&#10;&#10;Yapay zeka tarafından oluşturulan içerik yanlış olabilir.">
            <a:extLst>
              <a:ext uri="{FF2B5EF4-FFF2-40B4-BE49-F238E27FC236}">
                <a16:creationId xmlns:a16="http://schemas.microsoft.com/office/drawing/2014/main" id="{10C2DF59-7210-3DF6-3E8D-3B8E4663A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146" y="899008"/>
            <a:ext cx="9135249" cy="5565291"/>
          </a:xfrm>
          <a:prstGeom prst="rect">
            <a:avLst/>
          </a:prstGeom>
        </p:spPr>
      </p:pic>
    </p:spTree>
    <p:extLst>
      <p:ext uri="{BB962C8B-B14F-4D97-AF65-F5344CB8AC3E}">
        <p14:creationId xmlns:p14="http://schemas.microsoft.com/office/powerpoint/2010/main" val="272533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A61D-A794-15BB-620A-A8F7FD62DCE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6F4EC4C-EC27-5383-17AF-F4F36D559A08}"/>
              </a:ext>
            </a:extLst>
          </p:cNvPr>
          <p:cNvSpPr>
            <a:spLocks noGrp="1"/>
          </p:cNvSpPr>
          <p:nvPr>
            <p:ph type="title"/>
          </p:nvPr>
        </p:nvSpPr>
        <p:spPr/>
        <p:txBody>
          <a:bodyPr>
            <a:normAutofit fontScale="90000"/>
          </a:bodyPr>
          <a:lstStyle/>
          <a:p>
            <a:pPr>
              <a:lnSpc>
                <a:spcPct val="107000"/>
              </a:lnSpc>
              <a:spcAft>
                <a:spcPts val="800"/>
              </a:spcAft>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tr-TR" sz="4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efinition</a:t>
            </a:r>
            <a:r>
              <a:rPr lang="tr-TR" sz="4400" b="1" kern="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tr-TR"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4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cro</a:t>
            </a: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 and M</a:t>
            </a:r>
            <a:r>
              <a:rPr lang="tr-TR" sz="4400" b="1" kern="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4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cro</a:t>
            </a: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-Elimination:</a:t>
            </a:r>
            <a:br>
              <a:rPr lang="tr-TR" sz="44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8FBC4B57-DAE3-7E0C-4433-667524025811}"/>
              </a:ext>
            </a:extLst>
          </p:cNvPr>
          <p:cNvSpPr>
            <a:spLocks noGrp="1"/>
          </p:cNvSpPr>
          <p:nvPr>
            <p:ph idx="1"/>
          </p:nvPr>
        </p:nvSpPr>
        <p:spPr/>
        <p:txBody>
          <a:bodyPr/>
          <a:lstStyle/>
          <a:p>
            <a:pPr>
              <a:lnSpc>
                <a:spcPct val="107000"/>
              </a:lnSpc>
              <a:spcAft>
                <a:spcPts val="80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Macro-Elimination</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encompasses the entire country or region and reflects national-scale achievements.</a:t>
            </a:r>
            <a:endParaRPr lang="tr-TR" sz="2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Micro-Elimination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focuses on specific groups (e.g., people who inject drugs, incarcerated individuals, or certain geographic areas) as a step toward broader elimination goals. </a:t>
            </a:r>
            <a:endParaRPr lang="tr-TR" sz="2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06903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CC61F-1596-5084-E4F6-1BB00DEEEAC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942BA8C-5FC3-5168-43D2-067CB636CCBB}"/>
              </a:ext>
            </a:extLst>
          </p:cNvPr>
          <p:cNvSpPr>
            <a:spLocks noGrp="1"/>
          </p:cNvSpPr>
          <p:nvPr>
            <p:ph type="title"/>
          </p:nvPr>
        </p:nvSpPr>
        <p:spPr/>
        <p:txBody>
          <a:bodyPr>
            <a:normAutofit fontScale="90000"/>
          </a:bodyPr>
          <a:lstStyle/>
          <a:p>
            <a:pPr algn="ctr">
              <a:lnSpc>
                <a:spcPct val="107000"/>
              </a:lnSpc>
              <a:spcAft>
                <a:spcPts val="800"/>
              </a:spcAft>
            </a:pPr>
            <a:r>
              <a:rPr lang="en-US" sz="4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Challenges in Achieving Macro-Elimination:</a:t>
            </a:r>
            <a:br>
              <a:rPr lang="tr-TR" sz="4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br>
            <a:endParaRPr lang="tr-TR" dirty="0">
              <a:solidFill>
                <a:srgbClr val="FF0000"/>
              </a:solidFill>
            </a:endParaRPr>
          </a:p>
        </p:txBody>
      </p:sp>
      <p:sp>
        <p:nvSpPr>
          <p:cNvPr id="3" name="İçerik Yer Tutucusu 2">
            <a:extLst>
              <a:ext uri="{FF2B5EF4-FFF2-40B4-BE49-F238E27FC236}">
                <a16:creationId xmlns:a16="http://schemas.microsoft.com/office/drawing/2014/main" id="{2348B46D-DA35-9628-1178-295B74133B8A}"/>
              </a:ext>
            </a:extLst>
          </p:cNvPr>
          <p:cNvSpPr>
            <a:spLocks noGrp="1"/>
          </p:cNvSpPr>
          <p:nvPr>
            <p:ph idx="1"/>
          </p:nvPr>
        </p:nvSpPr>
        <p:spPr>
          <a:xfrm>
            <a:off x="1325460" y="1825625"/>
            <a:ext cx="10028339" cy="4351338"/>
          </a:xfrm>
        </p:spPr>
        <p:txBody>
          <a:bodyPr/>
          <a:lstStyle/>
          <a:p>
            <a:pPr marL="0" indent="0">
              <a:lnSpc>
                <a:spcPct val="107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*Insufficient funding for health programs.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*Limited access to diagnostic and treatment resources.</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*Stigma and lack of awareness about HCV.</a:t>
            </a: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*Barriers in reaching high-risk and underserved populations.</a:t>
            </a:r>
            <a:endParaRPr lang="tr-TR"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66409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5E3C-4D94-F010-5D8E-DA4208E2001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4F85771-2FCE-1F72-C46B-10C09405D4F9}"/>
              </a:ext>
            </a:extLst>
          </p:cNvPr>
          <p:cNvSpPr>
            <a:spLocks noGrp="1"/>
          </p:cNvSpPr>
          <p:nvPr>
            <p:ph type="title"/>
          </p:nvPr>
        </p:nvSpPr>
        <p:spPr/>
        <p:txBody>
          <a:bodyPr>
            <a:normAutofit fontScale="90000"/>
          </a:bodyPr>
          <a:lstStyle/>
          <a:p>
            <a:pPr algn="ctr"/>
            <a:r>
              <a:rPr lang="en-US" sz="4400" b="1" kern="0" dirty="0">
                <a:solidFill>
                  <a:srgbClr val="FF0000"/>
                </a:solidFill>
                <a:effectLst/>
                <a:latin typeface="Times New Roman" panose="02020603050405020304" pitchFamily="18" charset="0"/>
                <a:ea typeface="Times New Roman" panose="02020603050405020304" pitchFamily="18" charset="0"/>
              </a:rPr>
              <a:t>Micro-elimination for HCV some advantages comparing total eradication strategies</a:t>
            </a:r>
            <a:r>
              <a:rPr lang="tr-TR" sz="4400" b="1" kern="0" dirty="0">
                <a:solidFill>
                  <a:srgbClr val="FF0000"/>
                </a:solidFill>
                <a:effectLst/>
                <a:latin typeface="Times New Roman" panose="02020603050405020304" pitchFamily="18" charset="0"/>
                <a:ea typeface="Times New Roman" panose="02020603050405020304" pitchFamily="18" charset="0"/>
              </a:rPr>
              <a:t>(1).</a:t>
            </a:r>
            <a:r>
              <a:rPr lang="en-US" sz="4400" b="1" kern="0" dirty="0">
                <a:solidFill>
                  <a:srgbClr val="FF0000"/>
                </a:solidFill>
                <a:effectLst/>
                <a:latin typeface="Times New Roman" panose="02020603050405020304" pitchFamily="18" charset="0"/>
                <a:ea typeface="Times New Roman" panose="02020603050405020304" pitchFamily="18" charset="0"/>
              </a:rPr>
              <a:t> </a:t>
            </a:r>
            <a:endParaRPr lang="tr-TR" b="1" dirty="0">
              <a:solidFill>
                <a:srgbClr val="FF0000"/>
              </a:solidFill>
            </a:endParaRPr>
          </a:p>
        </p:txBody>
      </p:sp>
      <p:sp>
        <p:nvSpPr>
          <p:cNvPr id="3" name="İçerik Yer Tutucusu 2">
            <a:extLst>
              <a:ext uri="{FF2B5EF4-FFF2-40B4-BE49-F238E27FC236}">
                <a16:creationId xmlns:a16="http://schemas.microsoft.com/office/drawing/2014/main" id="{E2A226F9-34AC-68D9-7C59-96DB4F2C228B}"/>
              </a:ext>
            </a:extLst>
          </p:cNvPr>
          <p:cNvSpPr>
            <a:spLocks noGrp="1"/>
          </p:cNvSpPr>
          <p:nvPr>
            <p:ph idx="1"/>
          </p:nvPr>
        </p:nvSpPr>
        <p:spPr/>
        <p:txBody>
          <a:bodyPr>
            <a:normAutofit fontScale="85000" lnSpcReduction="20000"/>
          </a:bodyPr>
          <a:lstStyle/>
          <a:p>
            <a:pPr>
              <a:lnSpc>
                <a:spcPct val="107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Targeting High-Risk Groups</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Identifying populations at higher risk of hepatitis C infection, such as people who inject drugs, prisoners, or individuals with a history of blood transfusions, </a:t>
            </a:r>
            <a:r>
              <a:rPr lang="en-US" sz="2800" kern="0" dirty="0" err="1">
                <a:effectLst/>
                <a:latin typeface="Times New Roman" panose="02020603050405020304" pitchFamily="18" charset="0"/>
                <a:ea typeface="Times New Roman" panose="02020603050405020304" pitchFamily="18" charset="0"/>
                <a:cs typeface="Times New Roman" panose="02020603050405020304" pitchFamily="18" charset="0"/>
              </a:rPr>
              <a:t>immunosupressed</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patients.</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Screening and Diagnosis</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Early detection and diagnosing individuals within targeted groups to improve treatment outcomes and reduce transmission.</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Access to Treatment</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Ensuring accessibility to direct-acting antivirals (DAAs), which offer highly effective treatment for hepatitis C.</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Collaboration</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Engaging with stakeholders, including healthcare providers, policymakers, and community leaders, to create a coordinated effort in eliminating hepatitis C.</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4026696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962</TotalTime>
  <Words>1670</Words>
  <Application>Microsoft Office PowerPoint</Application>
  <PresentationFormat>Geniş ekran</PresentationFormat>
  <Paragraphs>156</Paragraphs>
  <Slides>32</Slides>
  <Notes>3</Notes>
  <HiddenSlides>0</HiddenSlides>
  <MMClips>0</MMClips>
  <ScaleCrop>false</ScaleCrop>
  <HeadingPairs>
    <vt:vector size="8" baseType="variant">
      <vt:variant>
        <vt:lpstr>Kullanılan Yazı Tipleri</vt:lpstr>
      </vt:variant>
      <vt:variant>
        <vt:i4>11</vt:i4>
      </vt:variant>
      <vt:variant>
        <vt:lpstr>Tema</vt:lpstr>
      </vt:variant>
      <vt:variant>
        <vt:i4>2</vt:i4>
      </vt:variant>
      <vt:variant>
        <vt:lpstr>Eklenmiş OLE Hizmet Programları</vt:lpstr>
      </vt:variant>
      <vt:variant>
        <vt:i4>1</vt:i4>
      </vt:variant>
      <vt:variant>
        <vt:lpstr>Slayt Başlıkları</vt:lpstr>
      </vt:variant>
      <vt:variant>
        <vt:i4>32</vt:i4>
      </vt:variant>
    </vt:vector>
  </HeadingPairs>
  <TitlesOfParts>
    <vt:vector size="46" baseType="lpstr">
      <vt:lpstr>AdvP403A40</vt:lpstr>
      <vt:lpstr>AdvPTimesB</vt:lpstr>
      <vt:lpstr>AGaramond</vt:lpstr>
      <vt:lpstr>AGaramond RegularSC</vt:lpstr>
      <vt:lpstr>Aptos</vt:lpstr>
      <vt:lpstr>Aptos Display</vt:lpstr>
      <vt:lpstr>Arial</vt:lpstr>
      <vt:lpstr>Calibri</vt:lpstr>
      <vt:lpstr>Effra-Light</vt:lpstr>
      <vt:lpstr>Lato-Regular</vt:lpstr>
      <vt:lpstr>Times New Roman</vt:lpstr>
      <vt:lpstr>Office Teması</vt:lpstr>
      <vt:lpstr>Geçmişe bakış</vt:lpstr>
      <vt:lpstr>Acrobat Document</vt:lpstr>
      <vt:lpstr>HCV Elimination in Türkiye</vt:lpstr>
      <vt:lpstr>Challenges for eliminating of HCV infection </vt:lpstr>
      <vt:lpstr>PowerPoint Sunusu</vt:lpstr>
      <vt:lpstr>PowerPoint Sunusu</vt:lpstr>
      <vt:lpstr>Towards eliminating viral hepatitis</vt:lpstr>
      <vt:lpstr>PowerPoint Sunusu</vt:lpstr>
      <vt:lpstr>Definition of Macro- and Micro-Elimination: </vt:lpstr>
      <vt:lpstr>Challenges in Achieving Macro-Elimination: </vt:lpstr>
      <vt:lpstr>Micro-elimination for HCV some advantages comparing total eradication strategies(1). </vt:lpstr>
      <vt:lpstr>Micro-elimination for HCV some advantages comparing total eradication strategies(2) </vt:lpstr>
      <vt:lpstr>What do we need to achive  the 2030 elimination targets</vt:lpstr>
      <vt:lpstr>The patients who had high risk for HCV infection </vt:lpstr>
      <vt:lpstr>PowerPoint Sunusu</vt:lpstr>
      <vt:lpstr>The prevalance of Hepatitis B and C among prisoners in Kahramanmaraş/Türkiye . N:266 prisoners</vt:lpstr>
      <vt:lpstr>PowerPoint Sunusu</vt:lpstr>
      <vt:lpstr>PowerPoint Sunusu</vt:lpstr>
      <vt:lpstr>PowerPoint Sunusu</vt:lpstr>
      <vt:lpstr>Türkiye Viral Hepatitis Prevention and Control Program</vt:lpstr>
      <vt:lpstr>Türkiye Viral Hepatitis  Prevention and Control Program </vt:lpstr>
      <vt:lpstr>Strategic Actions</vt:lpstr>
      <vt:lpstr>Additional Strategies</vt:lpstr>
      <vt:lpstr>Implementation of harm-reduction strategies  to prevent new infections</vt:lpstr>
      <vt:lpstr>PowerPoint Sunusu</vt:lpstr>
      <vt:lpstr>Screening </vt:lpstr>
      <vt:lpstr>Connection with the treatment </vt:lpstr>
      <vt:lpstr>Reaching the well qualified doctor</vt:lpstr>
      <vt:lpstr>Reaching the drug (DAAs) </vt:lpstr>
      <vt:lpstr>According to Turkey Viral Hepatitis Prevention and Control Program, three senaryos were planned</vt:lpstr>
      <vt:lpstr>PowerPoint Sunusu</vt:lpstr>
      <vt:lpstr>Total infected cases, liver-related deaths, prevalent HCC and prevalent decompensated cirrhosis in Turkey, 2015–2030 </vt:lpstr>
      <vt:lpstr>Conclusion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Necati Örmeci</dc:creator>
  <cp:lastModifiedBy>Necati Örmeci</cp:lastModifiedBy>
  <cp:revision>41</cp:revision>
  <dcterms:created xsi:type="dcterms:W3CDTF">2025-05-21T10:08:15Z</dcterms:created>
  <dcterms:modified xsi:type="dcterms:W3CDTF">2025-05-31T19:28:15Z</dcterms:modified>
</cp:coreProperties>
</file>